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42"/>
  </p:notesMasterIdLst>
  <p:sldIdLst>
    <p:sldId id="256" r:id="rId2"/>
    <p:sldId id="258" r:id="rId3"/>
    <p:sldId id="354" r:id="rId4"/>
    <p:sldId id="328" r:id="rId5"/>
    <p:sldId id="356" r:id="rId6"/>
    <p:sldId id="261" r:id="rId7"/>
    <p:sldId id="329" r:id="rId8"/>
    <p:sldId id="282" r:id="rId9"/>
    <p:sldId id="283" r:id="rId10"/>
    <p:sldId id="284" r:id="rId11"/>
    <p:sldId id="285" r:id="rId12"/>
    <p:sldId id="338" r:id="rId13"/>
    <p:sldId id="286" r:id="rId14"/>
    <p:sldId id="287" r:id="rId15"/>
    <p:sldId id="288" r:id="rId16"/>
    <p:sldId id="289" r:id="rId17"/>
    <p:sldId id="290" r:id="rId18"/>
    <p:sldId id="359" r:id="rId19"/>
    <p:sldId id="291" r:id="rId20"/>
    <p:sldId id="292" r:id="rId21"/>
    <p:sldId id="351" r:id="rId22"/>
    <p:sldId id="360" r:id="rId23"/>
    <p:sldId id="363" r:id="rId24"/>
    <p:sldId id="357" r:id="rId25"/>
    <p:sldId id="358" r:id="rId26"/>
    <p:sldId id="364" r:id="rId27"/>
    <p:sldId id="361" r:id="rId28"/>
    <p:sldId id="362" r:id="rId29"/>
    <p:sldId id="298" r:id="rId30"/>
    <p:sldId id="352" r:id="rId31"/>
    <p:sldId id="300" r:id="rId32"/>
    <p:sldId id="347" r:id="rId33"/>
    <p:sldId id="348" r:id="rId34"/>
    <p:sldId id="349" r:id="rId35"/>
    <p:sldId id="341" r:id="rId36"/>
    <p:sldId id="342" r:id="rId37"/>
    <p:sldId id="343" r:id="rId38"/>
    <p:sldId id="344" r:id="rId39"/>
    <p:sldId id="345" r:id="rId40"/>
    <p:sldId id="337" r:id="rId4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19A5D6-EAED-45B2-84F2-C7D8D20A54ED}" type="datetimeFigureOut">
              <a:rPr lang="tr-TR" smtClean="0"/>
              <a:pPr/>
              <a:t>23.11.2017</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9193C6-78CA-4C60-A802-D96682663D2F}" type="slidenum">
              <a:rPr lang="tr-TR" smtClean="0"/>
              <a:pPr/>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9193C6-78CA-4C60-A802-D96682663D2F}" type="slidenum">
              <a:rPr lang="tr-TR" smtClean="0"/>
              <a:pPr/>
              <a:t>5</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pPr>
              <a:defRPr/>
            </a:pPr>
            <a:endParaRPr lang="en-US" altLang="en-US"/>
          </a:p>
        </p:txBody>
      </p:sp>
      <p:sp>
        <p:nvSpPr>
          <p:cNvPr id="5" name="4 Altbilgi Yer Tutucusu"/>
          <p:cNvSpPr>
            <a:spLocks noGrp="1"/>
          </p:cNvSpPr>
          <p:nvPr>
            <p:ph type="ftr" sz="quarter" idx="11"/>
          </p:nvPr>
        </p:nvSpPr>
        <p:spPr/>
        <p:txBody>
          <a:bodyPr/>
          <a:lstStyle/>
          <a:p>
            <a:pPr>
              <a:defRPr/>
            </a:pPr>
            <a:endParaRPr lang="en-US" altLang="en-US"/>
          </a:p>
        </p:txBody>
      </p:sp>
      <p:sp>
        <p:nvSpPr>
          <p:cNvPr id="6" name="5 Slayt Numarası Yer Tutucusu"/>
          <p:cNvSpPr>
            <a:spLocks noGrp="1"/>
          </p:cNvSpPr>
          <p:nvPr>
            <p:ph type="sldNum" sz="quarter" idx="12"/>
          </p:nvPr>
        </p:nvSpPr>
        <p:spPr/>
        <p:txBody>
          <a:bodyPr/>
          <a:lstStyle/>
          <a:p>
            <a:pPr>
              <a:defRPr/>
            </a:pPr>
            <a:fld id="{E25E3C5D-FD04-4181-AAC7-983A4016F56C}" type="slidenum">
              <a:rPr lang="en-US" altLang="en-US" smtClean="0"/>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pPr>
              <a:defRPr/>
            </a:pPr>
            <a:endParaRPr lang="en-US" altLang="en-US"/>
          </a:p>
        </p:txBody>
      </p:sp>
      <p:sp>
        <p:nvSpPr>
          <p:cNvPr id="5" name="4 Altbilgi Yer Tutucusu"/>
          <p:cNvSpPr>
            <a:spLocks noGrp="1"/>
          </p:cNvSpPr>
          <p:nvPr>
            <p:ph type="ftr" sz="quarter" idx="11"/>
          </p:nvPr>
        </p:nvSpPr>
        <p:spPr/>
        <p:txBody>
          <a:bodyPr/>
          <a:lstStyle/>
          <a:p>
            <a:pPr>
              <a:defRPr/>
            </a:pPr>
            <a:endParaRPr lang="en-US" altLang="en-US"/>
          </a:p>
        </p:txBody>
      </p:sp>
      <p:sp>
        <p:nvSpPr>
          <p:cNvPr id="6" name="5 Slayt Numarası Yer Tutucusu"/>
          <p:cNvSpPr>
            <a:spLocks noGrp="1"/>
          </p:cNvSpPr>
          <p:nvPr>
            <p:ph type="sldNum" sz="quarter" idx="12"/>
          </p:nvPr>
        </p:nvSpPr>
        <p:spPr/>
        <p:txBody>
          <a:bodyPr/>
          <a:lstStyle/>
          <a:p>
            <a:pPr>
              <a:defRPr/>
            </a:pPr>
            <a:fld id="{E7AD162A-2D41-4DD2-B2F5-4842D6345076}" type="slidenum">
              <a:rPr lang="en-US" altLang="en-US" smtClean="0"/>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pPr>
              <a:defRPr/>
            </a:pPr>
            <a:endParaRPr lang="en-US" altLang="en-US"/>
          </a:p>
        </p:txBody>
      </p:sp>
      <p:sp>
        <p:nvSpPr>
          <p:cNvPr id="5" name="4 Altbilgi Yer Tutucusu"/>
          <p:cNvSpPr>
            <a:spLocks noGrp="1"/>
          </p:cNvSpPr>
          <p:nvPr>
            <p:ph type="ftr" sz="quarter" idx="11"/>
          </p:nvPr>
        </p:nvSpPr>
        <p:spPr/>
        <p:txBody>
          <a:bodyPr/>
          <a:lstStyle/>
          <a:p>
            <a:pPr>
              <a:defRPr/>
            </a:pPr>
            <a:endParaRPr lang="en-US" altLang="en-US"/>
          </a:p>
        </p:txBody>
      </p:sp>
      <p:sp>
        <p:nvSpPr>
          <p:cNvPr id="6" name="5 Slayt Numarası Yer Tutucusu"/>
          <p:cNvSpPr>
            <a:spLocks noGrp="1"/>
          </p:cNvSpPr>
          <p:nvPr>
            <p:ph type="sldNum" sz="quarter" idx="12"/>
          </p:nvPr>
        </p:nvSpPr>
        <p:spPr/>
        <p:txBody>
          <a:bodyPr/>
          <a:lstStyle/>
          <a:p>
            <a:pPr>
              <a:defRPr/>
            </a:pPr>
            <a:fld id="{59613132-E207-4672-BA69-DCD7475BCB3B}" type="slidenum">
              <a:rPr lang="en-US" altLang="en-US" smtClean="0"/>
              <a:pPr>
                <a:defRPr/>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Başlık, Metin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7813"/>
            <a:ext cx="8229600" cy="1139825"/>
          </a:xfrm>
        </p:spPr>
        <p:txBody>
          <a:bodyPr/>
          <a:lstStyle/>
          <a:p>
            <a:r>
              <a:rPr lang="tr-TR" smtClean="0"/>
              <a:t>Asıl başlık stili için tıklatın</a:t>
            </a:r>
            <a:endParaRPr lang="tr-TR"/>
          </a:p>
        </p:txBody>
      </p:sp>
      <p:sp>
        <p:nvSpPr>
          <p:cNvPr id="3" name="2 Metin Yer Tutucusu"/>
          <p:cNvSpPr>
            <a:spLocks noGrp="1"/>
          </p:cNvSpPr>
          <p:nvPr>
            <p:ph type="body" sz="half" idx="1"/>
          </p:nvPr>
        </p:nvSpPr>
        <p:spPr>
          <a:xfrm>
            <a:off x="457200" y="1600200"/>
            <a:ext cx="4038600" cy="4530725"/>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30725"/>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1751A777-11B5-4E58-A607-1A1DD5EC2E36}"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pPr>
              <a:defRPr/>
            </a:pPr>
            <a:endParaRPr lang="en-US" altLang="en-US"/>
          </a:p>
        </p:txBody>
      </p:sp>
      <p:sp>
        <p:nvSpPr>
          <p:cNvPr id="5" name="4 Altbilgi Yer Tutucusu"/>
          <p:cNvSpPr>
            <a:spLocks noGrp="1"/>
          </p:cNvSpPr>
          <p:nvPr>
            <p:ph type="ftr" sz="quarter" idx="11"/>
          </p:nvPr>
        </p:nvSpPr>
        <p:spPr/>
        <p:txBody>
          <a:bodyPr/>
          <a:lstStyle/>
          <a:p>
            <a:pPr>
              <a:defRPr/>
            </a:pPr>
            <a:endParaRPr lang="en-US" altLang="en-US"/>
          </a:p>
        </p:txBody>
      </p:sp>
      <p:sp>
        <p:nvSpPr>
          <p:cNvPr id="6" name="5 Slayt Numarası Yer Tutucusu"/>
          <p:cNvSpPr>
            <a:spLocks noGrp="1"/>
          </p:cNvSpPr>
          <p:nvPr>
            <p:ph type="sldNum" sz="quarter" idx="12"/>
          </p:nvPr>
        </p:nvSpPr>
        <p:spPr/>
        <p:txBody>
          <a:bodyPr/>
          <a:lstStyle/>
          <a:p>
            <a:pPr>
              <a:defRPr/>
            </a:pPr>
            <a:fld id="{0C84276C-BC15-45F0-88C2-DB50172A5B61}" type="slidenum">
              <a:rPr lang="en-US" altLang="en-US" smtClean="0"/>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pPr>
              <a:defRPr/>
            </a:pPr>
            <a:endParaRPr lang="en-US" altLang="en-US"/>
          </a:p>
        </p:txBody>
      </p:sp>
      <p:sp>
        <p:nvSpPr>
          <p:cNvPr id="5" name="4 Altbilgi Yer Tutucusu"/>
          <p:cNvSpPr>
            <a:spLocks noGrp="1"/>
          </p:cNvSpPr>
          <p:nvPr>
            <p:ph type="ftr" sz="quarter" idx="11"/>
          </p:nvPr>
        </p:nvSpPr>
        <p:spPr/>
        <p:txBody>
          <a:bodyPr/>
          <a:lstStyle/>
          <a:p>
            <a:pPr>
              <a:defRPr/>
            </a:pPr>
            <a:endParaRPr lang="en-US" altLang="en-US"/>
          </a:p>
        </p:txBody>
      </p:sp>
      <p:sp>
        <p:nvSpPr>
          <p:cNvPr id="6" name="5 Slayt Numarası Yer Tutucusu"/>
          <p:cNvSpPr>
            <a:spLocks noGrp="1"/>
          </p:cNvSpPr>
          <p:nvPr>
            <p:ph type="sldNum" sz="quarter" idx="12"/>
          </p:nvPr>
        </p:nvSpPr>
        <p:spPr/>
        <p:txBody>
          <a:bodyPr/>
          <a:lstStyle/>
          <a:p>
            <a:pPr>
              <a:defRPr/>
            </a:pPr>
            <a:fld id="{A33E8F3A-19B7-4532-9799-6D20F09817BE}" type="slidenum">
              <a:rPr lang="en-US" altLang="en-US" smtClean="0"/>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pPr>
              <a:defRPr/>
            </a:pPr>
            <a:endParaRPr lang="en-US" altLang="en-US"/>
          </a:p>
        </p:txBody>
      </p:sp>
      <p:sp>
        <p:nvSpPr>
          <p:cNvPr id="6" name="5 Altbilgi Yer Tutucusu"/>
          <p:cNvSpPr>
            <a:spLocks noGrp="1"/>
          </p:cNvSpPr>
          <p:nvPr>
            <p:ph type="ftr" sz="quarter" idx="11"/>
          </p:nvPr>
        </p:nvSpPr>
        <p:spPr/>
        <p:txBody>
          <a:bodyPr/>
          <a:lstStyle/>
          <a:p>
            <a:pPr>
              <a:defRPr/>
            </a:pPr>
            <a:endParaRPr lang="en-US" altLang="en-US"/>
          </a:p>
        </p:txBody>
      </p:sp>
      <p:sp>
        <p:nvSpPr>
          <p:cNvPr id="7" name="6 Slayt Numarası Yer Tutucusu"/>
          <p:cNvSpPr>
            <a:spLocks noGrp="1"/>
          </p:cNvSpPr>
          <p:nvPr>
            <p:ph type="sldNum" sz="quarter" idx="12"/>
          </p:nvPr>
        </p:nvSpPr>
        <p:spPr/>
        <p:txBody>
          <a:bodyPr/>
          <a:lstStyle/>
          <a:p>
            <a:pPr>
              <a:defRPr/>
            </a:pPr>
            <a:fld id="{B05EB1AD-B18A-4ADB-9D4C-321E839F643E}" type="slidenum">
              <a:rPr lang="en-US" altLang="en-US" smtClean="0"/>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pPr>
              <a:defRPr/>
            </a:pPr>
            <a:endParaRPr lang="en-US" altLang="en-US"/>
          </a:p>
        </p:txBody>
      </p:sp>
      <p:sp>
        <p:nvSpPr>
          <p:cNvPr id="8" name="7 Altbilgi Yer Tutucusu"/>
          <p:cNvSpPr>
            <a:spLocks noGrp="1"/>
          </p:cNvSpPr>
          <p:nvPr>
            <p:ph type="ftr" sz="quarter" idx="11"/>
          </p:nvPr>
        </p:nvSpPr>
        <p:spPr/>
        <p:txBody>
          <a:bodyPr/>
          <a:lstStyle/>
          <a:p>
            <a:pPr>
              <a:defRPr/>
            </a:pPr>
            <a:endParaRPr lang="en-US" altLang="en-US"/>
          </a:p>
        </p:txBody>
      </p:sp>
      <p:sp>
        <p:nvSpPr>
          <p:cNvPr id="9" name="8 Slayt Numarası Yer Tutucusu"/>
          <p:cNvSpPr>
            <a:spLocks noGrp="1"/>
          </p:cNvSpPr>
          <p:nvPr>
            <p:ph type="sldNum" sz="quarter" idx="12"/>
          </p:nvPr>
        </p:nvSpPr>
        <p:spPr/>
        <p:txBody>
          <a:bodyPr/>
          <a:lstStyle/>
          <a:p>
            <a:pPr>
              <a:defRPr/>
            </a:pPr>
            <a:fld id="{015A5914-8B6B-4F2D-B5A6-FF6E91BFE0E2}" type="slidenum">
              <a:rPr lang="en-US" altLang="en-US" smtClean="0"/>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pPr>
              <a:defRPr/>
            </a:pPr>
            <a:endParaRPr lang="en-US" altLang="en-US"/>
          </a:p>
        </p:txBody>
      </p:sp>
      <p:sp>
        <p:nvSpPr>
          <p:cNvPr id="4" name="3 Altbilgi Yer Tutucusu"/>
          <p:cNvSpPr>
            <a:spLocks noGrp="1"/>
          </p:cNvSpPr>
          <p:nvPr>
            <p:ph type="ftr" sz="quarter" idx="11"/>
          </p:nvPr>
        </p:nvSpPr>
        <p:spPr/>
        <p:txBody>
          <a:bodyPr/>
          <a:lstStyle/>
          <a:p>
            <a:pPr>
              <a:defRPr/>
            </a:pPr>
            <a:endParaRPr lang="en-US" altLang="en-US"/>
          </a:p>
        </p:txBody>
      </p:sp>
      <p:sp>
        <p:nvSpPr>
          <p:cNvPr id="5" name="4 Slayt Numarası Yer Tutucusu"/>
          <p:cNvSpPr>
            <a:spLocks noGrp="1"/>
          </p:cNvSpPr>
          <p:nvPr>
            <p:ph type="sldNum" sz="quarter" idx="12"/>
          </p:nvPr>
        </p:nvSpPr>
        <p:spPr/>
        <p:txBody>
          <a:bodyPr/>
          <a:lstStyle/>
          <a:p>
            <a:pPr>
              <a:defRPr/>
            </a:pPr>
            <a:fld id="{28099AAE-1114-40CD-B440-B860492D3E94}" type="slidenum">
              <a:rPr lang="en-US" altLang="en-US" smtClean="0"/>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pPr>
              <a:defRPr/>
            </a:pPr>
            <a:endParaRPr lang="en-US" altLang="en-US"/>
          </a:p>
        </p:txBody>
      </p:sp>
      <p:sp>
        <p:nvSpPr>
          <p:cNvPr id="3" name="2 Altbilgi Yer Tutucusu"/>
          <p:cNvSpPr>
            <a:spLocks noGrp="1"/>
          </p:cNvSpPr>
          <p:nvPr>
            <p:ph type="ftr" sz="quarter" idx="11"/>
          </p:nvPr>
        </p:nvSpPr>
        <p:spPr/>
        <p:txBody>
          <a:bodyPr/>
          <a:lstStyle/>
          <a:p>
            <a:pPr>
              <a:defRPr/>
            </a:pPr>
            <a:endParaRPr lang="en-US" altLang="en-US"/>
          </a:p>
        </p:txBody>
      </p:sp>
      <p:sp>
        <p:nvSpPr>
          <p:cNvPr id="4" name="3 Slayt Numarası Yer Tutucusu"/>
          <p:cNvSpPr>
            <a:spLocks noGrp="1"/>
          </p:cNvSpPr>
          <p:nvPr>
            <p:ph type="sldNum" sz="quarter" idx="12"/>
          </p:nvPr>
        </p:nvSpPr>
        <p:spPr/>
        <p:txBody>
          <a:bodyPr/>
          <a:lstStyle/>
          <a:p>
            <a:pPr>
              <a:defRPr/>
            </a:pPr>
            <a:fld id="{4383DB3C-9E00-47F1-8173-A8E38E90E885}" type="slidenum">
              <a:rPr lang="en-US" altLang="en-US" smtClean="0"/>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pPr>
              <a:defRPr/>
            </a:pPr>
            <a:endParaRPr lang="en-US" altLang="en-US"/>
          </a:p>
        </p:txBody>
      </p:sp>
      <p:sp>
        <p:nvSpPr>
          <p:cNvPr id="6" name="5 Altbilgi Yer Tutucusu"/>
          <p:cNvSpPr>
            <a:spLocks noGrp="1"/>
          </p:cNvSpPr>
          <p:nvPr>
            <p:ph type="ftr" sz="quarter" idx="11"/>
          </p:nvPr>
        </p:nvSpPr>
        <p:spPr/>
        <p:txBody>
          <a:bodyPr/>
          <a:lstStyle/>
          <a:p>
            <a:pPr>
              <a:defRPr/>
            </a:pPr>
            <a:endParaRPr lang="en-US" altLang="en-US"/>
          </a:p>
        </p:txBody>
      </p:sp>
      <p:sp>
        <p:nvSpPr>
          <p:cNvPr id="7" name="6 Slayt Numarası Yer Tutucusu"/>
          <p:cNvSpPr>
            <a:spLocks noGrp="1"/>
          </p:cNvSpPr>
          <p:nvPr>
            <p:ph type="sldNum" sz="quarter" idx="12"/>
          </p:nvPr>
        </p:nvSpPr>
        <p:spPr/>
        <p:txBody>
          <a:bodyPr/>
          <a:lstStyle/>
          <a:p>
            <a:pPr>
              <a:defRPr/>
            </a:pPr>
            <a:fld id="{82B4332B-9255-40DD-9BE2-3B17799A020B}" type="slidenum">
              <a:rPr lang="en-US" altLang="en-US" smtClean="0"/>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pPr>
              <a:defRPr/>
            </a:pPr>
            <a:endParaRPr lang="en-US" altLang="en-US"/>
          </a:p>
        </p:txBody>
      </p:sp>
      <p:sp>
        <p:nvSpPr>
          <p:cNvPr id="6" name="5 Altbilgi Yer Tutucusu"/>
          <p:cNvSpPr>
            <a:spLocks noGrp="1"/>
          </p:cNvSpPr>
          <p:nvPr>
            <p:ph type="ftr" sz="quarter" idx="11"/>
          </p:nvPr>
        </p:nvSpPr>
        <p:spPr/>
        <p:txBody>
          <a:bodyPr/>
          <a:lstStyle/>
          <a:p>
            <a:pPr>
              <a:defRPr/>
            </a:pPr>
            <a:endParaRPr lang="en-US" altLang="en-US"/>
          </a:p>
        </p:txBody>
      </p:sp>
      <p:sp>
        <p:nvSpPr>
          <p:cNvPr id="7" name="6 Slayt Numarası Yer Tutucusu"/>
          <p:cNvSpPr>
            <a:spLocks noGrp="1"/>
          </p:cNvSpPr>
          <p:nvPr>
            <p:ph type="sldNum" sz="quarter" idx="12"/>
          </p:nvPr>
        </p:nvSpPr>
        <p:spPr/>
        <p:txBody>
          <a:bodyPr/>
          <a:lstStyle/>
          <a:p>
            <a:pPr>
              <a:defRPr/>
            </a:pPr>
            <a:fld id="{05B1C2EA-77B8-41DA-BD78-9301AF986DB1}" type="slidenum">
              <a:rPr lang="en-US" altLang="en-US" smtClean="0"/>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en-US"/>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en-US"/>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56BDAC8-7A59-4E95-9ECA-55B32BAD8298}" type="slidenum">
              <a:rPr lang="en-US" altLang="en-US" smtClean="0"/>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 Id="rId4" Type="http://schemas.openxmlformats.org/officeDocument/2006/relationships/image" Target="../media/image17.wmf"/></Relationships>
</file>

<file path=ppt/slides/_rels/slide2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slideLayout" Target="../slideLayouts/slideLayout4.xml"/><Relationship Id="rId1" Type="http://schemas.openxmlformats.org/officeDocument/2006/relationships/vmlDrawing" Target="../drawings/vmlDrawing4.vml"/><Relationship Id="rId5" Type="http://schemas.openxmlformats.org/officeDocument/2006/relationships/image" Target="../media/image20.png"/><Relationship Id="rId4" Type="http://schemas.openxmlformats.org/officeDocument/2006/relationships/oleObject" Target="../embeddings/oleObject4.bin"/></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p:txBody>
          <a:bodyPr/>
          <a:lstStyle/>
          <a:p>
            <a:pPr eaLnBrk="1" hangingPunct="1"/>
            <a:r>
              <a:rPr lang="tr-TR" dirty="0" smtClean="0"/>
              <a:t>Yapay Sinir Ağları </a:t>
            </a:r>
            <a:br>
              <a:rPr lang="tr-TR" dirty="0" smtClean="0"/>
            </a:br>
            <a:r>
              <a:rPr lang="tr-TR" dirty="0" err="1" smtClean="0"/>
              <a:t>Artificial</a:t>
            </a:r>
            <a:r>
              <a:rPr lang="tr-TR" dirty="0" smtClean="0"/>
              <a:t> </a:t>
            </a:r>
            <a:r>
              <a:rPr lang="tr-TR" dirty="0" err="1" smtClean="0"/>
              <a:t>Neural</a:t>
            </a:r>
            <a:r>
              <a:rPr lang="tr-TR" dirty="0" smtClean="0"/>
              <a:t> Networks (ANN)</a:t>
            </a:r>
            <a:endParaRPr lang="en-US" dirty="0" smtClean="0"/>
          </a:p>
        </p:txBody>
      </p:sp>
      <p:sp>
        <p:nvSpPr>
          <p:cNvPr id="18435" name="Rectangle 3"/>
          <p:cNvSpPr>
            <a:spLocks noGrp="1" noChangeArrowheads="1"/>
          </p:cNvSpPr>
          <p:nvPr>
            <p:ph type="subTitle" idx="1"/>
          </p:nvPr>
        </p:nvSpPr>
        <p:spPr/>
        <p:txBody>
          <a:bodyPr/>
          <a:lstStyle/>
          <a:p>
            <a:pPr eaLnBrk="1" hangingPunct="1"/>
            <a:r>
              <a:rPr lang="tr-TR" smtClean="0"/>
              <a:t> </a:t>
            </a:r>
            <a:endParaRPr lang="en-US"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tr-TR" smtClean="0"/>
              <a:t>ANN Öğrenme Özellikleri / Epoch</a:t>
            </a:r>
            <a:endParaRPr lang="en-US" smtClean="0"/>
          </a:p>
        </p:txBody>
      </p:sp>
      <p:sp>
        <p:nvSpPr>
          <p:cNvPr id="41987" name="Rectangle 3"/>
          <p:cNvSpPr>
            <a:spLocks noGrp="1" noChangeArrowheads="1"/>
          </p:cNvSpPr>
          <p:nvPr>
            <p:ph idx="1"/>
          </p:nvPr>
        </p:nvSpPr>
        <p:spPr/>
        <p:txBody>
          <a:bodyPr/>
          <a:lstStyle/>
          <a:p>
            <a:pPr eaLnBrk="1" hangingPunct="1">
              <a:lnSpc>
                <a:spcPct val="90000"/>
              </a:lnSpc>
            </a:pPr>
            <a:r>
              <a:rPr lang="tr-TR" sz="2100" dirty="0" smtClean="0"/>
              <a:t>ANN eğitimi </a:t>
            </a:r>
            <a:r>
              <a:rPr lang="tr-TR" sz="2100" dirty="0" err="1" smtClean="0"/>
              <a:t>batch</a:t>
            </a:r>
            <a:r>
              <a:rPr lang="tr-TR" sz="2100" dirty="0" smtClean="0"/>
              <a:t> </a:t>
            </a:r>
            <a:r>
              <a:rPr lang="tr-TR" sz="2100" dirty="0" err="1" smtClean="0"/>
              <a:t>processing</a:t>
            </a:r>
            <a:r>
              <a:rPr lang="tr-TR" sz="2100" dirty="0" smtClean="0"/>
              <a:t>(çevrim içi) </a:t>
            </a:r>
            <a:r>
              <a:rPr lang="tr-TR" sz="2100" dirty="0" err="1" smtClean="0"/>
              <a:t>modda</a:t>
            </a:r>
            <a:r>
              <a:rPr lang="tr-TR" sz="2100" dirty="0" smtClean="0"/>
              <a:t> yapılır. </a:t>
            </a:r>
          </a:p>
          <a:p>
            <a:pPr eaLnBrk="1" hangingPunct="1">
              <a:lnSpc>
                <a:spcPct val="90000"/>
              </a:lnSpc>
            </a:pPr>
            <a:r>
              <a:rPr lang="tr-TR" sz="2100" dirty="0" smtClean="0"/>
              <a:t>Tüm eğitim verileri sisteme verilir. Sistem tüm bu girişleri işlemeyi bitirdikten sonra, başka bir </a:t>
            </a:r>
            <a:r>
              <a:rPr lang="tr-TR" sz="2100" dirty="0" err="1" smtClean="0"/>
              <a:t>batch</a:t>
            </a:r>
            <a:r>
              <a:rPr lang="tr-TR" sz="2100" dirty="0" smtClean="0"/>
              <a:t> proses olan ağırlıkların ve </a:t>
            </a:r>
            <a:r>
              <a:rPr lang="tr-TR" sz="2100" dirty="0" err="1" smtClean="0"/>
              <a:t>bias</a:t>
            </a:r>
            <a:r>
              <a:rPr lang="tr-TR" sz="2100" dirty="0" smtClean="0"/>
              <a:t>’ </a:t>
            </a:r>
            <a:r>
              <a:rPr lang="tr-TR" sz="2100" dirty="0" err="1" smtClean="0"/>
              <a:t>ın</a:t>
            </a:r>
            <a:r>
              <a:rPr lang="tr-TR" sz="2100" dirty="0" smtClean="0"/>
              <a:t> güncellenmesi için başlar. </a:t>
            </a:r>
          </a:p>
          <a:p>
            <a:pPr eaLnBrk="1" hangingPunct="1">
              <a:lnSpc>
                <a:spcPct val="90000"/>
              </a:lnSpc>
            </a:pPr>
            <a:r>
              <a:rPr lang="tr-TR" sz="2100" dirty="0" err="1" smtClean="0"/>
              <a:t>Epoch</a:t>
            </a:r>
            <a:r>
              <a:rPr lang="tr-TR" sz="2100" dirty="0" smtClean="0"/>
              <a:t>: tüm giriş verilerinin işlenmesindeki tek bir </a:t>
            </a:r>
            <a:r>
              <a:rPr lang="tr-TR" sz="2100" dirty="0" err="1" smtClean="0"/>
              <a:t>iterasyon</a:t>
            </a:r>
            <a:r>
              <a:rPr lang="tr-TR" sz="2100" dirty="0" smtClean="0"/>
              <a:t>. </a:t>
            </a:r>
          </a:p>
          <a:p>
            <a:pPr lvl="1">
              <a:lnSpc>
                <a:spcPct val="90000"/>
              </a:lnSpc>
            </a:pPr>
            <a:r>
              <a:rPr lang="tr-TR" sz="1700" dirty="0" smtClean="0"/>
              <a:t>Her </a:t>
            </a:r>
            <a:r>
              <a:rPr lang="tr-TR" sz="1700" dirty="0" err="1" smtClean="0"/>
              <a:t>epoch’da</a:t>
            </a:r>
            <a:r>
              <a:rPr lang="tr-TR" sz="1700" dirty="0" smtClean="0"/>
              <a:t> ANN öğrenir. </a:t>
            </a:r>
          </a:p>
          <a:p>
            <a:pPr lvl="1">
              <a:lnSpc>
                <a:spcPct val="90000"/>
              </a:lnSpc>
            </a:pPr>
            <a:r>
              <a:rPr lang="tr-TR" sz="1700" dirty="0" smtClean="0"/>
              <a:t>Aynı girişleri çok kereler uygulamanın sonucu olarak, sistem kendini az bir hata ile eğitebilir hale gelir. </a:t>
            </a:r>
          </a:p>
          <a:p>
            <a:pPr lvl="1">
              <a:lnSpc>
                <a:spcPct val="90000"/>
              </a:lnSpc>
            </a:pPr>
            <a:r>
              <a:rPr lang="tr-TR" sz="1700" dirty="0" smtClean="0"/>
              <a:t>Çok sayıda </a:t>
            </a:r>
            <a:r>
              <a:rPr lang="tr-TR" sz="1700" dirty="0" err="1" smtClean="0"/>
              <a:t>epoch</a:t>
            </a:r>
            <a:r>
              <a:rPr lang="tr-TR" sz="1700" dirty="0" smtClean="0"/>
              <a:t> ile sistem tam olarak eğitilmiş kabul edilir. </a:t>
            </a:r>
          </a:p>
          <a:p>
            <a:pPr lvl="1">
              <a:lnSpc>
                <a:spcPct val="90000"/>
              </a:lnSpc>
            </a:pPr>
            <a:r>
              <a:rPr lang="tr-TR" sz="1700" dirty="0" err="1" smtClean="0"/>
              <a:t>Epoch</a:t>
            </a:r>
            <a:r>
              <a:rPr lang="tr-TR" sz="1700" dirty="0" smtClean="0"/>
              <a:t> sistemin kendini eğitim verisine göre eğitebilmesi için gereklidir.</a:t>
            </a:r>
            <a:r>
              <a:rPr lang="en-US" sz="1700" dirty="0" smtClean="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tr-TR" sz="3800" dirty="0" smtClean="0"/>
              <a:t>ANN Öğrenme Özellikleri / </a:t>
            </a:r>
            <a:r>
              <a:rPr lang="tr-TR" sz="3800" dirty="0" err="1" smtClean="0"/>
              <a:t>Learning</a:t>
            </a:r>
            <a:r>
              <a:rPr lang="tr-TR" sz="3800" dirty="0" smtClean="0"/>
              <a:t> Rate</a:t>
            </a:r>
            <a:endParaRPr lang="en-US" sz="3800" dirty="0" smtClean="0"/>
          </a:p>
        </p:txBody>
      </p:sp>
      <p:sp>
        <p:nvSpPr>
          <p:cNvPr id="8196" name="Rectangle 3"/>
          <p:cNvSpPr>
            <a:spLocks noGrp="1" noChangeArrowheads="1"/>
          </p:cNvSpPr>
          <p:nvPr>
            <p:ph idx="1"/>
          </p:nvPr>
        </p:nvSpPr>
        <p:spPr/>
        <p:txBody>
          <a:bodyPr/>
          <a:lstStyle/>
          <a:p>
            <a:pPr eaLnBrk="1" hangingPunct="1"/>
            <a:r>
              <a:rPr lang="tr-TR" u="sng" dirty="0" smtClean="0"/>
              <a:t>Büyük öğrenme oranı</a:t>
            </a:r>
            <a:r>
              <a:rPr lang="tr-TR" dirty="0" smtClean="0"/>
              <a:t>: sistemin veriyi çok hızlı öğrenir, toplam hata artar. </a:t>
            </a:r>
          </a:p>
          <a:p>
            <a:pPr eaLnBrk="1" hangingPunct="1"/>
            <a:r>
              <a:rPr lang="tr-TR" u="sng" dirty="0" smtClean="0"/>
              <a:t>Düşük öğrenme oranı</a:t>
            </a:r>
            <a:r>
              <a:rPr lang="tr-TR" dirty="0" smtClean="0"/>
              <a:t>: sistem çok yavaş öğrenir, eğitim zamanı artar ancak hata azalır.</a:t>
            </a:r>
            <a:r>
              <a:rPr lang="en-US" dirty="0" smtClean="0"/>
              <a:t> </a:t>
            </a:r>
            <a:endParaRPr lang="tr-TR" dirty="0" smtClean="0"/>
          </a:p>
          <a:p>
            <a:pPr eaLnBrk="1" hangingPunct="1"/>
            <a:r>
              <a:rPr lang="tr-TR" dirty="0" smtClean="0"/>
              <a:t>     ile temsil edilir.</a:t>
            </a:r>
          </a:p>
        </p:txBody>
      </p:sp>
      <p:sp>
        <p:nvSpPr>
          <p:cNvPr id="8197" name="Rectangle 5"/>
          <p:cNvSpPr>
            <a:spLocks noChangeArrowheads="1"/>
          </p:cNvSpPr>
          <p:nvPr/>
        </p:nvSpPr>
        <p:spPr bwMode="auto">
          <a:xfrm>
            <a:off x="0" y="3348038"/>
            <a:ext cx="9144000" cy="0"/>
          </a:xfrm>
          <a:prstGeom prst="rect">
            <a:avLst/>
          </a:prstGeom>
          <a:noFill/>
          <a:ln w="9525">
            <a:noFill/>
            <a:miter lim="800000"/>
            <a:headEnd/>
            <a:tailEnd/>
          </a:ln>
        </p:spPr>
        <p:txBody>
          <a:bodyPr wrap="none" anchor="ctr">
            <a:spAutoFit/>
          </a:bodyPr>
          <a:lstStyle/>
          <a:p>
            <a:endParaRPr lang="tr-TR"/>
          </a:p>
        </p:txBody>
      </p:sp>
      <p:graphicFrame>
        <p:nvGraphicFramePr>
          <p:cNvPr id="8194" name="Object 4"/>
          <p:cNvGraphicFramePr>
            <a:graphicFrameLocks noChangeAspect="1"/>
          </p:cNvGraphicFramePr>
          <p:nvPr/>
        </p:nvGraphicFramePr>
        <p:xfrm>
          <a:off x="899592" y="3861048"/>
          <a:ext cx="276225" cy="360362"/>
        </p:xfrm>
        <a:graphic>
          <a:graphicData uri="http://schemas.openxmlformats.org/presentationml/2006/ole">
            <p:oleObj spid="_x0000_s8194" name="Microsoft Denklem 3.0" r:id="rId3" imgW="126780" imgH="164814" progId="Equation.3">
              <p:embed/>
            </p:oleObj>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5"/>
          <p:cNvSpPr>
            <a:spLocks noGrp="1" noChangeArrowheads="1"/>
          </p:cNvSpPr>
          <p:nvPr>
            <p:ph type="title"/>
          </p:nvPr>
        </p:nvSpPr>
        <p:spPr/>
        <p:txBody>
          <a:bodyPr/>
          <a:lstStyle/>
          <a:p>
            <a:pPr eaLnBrk="1" hangingPunct="1"/>
            <a:r>
              <a:rPr lang="tr-TR" smtClean="0"/>
              <a:t>…</a:t>
            </a:r>
          </a:p>
        </p:txBody>
      </p:sp>
      <p:pic>
        <p:nvPicPr>
          <p:cNvPr id="43011" name="Picture 4"/>
          <p:cNvPicPr>
            <a:picLocks noGrp="1" noChangeAspect="1" noChangeArrowheads="1"/>
          </p:cNvPicPr>
          <p:nvPr>
            <p:ph idx="1"/>
          </p:nvPr>
        </p:nvPicPr>
        <p:blipFill>
          <a:blip r:embed="rId2" cstate="print"/>
          <a:srcRect/>
          <a:stretch>
            <a:fillRect/>
          </a:stretch>
        </p:blipFill>
        <p:spPr>
          <a:xfrm>
            <a:off x="1187450" y="1628775"/>
            <a:ext cx="7129463" cy="4049713"/>
          </a:xfr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tr-TR" sz="3800" smtClean="0"/>
              <a:t>ANN Öğrenme Özellikleri / Momentum</a:t>
            </a:r>
            <a:endParaRPr lang="en-US" sz="3800" smtClean="0"/>
          </a:p>
        </p:txBody>
      </p:sp>
      <p:sp>
        <p:nvSpPr>
          <p:cNvPr id="44035" name="Rectangle 3"/>
          <p:cNvSpPr>
            <a:spLocks noGrp="1" noChangeArrowheads="1"/>
          </p:cNvSpPr>
          <p:nvPr>
            <p:ph idx="1"/>
          </p:nvPr>
        </p:nvSpPr>
        <p:spPr/>
        <p:txBody>
          <a:bodyPr/>
          <a:lstStyle/>
          <a:p>
            <a:pPr eaLnBrk="1" hangingPunct="1">
              <a:lnSpc>
                <a:spcPct val="80000"/>
              </a:lnSpc>
            </a:pPr>
            <a:r>
              <a:rPr lang="tr-TR" sz="2600" smtClean="0"/>
              <a:t>ANN her adımda daha az hata değerine sahip bir noktaya gelmek isteyecektir. </a:t>
            </a:r>
          </a:p>
          <a:p>
            <a:pPr eaLnBrk="1" hangingPunct="1">
              <a:lnSpc>
                <a:spcPct val="80000"/>
              </a:lnSpc>
            </a:pPr>
            <a:r>
              <a:rPr lang="tr-TR" sz="2600" smtClean="0"/>
              <a:t>Birden çok iterasyon sonucunda sistem minimum hatalı olan noktaya erişecektir. </a:t>
            </a:r>
          </a:p>
          <a:p>
            <a:pPr eaLnBrk="1" hangingPunct="1">
              <a:lnSpc>
                <a:spcPct val="80000"/>
              </a:lnSpc>
            </a:pPr>
            <a:r>
              <a:rPr lang="tr-TR" sz="2600" smtClean="0"/>
              <a:t>Eğitim sırasında, ANN hatanın azaldığı yerde durmayı sürdürmek ister. </a:t>
            </a:r>
          </a:p>
          <a:p>
            <a:pPr eaLnBrk="1" hangingPunct="1">
              <a:lnSpc>
                <a:spcPct val="80000"/>
              </a:lnSpc>
            </a:pPr>
            <a:r>
              <a:rPr lang="tr-TR" sz="2600" smtClean="0"/>
              <a:t>ANN için local minima tuzağına düşmek doğaldır ve bu durum global minimuma ulaşmasına engel olabilir. </a:t>
            </a:r>
          </a:p>
          <a:p>
            <a:pPr eaLnBrk="1" hangingPunct="1">
              <a:lnSpc>
                <a:spcPct val="80000"/>
              </a:lnSpc>
            </a:pPr>
            <a:r>
              <a:rPr lang="tr-TR" sz="2600" smtClean="0"/>
              <a:t>Momentum öğrenme algoritmasını local minimumdan kaçacak şekilde önceki yönde tutmaya çalışır.</a:t>
            </a:r>
            <a:r>
              <a:rPr lang="en-US" sz="2600" smtClean="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tr-TR" smtClean="0"/>
              <a:t>…</a:t>
            </a:r>
            <a:endParaRPr lang="en-US" smtClean="0"/>
          </a:p>
        </p:txBody>
      </p:sp>
      <p:sp>
        <p:nvSpPr>
          <p:cNvPr id="45059" name="Rectangle 3"/>
          <p:cNvSpPr>
            <a:spLocks noGrp="1" noChangeArrowheads="1"/>
          </p:cNvSpPr>
          <p:nvPr>
            <p:ph type="body" sz="half" idx="1"/>
          </p:nvPr>
        </p:nvSpPr>
        <p:spPr>
          <a:xfrm>
            <a:off x="457200" y="1600200"/>
            <a:ext cx="8291513" cy="4530725"/>
          </a:xfrm>
        </p:spPr>
        <p:txBody>
          <a:bodyPr/>
          <a:lstStyle/>
          <a:p>
            <a:pPr eaLnBrk="1" hangingPunct="1"/>
            <a:r>
              <a:rPr lang="tr-TR" sz="2600" smtClean="0"/>
              <a:t>En iyi sonuçlar alınmadan birçok deneme yapılmalıdır.</a:t>
            </a:r>
          </a:p>
          <a:p>
            <a:pPr eaLnBrk="1" hangingPunct="1"/>
            <a:r>
              <a:rPr lang="tr-TR" sz="2600" smtClean="0"/>
              <a:t>0.6-0.8 aralığında değerler önerilir.</a:t>
            </a:r>
          </a:p>
          <a:p>
            <a:pPr eaLnBrk="1" hangingPunct="1"/>
            <a:endParaRPr lang="en-US" sz="2600" smtClean="0"/>
          </a:p>
        </p:txBody>
      </p:sp>
      <p:pic>
        <p:nvPicPr>
          <p:cNvPr id="45060" name="Picture 4"/>
          <p:cNvPicPr>
            <a:picLocks noGrp="1" noChangeAspect="1" noChangeArrowheads="1"/>
          </p:cNvPicPr>
          <p:nvPr>
            <p:ph sz="half" idx="2"/>
          </p:nvPr>
        </p:nvPicPr>
        <p:blipFill>
          <a:blip r:embed="rId2" cstate="print"/>
          <a:srcRect/>
          <a:stretch>
            <a:fillRect/>
          </a:stretch>
        </p:blipFill>
        <p:spPr>
          <a:xfrm>
            <a:off x="900113" y="3213100"/>
            <a:ext cx="5472112" cy="2355850"/>
          </a:xfr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fontScale="90000"/>
          </a:bodyPr>
          <a:lstStyle/>
          <a:p>
            <a:pPr algn="just" eaLnBrk="1" hangingPunct="1"/>
            <a:r>
              <a:rPr lang="tr-TR" sz="3800" smtClean="0"/>
              <a:t>ANN Öğrenme Özellikleri / Durdurma kriteri</a:t>
            </a:r>
            <a:endParaRPr lang="en-US" sz="3800" smtClean="0"/>
          </a:p>
        </p:txBody>
      </p:sp>
      <p:sp>
        <p:nvSpPr>
          <p:cNvPr id="46083" name="Rectangle 3"/>
          <p:cNvSpPr>
            <a:spLocks noGrp="1" noChangeArrowheads="1"/>
          </p:cNvSpPr>
          <p:nvPr>
            <p:ph idx="1"/>
          </p:nvPr>
        </p:nvSpPr>
        <p:spPr/>
        <p:txBody>
          <a:bodyPr/>
          <a:lstStyle/>
          <a:p>
            <a:pPr eaLnBrk="1" hangingPunct="1"/>
            <a:r>
              <a:rPr lang="tr-TR" sz="2600" b="1" dirty="0" smtClean="0"/>
              <a:t>zaman</a:t>
            </a:r>
            <a:r>
              <a:rPr lang="tr-TR" sz="2600" dirty="0" smtClean="0"/>
              <a:t> eşik değerine ulaştığında bitebilir</a:t>
            </a:r>
          </a:p>
          <a:p>
            <a:pPr eaLnBrk="1" hangingPunct="1"/>
            <a:r>
              <a:rPr lang="tr-TR" sz="2600" dirty="0" smtClean="0"/>
              <a:t>önceden tanımlı </a:t>
            </a:r>
            <a:r>
              <a:rPr lang="tr-TR" sz="2600" b="1" dirty="0" err="1" smtClean="0"/>
              <a:t>epoch</a:t>
            </a:r>
            <a:r>
              <a:rPr lang="tr-TR" sz="2600" dirty="0" smtClean="0"/>
              <a:t> değeri vardır algoritma bu </a:t>
            </a:r>
            <a:r>
              <a:rPr lang="tr-TR" sz="2600" dirty="0" err="1" smtClean="0"/>
              <a:t>epoch</a:t>
            </a:r>
            <a:r>
              <a:rPr lang="tr-TR" sz="2600" dirty="0" smtClean="0"/>
              <a:t> a ulaştığında bitebilir.</a:t>
            </a:r>
          </a:p>
          <a:p>
            <a:pPr eaLnBrk="1" hangingPunct="1"/>
            <a:r>
              <a:rPr lang="tr-TR" sz="2600" dirty="0" smtClean="0"/>
              <a:t>önceden tanımlı </a:t>
            </a:r>
            <a:r>
              <a:rPr lang="tr-TR" sz="2600" b="1" dirty="0" smtClean="0"/>
              <a:t>hata değeri</a:t>
            </a:r>
            <a:r>
              <a:rPr lang="tr-TR" sz="2600" dirty="0" smtClean="0"/>
              <a:t>ne eriştiğinde bitebilir.</a:t>
            </a:r>
          </a:p>
          <a:p>
            <a:pPr eaLnBrk="1" hangingPunct="1"/>
            <a:r>
              <a:rPr lang="tr-TR" sz="2600" b="1" dirty="0" smtClean="0"/>
              <a:t>iki </a:t>
            </a:r>
            <a:r>
              <a:rPr lang="tr-TR" sz="2600" b="1" dirty="0" err="1" smtClean="0"/>
              <a:t>epoch</a:t>
            </a:r>
            <a:r>
              <a:rPr lang="tr-TR" sz="2600" b="1" dirty="0" smtClean="0"/>
              <a:t> arasındaki hata değeri</a:t>
            </a:r>
            <a:r>
              <a:rPr lang="tr-TR" sz="2600" dirty="0" smtClean="0"/>
              <a:t> azaldığında eğitim bitebilir. Eğitim devam etse bile performansta çok fazla değişiklik olmayacağı hesap edilir.  </a:t>
            </a:r>
            <a:endParaRPr lang="en-US" sz="2600" dirty="0" smtClean="0"/>
          </a:p>
          <a:p>
            <a:pPr eaLnBrk="1" hangingPunct="1"/>
            <a:endParaRPr lang="en-US" sz="2600"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fontScale="90000"/>
          </a:bodyPr>
          <a:lstStyle/>
          <a:p>
            <a:pPr eaLnBrk="1" hangingPunct="1"/>
            <a:r>
              <a:rPr lang="tr-TR" sz="3800" smtClean="0"/>
              <a:t>ANN Öğrenme Özellikleri / Örneklerin ağa sunulması</a:t>
            </a:r>
            <a:endParaRPr lang="en-US" sz="3800" smtClean="0"/>
          </a:p>
        </p:txBody>
      </p:sp>
      <p:sp>
        <p:nvSpPr>
          <p:cNvPr id="47107" name="Rectangle 3"/>
          <p:cNvSpPr>
            <a:spLocks noGrp="1" noChangeArrowheads="1"/>
          </p:cNvSpPr>
          <p:nvPr>
            <p:ph idx="1"/>
          </p:nvPr>
        </p:nvSpPr>
        <p:spPr/>
        <p:txBody>
          <a:bodyPr>
            <a:normAutofit/>
          </a:bodyPr>
          <a:lstStyle/>
          <a:p>
            <a:pPr eaLnBrk="1" hangingPunct="1">
              <a:lnSpc>
                <a:spcPct val="90000"/>
              </a:lnSpc>
            </a:pPr>
            <a:r>
              <a:rPr lang="tr-TR" sz="2600" dirty="0" smtClean="0"/>
              <a:t>Sıralı: n örnek sırası ile ağa sunulurlar. </a:t>
            </a:r>
          </a:p>
          <a:p>
            <a:pPr lvl="1">
              <a:lnSpc>
                <a:spcPct val="90000"/>
              </a:lnSpc>
            </a:pPr>
            <a:r>
              <a:rPr lang="tr-TR" sz="2200" dirty="0" smtClean="0"/>
              <a:t>1. </a:t>
            </a:r>
            <a:r>
              <a:rPr lang="tr-TR" sz="2200" dirty="0" err="1" smtClean="0"/>
              <a:t>iterasyonda</a:t>
            </a:r>
            <a:r>
              <a:rPr lang="tr-TR" sz="2200" dirty="0" smtClean="0"/>
              <a:t> 1. örnek, </a:t>
            </a:r>
          </a:p>
          <a:p>
            <a:pPr lvl="1">
              <a:lnSpc>
                <a:spcPct val="90000"/>
              </a:lnSpc>
            </a:pPr>
            <a:r>
              <a:rPr lang="tr-TR" sz="2200" dirty="0" smtClean="0"/>
              <a:t>2. </a:t>
            </a:r>
            <a:r>
              <a:rPr lang="tr-TR" sz="2200" dirty="0" err="1" smtClean="0"/>
              <a:t>iterasyonda</a:t>
            </a:r>
            <a:r>
              <a:rPr lang="tr-TR" sz="2200" dirty="0" smtClean="0"/>
              <a:t> 2. örnek vs </a:t>
            </a:r>
            <a:r>
              <a:rPr lang="tr-TR" sz="2600" dirty="0" smtClean="0"/>
              <a:t>şeklinde devam eder. </a:t>
            </a:r>
          </a:p>
          <a:p>
            <a:pPr eaLnBrk="1" hangingPunct="1">
              <a:lnSpc>
                <a:spcPct val="90000"/>
              </a:lnSpc>
            </a:pPr>
            <a:r>
              <a:rPr lang="tr-TR" sz="2600" dirty="0" smtClean="0"/>
              <a:t>Hepsi tek tek sunulduktan sonra başa dönerek sırası ile yeniden ağa sunulurlar. Bu işlem öğrenme sağlanana kadar devam eder. </a:t>
            </a:r>
          </a:p>
          <a:p>
            <a:pPr eaLnBrk="1" hangingPunct="1">
              <a:lnSpc>
                <a:spcPct val="90000"/>
              </a:lnSpc>
            </a:pPr>
            <a:r>
              <a:rPr lang="tr-TR" sz="2600" dirty="0" smtClean="0"/>
              <a:t>Rastgele: örnekler eğitim kümesinden rastgele seçilirler. Ya seçilen örnek eğitim verisine atılıp yeniden seçilir yada seçilen örnek yeniden seçilemez. Tüm örnekler rastgele ağa sunulduktan sonra, öğrenme sağlanan kadar yeniden sunulmaya devam ederler.</a:t>
            </a:r>
            <a:r>
              <a:rPr lang="en-US" sz="2600" dirty="0" smtClean="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normAutofit fontScale="90000"/>
          </a:bodyPr>
          <a:lstStyle/>
          <a:p>
            <a:pPr eaLnBrk="1" hangingPunct="1"/>
            <a:r>
              <a:rPr lang="tr-TR" dirty="0" err="1" smtClean="0"/>
              <a:t>Multilayer</a:t>
            </a:r>
            <a:r>
              <a:rPr lang="tr-TR" dirty="0" smtClean="0"/>
              <a:t> </a:t>
            </a:r>
            <a:r>
              <a:rPr lang="tr-TR" dirty="0" err="1" smtClean="0"/>
              <a:t>Perceptron</a:t>
            </a:r>
            <a:r>
              <a:rPr lang="tr-TR" dirty="0" smtClean="0"/>
              <a:t> (MLP) Genel Yapısı</a:t>
            </a:r>
            <a:endParaRPr lang="en-US" dirty="0" smtClean="0"/>
          </a:p>
        </p:txBody>
      </p:sp>
      <p:pic>
        <p:nvPicPr>
          <p:cNvPr id="48131" name="Picture 4"/>
          <p:cNvPicPr>
            <a:picLocks noGrp="1" noChangeAspect="1" noChangeArrowheads="1"/>
          </p:cNvPicPr>
          <p:nvPr>
            <p:ph idx="1"/>
          </p:nvPr>
        </p:nvPicPr>
        <p:blipFill>
          <a:blip r:embed="rId2" cstate="print"/>
          <a:stretch>
            <a:fillRect/>
          </a:stretch>
        </p:blipFill>
        <p:spPr>
          <a:xfrm>
            <a:off x="1321601" y="1600200"/>
            <a:ext cx="6500797" cy="4525963"/>
          </a:xfrm>
          <a:noFill/>
        </p:spPr>
      </p:pic>
      <p:sp>
        <p:nvSpPr>
          <p:cNvPr id="48132" name="Rectangle 8"/>
          <p:cNvSpPr>
            <a:spLocks noChangeArrowheads="1"/>
          </p:cNvSpPr>
          <p:nvPr/>
        </p:nvSpPr>
        <p:spPr bwMode="auto">
          <a:xfrm>
            <a:off x="1331913" y="5661025"/>
            <a:ext cx="4176712" cy="360363"/>
          </a:xfrm>
          <a:prstGeom prst="rect">
            <a:avLst/>
          </a:prstGeom>
          <a:solidFill>
            <a:schemeClr val="bg1"/>
          </a:solidFill>
          <a:ln w="9525">
            <a:noFill/>
            <a:miter lim="800000"/>
            <a:headEnd/>
            <a:tailEnd/>
          </a:ln>
        </p:spPr>
        <p:txBody>
          <a:bodyPr wrap="none" anchor="ctr"/>
          <a:lstStyle/>
          <a:p>
            <a:endParaRPr lang="tr-TR"/>
          </a:p>
        </p:txBody>
      </p:sp>
      <p:sp>
        <p:nvSpPr>
          <p:cNvPr id="5" name="4 Dikdörtgen"/>
          <p:cNvSpPr/>
          <p:nvPr/>
        </p:nvSpPr>
        <p:spPr>
          <a:xfrm>
            <a:off x="539552" y="5805264"/>
            <a:ext cx="8352928" cy="646331"/>
          </a:xfrm>
          <a:prstGeom prst="rect">
            <a:avLst/>
          </a:prstGeom>
        </p:spPr>
        <p:txBody>
          <a:bodyPr wrap="square">
            <a:spAutoFit/>
          </a:bodyPr>
          <a:lstStyle/>
          <a:p>
            <a:r>
              <a:rPr lang="tr-TR" dirty="0" smtClean="0"/>
              <a:t>YSA, yapay sinir hücrelerinin (</a:t>
            </a:r>
            <a:r>
              <a:rPr lang="tr-TR" dirty="0" err="1" smtClean="0"/>
              <a:t>perceptron</a:t>
            </a:r>
            <a:r>
              <a:rPr lang="tr-TR" dirty="0" smtClean="0"/>
              <a:t>) birbirlerine bağlanması sonucu </a:t>
            </a:r>
          </a:p>
          <a:p>
            <a:r>
              <a:rPr lang="tr-TR" dirty="0" smtClean="0"/>
              <a:t>oluşan yapılardır</a:t>
            </a:r>
            <a:endParaRPr lang="tr-T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MLP</a:t>
            </a:r>
            <a:endParaRPr lang="tr-TR" dirty="0"/>
          </a:p>
        </p:txBody>
      </p:sp>
      <p:pic>
        <p:nvPicPr>
          <p:cNvPr id="77826" name="Picture 2"/>
          <p:cNvPicPr>
            <a:picLocks noGrp="1" noChangeAspect="1" noChangeArrowheads="1"/>
          </p:cNvPicPr>
          <p:nvPr>
            <p:ph idx="1"/>
          </p:nvPr>
        </p:nvPicPr>
        <p:blipFill>
          <a:blip r:embed="rId2" cstate="print"/>
          <a:srcRect/>
          <a:stretch>
            <a:fillRect/>
          </a:stretch>
        </p:blipFill>
        <p:spPr bwMode="auto">
          <a:xfrm>
            <a:off x="1381125" y="2472531"/>
            <a:ext cx="6381750" cy="27813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tr-TR" smtClean="0"/>
              <a:t>Katmanlar</a:t>
            </a:r>
            <a:endParaRPr lang="en-US" smtClean="0"/>
          </a:p>
        </p:txBody>
      </p:sp>
      <p:sp>
        <p:nvSpPr>
          <p:cNvPr id="49155" name="Rectangle 3"/>
          <p:cNvSpPr>
            <a:spLocks noGrp="1" noChangeArrowheads="1"/>
          </p:cNvSpPr>
          <p:nvPr>
            <p:ph idx="1"/>
          </p:nvPr>
        </p:nvSpPr>
        <p:spPr/>
        <p:txBody>
          <a:bodyPr>
            <a:normAutofit lnSpcReduction="10000"/>
          </a:bodyPr>
          <a:lstStyle/>
          <a:p>
            <a:pPr eaLnBrk="1" hangingPunct="1">
              <a:lnSpc>
                <a:spcPct val="80000"/>
              </a:lnSpc>
            </a:pPr>
            <a:r>
              <a:rPr lang="tr-TR" sz="1900" dirty="0" smtClean="0"/>
              <a:t>ANN mimarisi katmanlardan kurulmuştur. </a:t>
            </a:r>
          </a:p>
          <a:p>
            <a:pPr eaLnBrk="1" hangingPunct="1">
              <a:lnSpc>
                <a:spcPct val="80000"/>
              </a:lnSpc>
            </a:pPr>
            <a:r>
              <a:rPr lang="tr-TR" sz="1900" dirty="0" smtClean="0"/>
              <a:t>Katmanların sayısı </a:t>
            </a:r>
            <a:r>
              <a:rPr lang="tr-TR" sz="1900" dirty="0" err="1" smtClean="0"/>
              <a:t>ANN’nin</a:t>
            </a:r>
            <a:r>
              <a:rPr lang="tr-TR" sz="1900" dirty="0" smtClean="0"/>
              <a:t> işlemsel karmaşıklığını ifade etmektedir. </a:t>
            </a:r>
          </a:p>
          <a:p>
            <a:pPr eaLnBrk="1" hangingPunct="1">
              <a:lnSpc>
                <a:spcPct val="80000"/>
              </a:lnSpc>
            </a:pPr>
            <a:r>
              <a:rPr lang="tr-TR" sz="1900" dirty="0" smtClean="0"/>
              <a:t>Daha çok sayıda katmandan oluşan </a:t>
            </a:r>
            <a:r>
              <a:rPr lang="tr-TR" sz="1900" dirty="0" err="1" smtClean="0"/>
              <a:t>ANN’ler</a:t>
            </a:r>
            <a:r>
              <a:rPr lang="tr-TR" sz="1900" dirty="0" smtClean="0"/>
              <a:t> her zaman daha az katmandan oluşanlara göre daha fazla işlem zamanı talep edeceklerdir. </a:t>
            </a:r>
          </a:p>
          <a:p>
            <a:pPr lvl="1" eaLnBrk="1" hangingPunct="1">
              <a:lnSpc>
                <a:spcPct val="80000"/>
              </a:lnSpc>
            </a:pPr>
            <a:r>
              <a:rPr lang="tr-TR" sz="1700" dirty="0" smtClean="0"/>
              <a:t>Giriş katmanı (1), </a:t>
            </a:r>
          </a:p>
          <a:p>
            <a:pPr lvl="1" eaLnBrk="1" hangingPunct="1">
              <a:lnSpc>
                <a:spcPct val="80000"/>
              </a:lnSpc>
            </a:pPr>
            <a:r>
              <a:rPr lang="tr-TR" sz="1700" dirty="0" smtClean="0"/>
              <a:t>Gizli katman (n), </a:t>
            </a:r>
          </a:p>
          <a:p>
            <a:pPr lvl="1" eaLnBrk="1" hangingPunct="1">
              <a:lnSpc>
                <a:spcPct val="80000"/>
              </a:lnSpc>
            </a:pPr>
            <a:r>
              <a:rPr lang="tr-TR" sz="1700" dirty="0" smtClean="0"/>
              <a:t>Çıkış katmanı (1). 	</a:t>
            </a:r>
            <a:endParaRPr lang="en-US" sz="1700" dirty="0" smtClean="0"/>
          </a:p>
          <a:p>
            <a:pPr>
              <a:lnSpc>
                <a:spcPct val="80000"/>
              </a:lnSpc>
            </a:pPr>
            <a:r>
              <a:rPr lang="tr-TR" sz="1900" b="1" dirty="0" smtClean="0"/>
              <a:t>Giriş Katmanı: </a:t>
            </a:r>
            <a:r>
              <a:rPr lang="tr-TR" sz="1900" dirty="0" err="1" smtClean="0"/>
              <a:t>YSA’ya</a:t>
            </a:r>
            <a:r>
              <a:rPr lang="tr-TR" sz="1900" dirty="0" smtClean="0"/>
              <a:t> dış dünyadan bilgilerin geldiği katmandır. Bu katmandaki nöronların sayısı giriş sayısı kadardır. Her nöron bir girişe aittir. girdiler herhangi bir işleme uğramadan gizli katmana iletilirler</a:t>
            </a:r>
          </a:p>
          <a:p>
            <a:pPr>
              <a:lnSpc>
                <a:spcPct val="80000"/>
              </a:lnSpc>
            </a:pPr>
            <a:r>
              <a:rPr lang="tr-TR" sz="1900" b="1" dirty="0" smtClean="0"/>
              <a:t>Gizli katmanlar:</a:t>
            </a:r>
            <a:r>
              <a:rPr lang="tr-TR" sz="1900" dirty="0" smtClean="0"/>
              <a:t> Giriş katmanından aldığı bilgiyi işleyerek bir sonraki katmana iletir Bu katman asıl bilgi işlemenin gerçekleştirildiği katmandır. Her gizli katmandaki nöron sayısı değişkenlik gösterebilir. Genelde bu katmandaki nöronların sayısı giriş ve çıkış katmanındaki nöron sayılarından fazladır. Gizli katman sayısı ağın karmaşıklığını da kontrol altında tutmaya yarar. </a:t>
            </a:r>
          </a:p>
          <a:p>
            <a:pPr>
              <a:lnSpc>
                <a:spcPct val="80000"/>
              </a:lnSpc>
            </a:pPr>
            <a:r>
              <a:rPr lang="tr-TR" sz="1900" b="1" dirty="0" smtClean="0"/>
              <a:t>Çıkış katmanı:</a:t>
            </a:r>
            <a:r>
              <a:rPr lang="tr-TR" sz="1900" dirty="0" smtClean="0"/>
              <a:t> Gizli katmandan gelen bilgiyi işler ve giriş katmanına gelen girdiye uygun olarak üretilen çıktıyı dış dünyaya gönderir.Nöronların sayısı sistemden beklenen çıkışlar kadardır. Her nöron tek bir çıkışa aittir.</a:t>
            </a:r>
            <a:r>
              <a:rPr lang="en-US" sz="1900" dirty="0" smtClean="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tr-TR" smtClean="0"/>
              <a:t>İnsan Beyninin Modellenmesi</a:t>
            </a:r>
            <a:endParaRPr lang="en-US" smtClean="0"/>
          </a:p>
        </p:txBody>
      </p:sp>
      <p:sp>
        <p:nvSpPr>
          <p:cNvPr id="20483" name="Rectangle 3"/>
          <p:cNvSpPr>
            <a:spLocks noGrp="1" noChangeArrowheads="1"/>
          </p:cNvSpPr>
          <p:nvPr>
            <p:ph idx="1"/>
          </p:nvPr>
        </p:nvSpPr>
        <p:spPr/>
        <p:txBody>
          <a:bodyPr>
            <a:normAutofit lnSpcReduction="10000"/>
          </a:bodyPr>
          <a:lstStyle/>
          <a:p>
            <a:pPr eaLnBrk="1" hangingPunct="1"/>
            <a:r>
              <a:rPr lang="tr-TR" dirty="0" smtClean="0"/>
              <a:t>Yapay sinir ağları (YSA) insan beyninden esinlenmiştir.</a:t>
            </a:r>
          </a:p>
          <a:p>
            <a:pPr eaLnBrk="1" hangingPunct="1"/>
            <a:r>
              <a:rPr lang="tr-TR" dirty="0" smtClean="0"/>
              <a:t>Öğrenme sürecinin matematiksel olarak modellenmesi temeline dayanmaktadır.</a:t>
            </a:r>
          </a:p>
          <a:p>
            <a:pPr eaLnBrk="1" hangingPunct="1"/>
            <a:r>
              <a:rPr lang="tr-TR" dirty="0" smtClean="0"/>
              <a:t>YSA çalışmaları ilk olarak beynin biyolojik üniteleri olan nöronların modellenmesi ile başlamıştır. </a:t>
            </a:r>
          </a:p>
          <a:p>
            <a:pPr eaLnBrk="1" hangingPunct="1"/>
            <a:r>
              <a:rPr lang="tr-TR" dirty="0" smtClean="0"/>
              <a:t>Günümüzde ise pek çok alanda uygulanmaktadır.</a:t>
            </a:r>
            <a:r>
              <a:rPr lang="en-US" dirty="0" smtClean="0"/>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tr-TR" smtClean="0"/>
              <a:t>Ağırlıklar</a:t>
            </a:r>
            <a:endParaRPr lang="en-US" smtClean="0"/>
          </a:p>
        </p:txBody>
      </p:sp>
      <p:sp>
        <p:nvSpPr>
          <p:cNvPr id="71683" name="Rectangle 3"/>
          <p:cNvSpPr>
            <a:spLocks noGrp="1" noChangeArrowheads="1"/>
          </p:cNvSpPr>
          <p:nvPr>
            <p:ph idx="1"/>
          </p:nvPr>
        </p:nvSpPr>
        <p:spPr/>
        <p:txBody>
          <a:bodyPr/>
          <a:lstStyle/>
          <a:p>
            <a:pPr eaLnBrk="1" hangingPunct="1">
              <a:defRPr/>
            </a:pPr>
            <a:r>
              <a:rPr lang="tr-TR" sz="2000" dirty="0" smtClean="0"/>
              <a:t>ANN eğitimi ağırlıklardaki değişim demektir.</a:t>
            </a:r>
          </a:p>
          <a:p>
            <a:pPr eaLnBrk="1" hangingPunct="1">
              <a:defRPr/>
            </a:pPr>
            <a:r>
              <a:rPr lang="tr-TR" sz="2000" dirty="0" smtClean="0"/>
              <a:t>Ağırlıkların farklı kombinasyonları </a:t>
            </a:r>
            <a:r>
              <a:rPr lang="tr-TR" sz="2000" dirty="0" err="1" smtClean="0"/>
              <a:t>ANN’nin</a:t>
            </a:r>
            <a:r>
              <a:rPr lang="tr-TR" sz="2000" dirty="0" smtClean="0"/>
              <a:t> farklı performanslarını temsil edecektir. </a:t>
            </a:r>
          </a:p>
          <a:p>
            <a:pPr eaLnBrk="1" hangingPunct="1">
              <a:defRPr/>
            </a:pPr>
            <a:r>
              <a:rPr lang="tr-TR" sz="2000" dirty="0" smtClean="0"/>
              <a:t>Ağırlıklar ANN zekasını oluşturur. </a:t>
            </a:r>
            <a:r>
              <a:rPr lang="tr-TR" sz="2000" dirty="0" err="1" smtClean="0"/>
              <a:t>ANN’nin</a:t>
            </a:r>
            <a:r>
              <a:rPr lang="tr-TR" sz="2000" dirty="0" smtClean="0"/>
              <a:t> öğrenme yeteneğinden bahsediyorsak ağrılıklarından bahsediyoruzdur. </a:t>
            </a:r>
          </a:p>
          <a:p>
            <a:pPr eaLnBrk="1" hangingPunct="1">
              <a:defRPr/>
            </a:pPr>
            <a:r>
              <a:rPr lang="tr-TR" sz="2000" dirty="0" err="1" smtClean="0"/>
              <a:t>Bias</a:t>
            </a:r>
            <a:r>
              <a:rPr lang="tr-TR" sz="2000" dirty="0" smtClean="0"/>
              <a:t>:</a:t>
            </a:r>
          </a:p>
          <a:p>
            <a:pPr lvl="1" eaLnBrk="1" hangingPunct="1">
              <a:defRPr/>
            </a:pPr>
            <a:r>
              <a:rPr lang="tr-TR" sz="1600" dirty="0" smtClean="0"/>
              <a:t>sistem performansını etkiler </a:t>
            </a:r>
          </a:p>
          <a:p>
            <a:pPr lvl="1" eaLnBrk="1" hangingPunct="1">
              <a:defRPr/>
            </a:pPr>
            <a:r>
              <a:rPr lang="tr-TR" sz="1600" dirty="0" err="1" smtClean="0"/>
              <a:t>bias</a:t>
            </a:r>
            <a:r>
              <a:rPr lang="tr-TR" sz="1600" dirty="0" smtClean="0"/>
              <a:t> da öğrenmede bir ağırlık gibi alınır</a:t>
            </a:r>
          </a:p>
          <a:p>
            <a:pPr lvl="1" eaLnBrk="1" hangingPunct="1">
              <a:defRPr/>
            </a:pPr>
            <a:r>
              <a:rPr lang="tr-TR" sz="1600" dirty="0" smtClean="0">
                <a:ea typeface="+mn-ea"/>
                <a:cs typeface="+mn-cs"/>
              </a:rPr>
              <a:t>Giriş sinyallerinin toplamı 0 olduğunda öğrenme gerçekleşmez. Çıkış değerleri hep 1 olan </a:t>
            </a:r>
            <a:r>
              <a:rPr lang="tr-TR" sz="1600" dirty="0" err="1" smtClean="0">
                <a:ea typeface="+mn-ea"/>
                <a:cs typeface="+mn-cs"/>
              </a:rPr>
              <a:t>bias</a:t>
            </a:r>
            <a:r>
              <a:rPr lang="tr-TR" sz="1600" dirty="0" smtClean="0">
                <a:ea typeface="+mn-ea"/>
                <a:cs typeface="+mn-cs"/>
              </a:rPr>
              <a:t> nöronları, nöronların giriş sinyallerinin sürekli sıfırdan farklı olmasını sağlarlar. </a:t>
            </a:r>
            <a:endParaRPr lang="tr-TR" sz="1600" smtClean="0">
              <a:ea typeface="+mn-ea"/>
              <a:cs typeface="+mn-cs"/>
            </a:endParaRPr>
          </a:p>
          <a:p>
            <a:pPr lvl="1" eaLnBrk="1" hangingPunct="1">
              <a:defRPr/>
            </a:pPr>
            <a:r>
              <a:rPr lang="tr-TR" sz="1600" smtClean="0">
                <a:ea typeface="+mn-ea"/>
                <a:cs typeface="+mn-cs"/>
              </a:rPr>
              <a:t>Öğrenmeyi </a:t>
            </a:r>
            <a:r>
              <a:rPr lang="tr-TR" sz="1600" dirty="0" smtClean="0">
                <a:ea typeface="+mn-ea"/>
                <a:cs typeface="+mn-cs"/>
              </a:rPr>
              <a:t>hızlandırırken yerel optimum değerlere takılmayı güçleştirirler.</a:t>
            </a:r>
            <a:endParaRPr lang="en-US" sz="1600"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tr-TR" dirty="0" smtClean="0"/>
              <a:t>Aktivasyon Fonksiyonu</a:t>
            </a:r>
            <a:endParaRPr lang="en-US" dirty="0" smtClean="0"/>
          </a:p>
        </p:txBody>
      </p:sp>
      <p:sp>
        <p:nvSpPr>
          <p:cNvPr id="4" name="3 İçerik Yer Tutucusu"/>
          <p:cNvSpPr>
            <a:spLocks noGrp="1"/>
          </p:cNvSpPr>
          <p:nvPr>
            <p:ph idx="1"/>
          </p:nvPr>
        </p:nvSpPr>
        <p:spPr/>
        <p:txBody>
          <a:bodyPr>
            <a:normAutofit lnSpcReduction="10000"/>
          </a:bodyPr>
          <a:lstStyle/>
          <a:p>
            <a:r>
              <a:rPr lang="tr-TR" dirty="0" smtClean="0"/>
              <a:t>Aktivasyon fonksiyonu: bir değişkeni farklı bir boyuta taşıyan doğrusal veya doğrusal olmayan bir fonksiyondur.</a:t>
            </a:r>
          </a:p>
          <a:p>
            <a:r>
              <a:rPr lang="tr-TR" dirty="0" smtClean="0"/>
              <a:t>Aktivasyon fonksiyonunun türevinin kolay alınabilmesi eğitim hızını arttıran bir özelliktir. </a:t>
            </a:r>
          </a:p>
          <a:p>
            <a:r>
              <a:rPr lang="tr-TR" dirty="0" smtClean="0"/>
              <a:t>Sık kullanılan üç aktivasyon fonksiyonu: </a:t>
            </a:r>
          </a:p>
          <a:p>
            <a:pPr lvl="1"/>
            <a:r>
              <a:rPr lang="tr-TR" dirty="0" err="1" smtClean="0"/>
              <a:t>Sigmoid</a:t>
            </a:r>
            <a:r>
              <a:rPr lang="tr-TR" dirty="0" smtClean="0"/>
              <a:t>, </a:t>
            </a:r>
          </a:p>
          <a:p>
            <a:pPr lvl="1"/>
            <a:r>
              <a:rPr lang="tr-TR" dirty="0" smtClean="0"/>
              <a:t>Hiperbolik Tanjant</a:t>
            </a:r>
          </a:p>
          <a:p>
            <a:pPr lvl="1"/>
            <a:r>
              <a:rPr lang="tr-TR" dirty="0" smtClean="0"/>
              <a:t>Adım Basamak.</a:t>
            </a:r>
            <a:endParaRPr lang="tr-T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Aktivasyon Fonksiyonu	</a:t>
            </a:r>
            <a:endParaRPr lang="tr-TR" dirty="0"/>
          </a:p>
        </p:txBody>
      </p:sp>
      <p:pic>
        <p:nvPicPr>
          <p:cNvPr id="78850" name="Picture 2"/>
          <p:cNvPicPr>
            <a:picLocks noGrp="1" noChangeAspect="1" noChangeArrowheads="1"/>
          </p:cNvPicPr>
          <p:nvPr>
            <p:ph idx="1"/>
          </p:nvPr>
        </p:nvPicPr>
        <p:blipFill>
          <a:blip r:embed="rId2" cstate="print"/>
          <a:srcRect/>
          <a:stretch>
            <a:fillRect/>
          </a:stretch>
        </p:blipFill>
        <p:spPr bwMode="auto">
          <a:xfrm>
            <a:off x="1304925" y="2115344"/>
            <a:ext cx="6534150" cy="349567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Aktivasyon Fonksiyonları</a:t>
            </a:r>
            <a:endParaRPr lang="tr-TR" dirty="0"/>
          </a:p>
        </p:txBody>
      </p:sp>
      <p:pic>
        <p:nvPicPr>
          <p:cNvPr id="4" name="Picture 3"/>
          <p:cNvPicPr>
            <a:picLocks noGrp="1" noChangeAspect="1" noChangeArrowheads="1"/>
          </p:cNvPicPr>
          <p:nvPr>
            <p:ph idx="1"/>
          </p:nvPr>
        </p:nvPicPr>
        <p:blipFill>
          <a:blip r:embed="rId2" cstate="print"/>
          <a:srcRect/>
          <a:stretch>
            <a:fillRect/>
          </a:stretch>
        </p:blipFill>
        <p:spPr>
          <a:xfrm>
            <a:off x="2651851" y="1600200"/>
            <a:ext cx="3840298" cy="4525963"/>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YSA Çalışma Adımları</a:t>
            </a:r>
            <a:endParaRPr lang="tr-TR" dirty="0"/>
          </a:p>
        </p:txBody>
      </p:sp>
      <p:sp>
        <p:nvSpPr>
          <p:cNvPr id="3" name="2 İçerik Yer Tutucusu"/>
          <p:cNvSpPr>
            <a:spLocks noGrp="1"/>
          </p:cNvSpPr>
          <p:nvPr>
            <p:ph idx="1"/>
          </p:nvPr>
        </p:nvSpPr>
        <p:spPr/>
        <p:txBody>
          <a:bodyPr>
            <a:normAutofit fontScale="85000" lnSpcReduction="20000"/>
          </a:bodyPr>
          <a:lstStyle/>
          <a:p>
            <a:r>
              <a:rPr lang="tr-TR" dirty="0" smtClean="0"/>
              <a:t>Örneklerin belirlenmesi</a:t>
            </a:r>
          </a:p>
          <a:p>
            <a:r>
              <a:rPr lang="tr-TR" dirty="0" smtClean="0"/>
              <a:t>Ağın topolojisinin belirlenmesi </a:t>
            </a:r>
          </a:p>
          <a:p>
            <a:pPr lvl="1"/>
            <a:r>
              <a:rPr lang="tr-TR" dirty="0" smtClean="0"/>
              <a:t>Girdi ve çıktı sayısının belirlenmesi</a:t>
            </a:r>
          </a:p>
          <a:p>
            <a:r>
              <a:rPr lang="tr-TR" dirty="0" smtClean="0"/>
              <a:t>Ağın öğrenme parametrelerinin belirlenmesi </a:t>
            </a:r>
          </a:p>
          <a:p>
            <a:pPr lvl="1"/>
            <a:r>
              <a:rPr lang="tr-TR" dirty="0" smtClean="0"/>
              <a:t>öğrenme katsayısı ve sabitlerin belirlenmesi</a:t>
            </a:r>
          </a:p>
          <a:p>
            <a:r>
              <a:rPr lang="tr-TR" dirty="0" smtClean="0"/>
              <a:t>Ağın başlangıç değerlerinin atanması</a:t>
            </a:r>
          </a:p>
          <a:p>
            <a:r>
              <a:rPr lang="tr-TR" dirty="0" err="1" smtClean="0"/>
              <a:t>Epoch</a:t>
            </a:r>
            <a:r>
              <a:rPr lang="tr-TR" dirty="0" smtClean="0"/>
              <a:t> sayısı kadar</a:t>
            </a:r>
          </a:p>
          <a:p>
            <a:pPr lvl="1"/>
            <a:r>
              <a:rPr lang="tr-TR" dirty="0" smtClean="0"/>
              <a:t>Eğitim setindeki tüm örnekler için</a:t>
            </a:r>
          </a:p>
          <a:p>
            <a:pPr lvl="2"/>
            <a:r>
              <a:rPr lang="tr-TR" dirty="0" smtClean="0"/>
              <a:t> Örnek ağa gösterilir</a:t>
            </a:r>
          </a:p>
          <a:p>
            <a:pPr lvl="2"/>
            <a:r>
              <a:rPr lang="tr-TR" dirty="0" smtClean="0"/>
              <a:t> Hatanın hesaplanması</a:t>
            </a:r>
          </a:p>
          <a:p>
            <a:pPr lvl="2"/>
            <a:r>
              <a:rPr lang="tr-TR" dirty="0" smtClean="0"/>
              <a:t> Bulunan hataya göre ağırlıkların güncellenmesi</a:t>
            </a:r>
          </a:p>
          <a:p>
            <a:r>
              <a:rPr lang="tr-TR" dirty="0" smtClean="0"/>
              <a:t>Sistemin toplam hatası hesaplanır.</a:t>
            </a:r>
            <a:endParaRPr lang="tr-T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YSA </a:t>
            </a:r>
            <a:r>
              <a:rPr lang="tr-TR" dirty="0" err="1" smtClean="0"/>
              <a:t>SInıflandırılması</a:t>
            </a:r>
            <a:endParaRPr lang="tr-TR" dirty="0"/>
          </a:p>
        </p:txBody>
      </p:sp>
      <p:sp>
        <p:nvSpPr>
          <p:cNvPr id="3" name="2 İçerik Yer Tutucusu"/>
          <p:cNvSpPr>
            <a:spLocks noGrp="1"/>
          </p:cNvSpPr>
          <p:nvPr>
            <p:ph idx="1"/>
          </p:nvPr>
        </p:nvSpPr>
        <p:spPr/>
        <p:txBody>
          <a:bodyPr>
            <a:normAutofit fontScale="92500" lnSpcReduction="10000"/>
          </a:bodyPr>
          <a:lstStyle/>
          <a:p>
            <a:r>
              <a:rPr lang="tr-TR" dirty="0" smtClean="0"/>
              <a:t>Yapılarına göre:</a:t>
            </a:r>
          </a:p>
          <a:p>
            <a:r>
              <a:rPr lang="tr-TR" u="sng" dirty="0" smtClean="0"/>
              <a:t>İleri Beslemeli</a:t>
            </a:r>
          </a:p>
          <a:p>
            <a:pPr lvl="1"/>
            <a:r>
              <a:rPr lang="tr-TR" dirty="0" smtClean="0"/>
              <a:t>Hücreler, girişten çıkışa doğru düzenli katmanlar şeklindedir. Ağa gelen bilgiler giriş katmanına daha sonra sırasıyla gizli katmanlardan ve çıkış katmanından işlenerek geçer ve sonra dış dünyaya çıkar</a:t>
            </a:r>
          </a:p>
          <a:p>
            <a:r>
              <a:rPr lang="tr-TR" u="sng" dirty="0" smtClean="0"/>
              <a:t>Geri Beslemeli</a:t>
            </a:r>
          </a:p>
          <a:p>
            <a:pPr lvl="1"/>
            <a:r>
              <a:rPr lang="tr-TR" dirty="0" smtClean="0"/>
              <a:t>Bir hücrenin çıktısı sadece kendinden sonra gelen katmana girdi olarak verilmez. Kendinden önceki katmanda veya kendi katmanında bulunan herhangi bir hücreye girdi olarak verilebilir</a:t>
            </a:r>
            <a:endParaRPr lang="tr-T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tr-TR" smtClean="0"/>
              <a:t>Sigmoid Birim</a:t>
            </a:r>
            <a:endParaRPr lang="en-US" smtClean="0"/>
          </a:p>
        </p:txBody>
      </p:sp>
      <p:sp>
        <p:nvSpPr>
          <p:cNvPr id="53251" name="Rectangle 3"/>
          <p:cNvSpPr>
            <a:spLocks noGrp="1" noChangeArrowheads="1"/>
          </p:cNvSpPr>
          <p:nvPr>
            <p:ph type="body" sz="half" idx="1"/>
          </p:nvPr>
        </p:nvSpPr>
        <p:spPr>
          <a:xfrm>
            <a:off x="457200" y="1600200"/>
            <a:ext cx="8362950" cy="4530725"/>
          </a:xfrm>
        </p:spPr>
        <p:txBody>
          <a:bodyPr/>
          <a:lstStyle/>
          <a:p>
            <a:pPr eaLnBrk="1" hangingPunct="1"/>
            <a:r>
              <a:rPr lang="tr-TR" sz="2600" dirty="0" smtClean="0"/>
              <a:t>Algılayıcı gibi </a:t>
            </a:r>
            <a:r>
              <a:rPr lang="tr-TR" sz="2600" dirty="0" err="1" smtClean="0"/>
              <a:t>sigmoid</a:t>
            </a:r>
            <a:r>
              <a:rPr lang="tr-TR" sz="2600" dirty="0" smtClean="0"/>
              <a:t> birim, girişlerin lineer kombinasyonlarını hesaplar.</a:t>
            </a:r>
          </a:p>
          <a:p>
            <a:pPr eaLnBrk="1" hangingPunct="1"/>
            <a:r>
              <a:rPr lang="tr-TR" sz="2600" dirty="0" smtClean="0"/>
              <a:t>Daha sonra sonuca bir eşik değeri ekler. </a:t>
            </a:r>
          </a:p>
          <a:p>
            <a:pPr eaLnBrk="1" hangingPunct="1"/>
            <a:r>
              <a:rPr lang="tr-TR" sz="2600" dirty="0" err="1" smtClean="0"/>
              <a:t>Sigmoid</a:t>
            </a:r>
            <a:r>
              <a:rPr lang="tr-TR" sz="2600" dirty="0" smtClean="0"/>
              <a:t> birimin bu durumunda, eşik değeri çıkışı, girişlerinin sürekli bir fonksiyonudur.</a:t>
            </a:r>
            <a:r>
              <a:rPr lang="en-US" sz="2600" dirty="0" smtClean="0"/>
              <a:t> </a:t>
            </a:r>
          </a:p>
        </p:txBody>
      </p:sp>
      <p:pic>
        <p:nvPicPr>
          <p:cNvPr id="53252" name="Picture 4"/>
          <p:cNvPicPr>
            <a:picLocks noGrp="1" noChangeAspect="1" noChangeArrowheads="1"/>
          </p:cNvPicPr>
          <p:nvPr>
            <p:ph sz="half" idx="2"/>
          </p:nvPr>
        </p:nvPicPr>
        <p:blipFill>
          <a:blip r:embed="rId2" cstate="print"/>
          <a:srcRect/>
          <a:stretch>
            <a:fillRect/>
          </a:stretch>
        </p:blipFill>
        <p:spPr>
          <a:xfrm>
            <a:off x="1979613" y="3789363"/>
            <a:ext cx="4752975" cy="2187575"/>
          </a:xfr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Geri Yayılım </a:t>
            </a:r>
            <a:r>
              <a:rPr lang="tr-TR" dirty="0" err="1" smtClean="0"/>
              <a:t>ALgoritması</a:t>
            </a:r>
            <a:endParaRPr lang="tr-TR" dirty="0"/>
          </a:p>
        </p:txBody>
      </p:sp>
      <p:sp>
        <p:nvSpPr>
          <p:cNvPr id="3" name="2 Metin Yer Tutucusu"/>
          <p:cNvSpPr>
            <a:spLocks noGrp="1"/>
          </p:cNvSpPr>
          <p:nvPr>
            <p:ph type="body" sz="half" idx="1"/>
          </p:nvPr>
        </p:nvSpPr>
        <p:spPr>
          <a:xfrm>
            <a:off x="539552" y="6209928"/>
            <a:ext cx="8219256" cy="648072"/>
          </a:xfrm>
        </p:spPr>
        <p:txBody>
          <a:bodyPr>
            <a:normAutofit/>
          </a:bodyPr>
          <a:lstStyle/>
          <a:p>
            <a:r>
              <a:rPr lang="tr-TR" sz="1600" dirty="0" smtClean="0"/>
              <a:t>E hata formülündeki </a:t>
            </a:r>
            <a:r>
              <a:rPr lang="tr-TR" sz="1600" dirty="0" err="1" smtClean="0"/>
              <a:t>dj</a:t>
            </a:r>
            <a:r>
              <a:rPr lang="tr-TR" sz="1600" dirty="0" smtClean="0"/>
              <a:t>: beklenen çıkış, </a:t>
            </a:r>
            <a:r>
              <a:rPr lang="tr-TR" sz="1600" dirty="0" err="1" smtClean="0"/>
              <a:t>yj</a:t>
            </a:r>
            <a:r>
              <a:rPr lang="tr-TR" sz="1600" dirty="0" smtClean="0"/>
              <a:t>:YSA çıkışı; j:1,…,m</a:t>
            </a:r>
          </a:p>
          <a:p>
            <a:r>
              <a:rPr lang="tr-TR" sz="1600" dirty="0" err="1" smtClean="0"/>
              <a:t>Wij</a:t>
            </a:r>
            <a:r>
              <a:rPr lang="tr-TR" sz="1600" dirty="0" smtClean="0"/>
              <a:t>: </a:t>
            </a:r>
            <a:r>
              <a:rPr lang="tr-TR" sz="1600" dirty="0" err="1" smtClean="0"/>
              <a:t>xj</a:t>
            </a:r>
            <a:r>
              <a:rPr lang="tr-TR" sz="1600" dirty="0" smtClean="0"/>
              <a:t> girişini, ara katmandaki i. Nörona bağlayan ağırlık değeri </a:t>
            </a:r>
            <a:endParaRPr lang="tr-TR" sz="1600" dirty="0"/>
          </a:p>
        </p:txBody>
      </p:sp>
      <p:pic>
        <p:nvPicPr>
          <p:cNvPr id="79874" name="Picture 2"/>
          <p:cNvPicPr>
            <a:picLocks noChangeAspect="1" noChangeArrowheads="1"/>
          </p:cNvPicPr>
          <p:nvPr/>
        </p:nvPicPr>
        <p:blipFill>
          <a:blip r:embed="rId2" cstate="print"/>
          <a:srcRect/>
          <a:stretch>
            <a:fillRect/>
          </a:stretch>
        </p:blipFill>
        <p:spPr bwMode="auto">
          <a:xfrm>
            <a:off x="4225727" y="1988840"/>
            <a:ext cx="4918273" cy="3055681"/>
          </a:xfrm>
          <a:prstGeom prst="rect">
            <a:avLst/>
          </a:prstGeom>
          <a:noFill/>
          <a:ln w="9525">
            <a:noFill/>
            <a:miter lim="800000"/>
            <a:headEnd/>
            <a:tailEnd/>
          </a:ln>
        </p:spPr>
      </p:pic>
      <p:pic>
        <p:nvPicPr>
          <p:cNvPr id="79875" name="Picture 3"/>
          <p:cNvPicPr>
            <a:picLocks noChangeAspect="1" noChangeArrowheads="1"/>
          </p:cNvPicPr>
          <p:nvPr/>
        </p:nvPicPr>
        <p:blipFill>
          <a:blip r:embed="rId3" cstate="print"/>
          <a:srcRect/>
          <a:stretch>
            <a:fillRect/>
          </a:stretch>
        </p:blipFill>
        <p:spPr bwMode="auto">
          <a:xfrm>
            <a:off x="539552" y="1772816"/>
            <a:ext cx="2376264" cy="1838427"/>
          </a:xfrm>
          <a:prstGeom prst="rect">
            <a:avLst/>
          </a:prstGeom>
          <a:noFill/>
          <a:ln w="9525">
            <a:noFill/>
            <a:miter lim="800000"/>
            <a:headEnd/>
            <a:tailEnd/>
          </a:ln>
        </p:spPr>
      </p:pic>
      <p:pic>
        <p:nvPicPr>
          <p:cNvPr id="79876" name="Picture 4"/>
          <p:cNvPicPr>
            <a:picLocks noChangeAspect="1" noChangeArrowheads="1"/>
          </p:cNvPicPr>
          <p:nvPr/>
        </p:nvPicPr>
        <p:blipFill>
          <a:blip r:embed="rId4" cstate="print"/>
          <a:srcRect/>
          <a:stretch>
            <a:fillRect/>
          </a:stretch>
        </p:blipFill>
        <p:spPr bwMode="auto">
          <a:xfrm>
            <a:off x="0" y="3861048"/>
            <a:ext cx="4033185" cy="2259509"/>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Geri Yayılım </a:t>
            </a:r>
            <a:r>
              <a:rPr lang="tr-TR" dirty="0" err="1" smtClean="0"/>
              <a:t>ALgoritması</a:t>
            </a:r>
            <a:endParaRPr lang="tr-TR" dirty="0"/>
          </a:p>
        </p:txBody>
      </p:sp>
      <p:sp>
        <p:nvSpPr>
          <p:cNvPr id="3" name="2 Metin Yer Tutucusu"/>
          <p:cNvSpPr>
            <a:spLocks noGrp="1"/>
          </p:cNvSpPr>
          <p:nvPr>
            <p:ph type="body" sz="half" idx="1"/>
          </p:nvPr>
        </p:nvSpPr>
        <p:spPr>
          <a:xfrm>
            <a:off x="457200" y="1600200"/>
            <a:ext cx="8507288" cy="4530725"/>
          </a:xfrm>
        </p:spPr>
        <p:txBody>
          <a:bodyPr>
            <a:normAutofit/>
          </a:bodyPr>
          <a:lstStyle/>
          <a:p>
            <a:r>
              <a:rPr lang="tr-TR" sz="2400" dirty="0" smtClean="0"/>
              <a:t>Yerel minimuma yakalanma olasılığı yüzünden YSA eğitiminde momentum katsayısı kullanılır. </a:t>
            </a:r>
          </a:p>
          <a:p>
            <a:r>
              <a:rPr lang="tr-TR" sz="2400" dirty="0" smtClean="0"/>
              <a:t>Bunun için eğim azaltma yönteminin önceki adımlardaki değişim değerlerinin belirli oranda  (   ) katkısını sağlayan momentum etkisi kullanılır.</a:t>
            </a:r>
          </a:p>
          <a:p>
            <a:r>
              <a:rPr lang="tr-TR" sz="2400" dirty="0" err="1" smtClean="0"/>
              <a:t>Backpropagation’da</a:t>
            </a:r>
            <a:r>
              <a:rPr lang="tr-TR" sz="2400" dirty="0" smtClean="0"/>
              <a:t> ağırlık güncellemede en yaygın şekilde kullanılan formül:</a:t>
            </a:r>
          </a:p>
          <a:p>
            <a:endParaRPr lang="tr-TR" sz="2400" dirty="0" smtClean="0"/>
          </a:p>
          <a:p>
            <a:pPr>
              <a:buNone/>
            </a:pPr>
            <a:endParaRPr lang="tr-TR" sz="2400" dirty="0" smtClean="0"/>
          </a:p>
          <a:p>
            <a:pPr>
              <a:buNone/>
            </a:pPr>
            <a:endParaRPr lang="tr-TR" sz="2400" dirty="0"/>
          </a:p>
        </p:txBody>
      </p:sp>
      <p:pic>
        <p:nvPicPr>
          <p:cNvPr id="80898" name="Picture 2"/>
          <p:cNvPicPr>
            <a:picLocks noChangeAspect="1" noChangeArrowheads="1"/>
          </p:cNvPicPr>
          <p:nvPr/>
        </p:nvPicPr>
        <p:blipFill>
          <a:blip r:embed="rId2" cstate="print"/>
          <a:srcRect/>
          <a:stretch>
            <a:fillRect/>
          </a:stretch>
        </p:blipFill>
        <p:spPr bwMode="auto">
          <a:xfrm>
            <a:off x="2411760" y="5517232"/>
            <a:ext cx="3960440" cy="875956"/>
          </a:xfrm>
          <a:prstGeom prst="rect">
            <a:avLst/>
          </a:prstGeom>
          <a:noFill/>
          <a:ln w="9525">
            <a:noFill/>
            <a:miter lim="800000"/>
            <a:headEnd/>
            <a:tailEnd/>
          </a:ln>
        </p:spPr>
      </p:pic>
      <p:pic>
        <p:nvPicPr>
          <p:cNvPr id="80899" name="Picture 3"/>
          <p:cNvPicPr>
            <a:picLocks noChangeAspect="1" noChangeArrowheads="1"/>
          </p:cNvPicPr>
          <p:nvPr/>
        </p:nvPicPr>
        <p:blipFill>
          <a:blip r:embed="rId3" cstate="print"/>
          <a:srcRect/>
          <a:stretch>
            <a:fillRect/>
          </a:stretch>
        </p:blipFill>
        <p:spPr bwMode="auto">
          <a:xfrm>
            <a:off x="4355976" y="2924944"/>
            <a:ext cx="238125" cy="257175"/>
          </a:xfrm>
          <a:prstGeom prst="rect">
            <a:avLst/>
          </a:prstGeom>
          <a:noFill/>
          <a:ln w="9525">
            <a:noFill/>
            <a:miter lim="800000"/>
            <a:headEnd/>
            <a:tailEnd/>
          </a:ln>
        </p:spPr>
      </p:pic>
      <p:pic>
        <p:nvPicPr>
          <p:cNvPr id="7" name="Picture 13"/>
          <p:cNvPicPr>
            <a:picLocks noGrp="1" noChangeAspect="1" noChangeArrowheads="1"/>
          </p:cNvPicPr>
          <p:nvPr>
            <p:ph sz="quarter" idx="2"/>
          </p:nvPr>
        </p:nvPicPr>
        <p:blipFill>
          <a:blip r:embed="rId4" cstate="print"/>
          <a:srcRect/>
          <a:stretch>
            <a:fillRect/>
          </a:stretch>
        </p:blipFill>
        <p:spPr>
          <a:xfrm>
            <a:off x="2555776" y="4509120"/>
            <a:ext cx="3816424" cy="787588"/>
          </a:xfr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tr-TR" smtClean="0"/>
              <a:t>Akış Şeması</a:t>
            </a:r>
            <a:endParaRPr lang="en-US" smtClean="0"/>
          </a:p>
        </p:txBody>
      </p:sp>
      <p:pic>
        <p:nvPicPr>
          <p:cNvPr id="57347" name="Picture 4"/>
          <p:cNvPicPr>
            <a:picLocks noGrp="1" noChangeAspect="1" noChangeArrowheads="1"/>
          </p:cNvPicPr>
          <p:nvPr>
            <p:ph idx="1"/>
          </p:nvPr>
        </p:nvPicPr>
        <p:blipFill>
          <a:blip r:embed="rId2" cstate="print"/>
          <a:srcRect/>
          <a:stretch>
            <a:fillRect/>
          </a:stretch>
        </p:blipFill>
        <p:spPr>
          <a:xfrm>
            <a:off x="2339975" y="1196975"/>
            <a:ext cx="3670300" cy="5256213"/>
          </a:xfr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Biyolojik Sinir Hücresi</a:t>
            </a:r>
            <a:endParaRPr lang="tr-TR" dirty="0"/>
          </a:p>
        </p:txBody>
      </p:sp>
      <p:sp>
        <p:nvSpPr>
          <p:cNvPr id="3" name="2 İçerik Yer Tutucusu"/>
          <p:cNvSpPr>
            <a:spLocks noGrp="1"/>
          </p:cNvSpPr>
          <p:nvPr>
            <p:ph idx="1"/>
          </p:nvPr>
        </p:nvSpPr>
        <p:spPr/>
        <p:txBody>
          <a:bodyPr/>
          <a:lstStyle/>
          <a:p>
            <a:r>
              <a:rPr lang="tr-TR" sz="1800" dirty="0" smtClean="0"/>
              <a:t>Biyolojik bir sinir hücresi; bir gövde, bir  akson, çok sayıda sinir ucu (</a:t>
            </a:r>
            <a:r>
              <a:rPr lang="tr-TR" sz="1800" dirty="0" err="1" smtClean="0"/>
              <a:t>dendrit</a:t>
            </a:r>
            <a:r>
              <a:rPr lang="tr-TR" sz="1800" dirty="0" smtClean="0"/>
              <a:t>) ve akson ile diğer sinir hücresinin sinir ucu arasında kalan ince uzantılar (</a:t>
            </a:r>
            <a:r>
              <a:rPr lang="tr-TR" sz="1800" dirty="0" err="1" smtClean="0"/>
              <a:t>sinaps</a:t>
            </a:r>
            <a:r>
              <a:rPr lang="tr-TR" sz="1800" dirty="0" smtClean="0"/>
              <a:t>) olmak üzere dört bölümden oluşmaktadır. </a:t>
            </a:r>
          </a:p>
          <a:p>
            <a:r>
              <a:rPr lang="tr-TR" sz="1800" dirty="0" err="1" smtClean="0"/>
              <a:t>Dendritler</a:t>
            </a:r>
            <a:r>
              <a:rPr lang="tr-TR" sz="1800" dirty="0" smtClean="0"/>
              <a:t>, gelen sinyalleri çekirdeğe iletir. Çekirdek </a:t>
            </a:r>
            <a:r>
              <a:rPr lang="tr-TR" sz="1800" dirty="0" err="1" smtClean="0"/>
              <a:t>dendritten</a:t>
            </a:r>
            <a:r>
              <a:rPr lang="tr-TR" sz="1800" dirty="0" smtClean="0"/>
              <a:t> gelen sinyalleri bir araya toplar ve aksona iletir. Toplanan bu sinyaller, akson tarafından işlenerek </a:t>
            </a:r>
            <a:r>
              <a:rPr lang="tr-TR" sz="1800" dirty="0" err="1" smtClean="0"/>
              <a:t>sinapslara</a:t>
            </a:r>
            <a:r>
              <a:rPr lang="tr-TR" sz="1800" dirty="0" smtClean="0"/>
              <a:t> gönderilir. </a:t>
            </a:r>
            <a:r>
              <a:rPr lang="tr-TR" sz="1800" dirty="0" err="1" smtClean="0"/>
              <a:t>Sinapslar</a:t>
            </a:r>
            <a:r>
              <a:rPr lang="tr-TR" sz="1800" dirty="0" smtClean="0"/>
              <a:t> da yeni üretilen sinyalleri diğer sinir hücrelerine iletir.</a:t>
            </a:r>
          </a:p>
          <a:p>
            <a:r>
              <a:rPr lang="tr-TR" sz="1800" dirty="0" smtClean="0"/>
              <a:t>Yapay sinir hücreleri, gerçek sinir hücrelerinin </a:t>
            </a:r>
            <a:r>
              <a:rPr lang="tr-TR" sz="1800" dirty="0" err="1" smtClean="0"/>
              <a:t>simule</a:t>
            </a:r>
            <a:r>
              <a:rPr lang="tr-TR" sz="1800" dirty="0" smtClean="0"/>
              <a:t> edilmesiyle gerçekleştirilir</a:t>
            </a:r>
            <a:endParaRPr lang="tr-TR" sz="1800" dirty="0"/>
          </a:p>
        </p:txBody>
      </p:sp>
      <p:pic>
        <p:nvPicPr>
          <p:cNvPr id="104450" name="Picture 2"/>
          <p:cNvPicPr>
            <a:picLocks noChangeAspect="1" noChangeArrowheads="1"/>
          </p:cNvPicPr>
          <p:nvPr/>
        </p:nvPicPr>
        <p:blipFill>
          <a:blip r:embed="rId2" cstate="print"/>
          <a:srcRect/>
          <a:stretch>
            <a:fillRect/>
          </a:stretch>
        </p:blipFill>
        <p:spPr bwMode="auto">
          <a:xfrm>
            <a:off x="2987824" y="4077072"/>
            <a:ext cx="3192938" cy="2636912"/>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4"/>
          <p:cNvSpPr>
            <a:spLocks noGrp="1" noChangeArrowheads="1"/>
          </p:cNvSpPr>
          <p:nvPr>
            <p:ph type="title"/>
          </p:nvPr>
        </p:nvSpPr>
        <p:spPr/>
        <p:txBody>
          <a:bodyPr/>
          <a:lstStyle/>
          <a:p>
            <a:pPr eaLnBrk="1" hangingPunct="1"/>
            <a:r>
              <a:rPr lang="tr-TR" smtClean="0"/>
              <a:t>Backpropagation Algoritması</a:t>
            </a:r>
          </a:p>
        </p:txBody>
      </p:sp>
      <p:graphicFrame>
        <p:nvGraphicFramePr>
          <p:cNvPr id="12290" name="Object 3"/>
          <p:cNvGraphicFramePr>
            <a:graphicFrameLocks noChangeAspect="1"/>
          </p:cNvGraphicFramePr>
          <p:nvPr>
            <p:ph idx="1"/>
          </p:nvPr>
        </p:nvGraphicFramePr>
        <p:xfrm>
          <a:off x="1258888" y="1989138"/>
          <a:ext cx="6583362" cy="3733800"/>
        </p:xfrm>
        <a:graphic>
          <a:graphicData uri="http://schemas.openxmlformats.org/presentationml/2006/ole">
            <p:oleObj spid="_x0000_s12290" name="Bitmap Image" r:id="rId3" imgW="6582694" imgH="3734321" progId="PBrush">
              <p:embed/>
            </p:oleObj>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tr-TR" smtClean="0"/>
              <a:t>…</a:t>
            </a:r>
            <a:endParaRPr lang="en-US" smtClean="0"/>
          </a:p>
        </p:txBody>
      </p:sp>
      <p:sp>
        <p:nvSpPr>
          <p:cNvPr id="58371" name="Rectangle 3"/>
          <p:cNvSpPr>
            <a:spLocks noGrp="1" noChangeArrowheads="1"/>
          </p:cNvSpPr>
          <p:nvPr>
            <p:ph idx="1"/>
          </p:nvPr>
        </p:nvSpPr>
        <p:spPr/>
        <p:txBody>
          <a:bodyPr>
            <a:normAutofit lnSpcReduction="10000"/>
          </a:bodyPr>
          <a:lstStyle/>
          <a:p>
            <a:pPr eaLnBrk="1" hangingPunct="1"/>
            <a:r>
              <a:rPr lang="tr-TR" smtClean="0"/>
              <a:t>Backpropagation daki ağırlık güncelleme döngüsü binlerce kez iteratif olarak devam edebilir. </a:t>
            </a:r>
          </a:p>
          <a:p>
            <a:pPr eaLnBrk="1" hangingPunct="1"/>
            <a:r>
              <a:rPr lang="tr-TR" smtClean="0"/>
              <a:t>Belirli bir iterasyon sonucunda döngü sonlandırılabilir yada hata değerine göre sonlandırabilir. </a:t>
            </a:r>
          </a:p>
          <a:p>
            <a:pPr eaLnBrk="1" hangingPunct="1"/>
            <a:r>
              <a:rPr lang="tr-TR" smtClean="0"/>
              <a:t>Bu seçim kritiktir çünkü az sayıda iterasyon hatayı yeterince düşürmez, çok sayıda iterasyon ise overfitting’e sebep olabilir.</a:t>
            </a:r>
            <a:r>
              <a:rPr lang="en-US" smtClean="0"/>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tr-TR" smtClean="0"/>
              <a:t>MLP Örnek</a:t>
            </a:r>
            <a:endParaRPr lang="en-US" smtClean="0"/>
          </a:p>
        </p:txBody>
      </p:sp>
      <p:pic>
        <p:nvPicPr>
          <p:cNvPr id="78851" name="Picture 4" descr="mlnet"/>
          <p:cNvPicPr>
            <a:picLocks noGrp="1" noChangeAspect="1" noChangeArrowheads="1"/>
          </p:cNvPicPr>
          <p:nvPr>
            <p:ph idx="1"/>
          </p:nvPr>
        </p:nvPicPr>
        <p:blipFill>
          <a:blip r:embed="rId2" cstate="print"/>
          <a:srcRect/>
          <a:stretch>
            <a:fillRect/>
          </a:stretch>
        </p:blipFill>
        <p:spPr>
          <a:xfrm>
            <a:off x="2051050" y="2205038"/>
            <a:ext cx="4972050" cy="2917825"/>
          </a:xfr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tr-TR" smtClean="0"/>
              <a:t>Örnekleri ileri sürmek </a:t>
            </a:r>
          </a:p>
        </p:txBody>
      </p:sp>
      <p:sp>
        <p:nvSpPr>
          <p:cNvPr id="79875" name="Rectangle 3"/>
          <p:cNvSpPr>
            <a:spLocks noGrp="1" noChangeArrowheads="1"/>
          </p:cNvSpPr>
          <p:nvPr>
            <p:ph idx="1"/>
          </p:nvPr>
        </p:nvSpPr>
        <p:spPr/>
        <p:txBody>
          <a:bodyPr>
            <a:normAutofit/>
          </a:bodyPr>
          <a:lstStyle/>
          <a:p>
            <a:pPr eaLnBrk="1" hangingPunct="1"/>
            <a:r>
              <a:rPr lang="tr-TR" sz="2000" dirty="0" smtClean="0"/>
              <a:t>Gizli katmanlarda ağırlıklı toplamlar:</a:t>
            </a:r>
          </a:p>
          <a:p>
            <a:pPr lvl="1" eaLnBrk="1" hangingPunct="1"/>
            <a:r>
              <a:rPr lang="en-GB" sz="2000" dirty="0" smtClean="0"/>
              <a:t>S</a:t>
            </a:r>
            <a:r>
              <a:rPr lang="en-GB" sz="2000" baseline="-25000" dirty="0" smtClean="0"/>
              <a:t>H1</a:t>
            </a:r>
            <a:r>
              <a:rPr lang="en-GB" sz="2000" dirty="0" smtClean="0"/>
              <a:t> = (0.2*10) + (-0.1*30) + (0.4*20) = 2-3+8 = 7</a:t>
            </a:r>
          </a:p>
          <a:p>
            <a:pPr lvl="1" eaLnBrk="1" hangingPunct="1"/>
            <a:r>
              <a:rPr lang="en-GB" sz="2000" dirty="0" smtClean="0"/>
              <a:t>S</a:t>
            </a:r>
            <a:r>
              <a:rPr lang="en-GB" sz="2000" baseline="-25000" dirty="0" smtClean="0"/>
              <a:t>H2</a:t>
            </a:r>
            <a:r>
              <a:rPr lang="en-GB" sz="2000" dirty="0" smtClean="0"/>
              <a:t> = (0.7*10) + (-1.2*30) + (1.2*20) = 7-6+24= -5</a:t>
            </a:r>
            <a:endParaRPr lang="tr-TR" sz="2000" dirty="0" smtClean="0"/>
          </a:p>
          <a:p>
            <a:pPr eaLnBrk="1" hangingPunct="1"/>
            <a:r>
              <a:rPr lang="tr-TR" sz="2000" dirty="0" smtClean="0"/>
              <a:t>Bir sonraki adımda gizli katman çıkışları hesaplanır:</a:t>
            </a:r>
          </a:p>
          <a:p>
            <a:pPr lvl="1" eaLnBrk="1" hangingPunct="1"/>
            <a:r>
              <a:rPr lang="en-GB" sz="2000" dirty="0" smtClean="0">
                <a:cs typeface="Arial" charset="0"/>
              </a:rPr>
              <a:t>σ(S) = 1/(1 + e</a:t>
            </a:r>
            <a:r>
              <a:rPr lang="en-GB" sz="2000" baseline="30000" dirty="0" smtClean="0">
                <a:cs typeface="Arial" charset="0"/>
              </a:rPr>
              <a:t>-S</a:t>
            </a:r>
            <a:r>
              <a:rPr lang="en-GB" sz="2000" dirty="0" smtClean="0">
                <a:cs typeface="Arial" charset="0"/>
              </a:rPr>
              <a:t>)</a:t>
            </a:r>
          </a:p>
          <a:p>
            <a:pPr lvl="1" eaLnBrk="1" hangingPunct="1"/>
            <a:r>
              <a:rPr lang="en-GB" sz="2000" dirty="0" smtClean="0">
                <a:cs typeface="Arial" charset="0"/>
              </a:rPr>
              <a:t>σ(S</a:t>
            </a:r>
            <a:r>
              <a:rPr lang="en-GB" sz="2000" baseline="-25000" dirty="0" smtClean="0">
                <a:cs typeface="Arial" charset="0"/>
              </a:rPr>
              <a:t>H1</a:t>
            </a:r>
            <a:r>
              <a:rPr lang="en-GB" sz="2000" dirty="0" smtClean="0">
                <a:cs typeface="Arial" charset="0"/>
              </a:rPr>
              <a:t>) = 1/(1 + e</a:t>
            </a:r>
            <a:r>
              <a:rPr lang="en-GB" sz="2000" baseline="30000" dirty="0" smtClean="0">
                <a:cs typeface="Arial" charset="0"/>
              </a:rPr>
              <a:t>-7</a:t>
            </a:r>
            <a:r>
              <a:rPr lang="en-GB" sz="2000" dirty="0" smtClean="0">
                <a:cs typeface="Arial" charset="0"/>
              </a:rPr>
              <a:t>) = 1/(1+0.000912) = 0.999 </a:t>
            </a:r>
          </a:p>
          <a:p>
            <a:pPr lvl="1" eaLnBrk="1" hangingPunct="1"/>
            <a:r>
              <a:rPr lang="en-GB" sz="2000" dirty="0" smtClean="0">
                <a:cs typeface="Arial" charset="0"/>
              </a:rPr>
              <a:t>σ(S</a:t>
            </a:r>
            <a:r>
              <a:rPr lang="en-GB" sz="2000" baseline="-25000" dirty="0" smtClean="0">
                <a:cs typeface="Arial" charset="0"/>
              </a:rPr>
              <a:t>H2</a:t>
            </a:r>
            <a:r>
              <a:rPr lang="en-GB" sz="2000" dirty="0" smtClean="0">
                <a:cs typeface="Arial" charset="0"/>
              </a:rPr>
              <a:t>) = 1/(1 + e</a:t>
            </a:r>
            <a:r>
              <a:rPr lang="en-GB" sz="2000" baseline="30000" dirty="0" smtClean="0">
                <a:cs typeface="Arial" charset="0"/>
              </a:rPr>
              <a:t>5</a:t>
            </a:r>
            <a:r>
              <a:rPr lang="en-GB" sz="2000" dirty="0" smtClean="0">
                <a:cs typeface="Arial" charset="0"/>
              </a:rPr>
              <a:t>) = 1/(1+148.4) = 0.0067</a:t>
            </a:r>
            <a:endParaRPr lang="tr-TR" sz="2000" dirty="0" smtClean="0"/>
          </a:p>
          <a:p>
            <a:pPr eaLnBrk="1" hangingPunct="1"/>
            <a:endParaRPr lang="en-US" sz="2000" dirty="0" smtClean="0"/>
          </a:p>
        </p:txBody>
      </p:sp>
      <p:pic>
        <p:nvPicPr>
          <p:cNvPr id="4" name="Picture 4" descr="mlnet"/>
          <p:cNvPicPr>
            <a:picLocks noChangeAspect="1" noChangeArrowheads="1"/>
          </p:cNvPicPr>
          <p:nvPr/>
        </p:nvPicPr>
        <p:blipFill>
          <a:blip r:embed="rId2" cstate="print"/>
          <a:srcRect/>
          <a:stretch>
            <a:fillRect/>
          </a:stretch>
        </p:blipFill>
        <p:spPr>
          <a:xfrm>
            <a:off x="2123728" y="4293096"/>
            <a:ext cx="4033118" cy="2366817"/>
          </a:xfrm>
          <a:prstGeom prst="rect">
            <a:avLst/>
          </a:prstGeom>
          <a:noFill/>
        </p:spPr>
      </p:pic>
      <p:sp>
        <p:nvSpPr>
          <p:cNvPr id="5" name="4 Dikdörtgen"/>
          <p:cNvSpPr/>
          <p:nvPr/>
        </p:nvSpPr>
        <p:spPr>
          <a:xfrm>
            <a:off x="611560" y="1268760"/>
            <a:ext cx="3698448" cy="369332"/>
          </a:xfrm>
          <a:prstGeom prst="rect">
            <a:avLst/>
          </a:prstGeom>
        </p:spPr>
        <p:txBody>
          <a:bodyPr wrap="none">
            <a:spAutoFit/>
          </a:bodyPr>
          <a:lstStyle/>
          <a:p>
            <a:r>
              <a:rPr lang="tr-TR" dirty="0" smtClean="0"/>
              <a:t>Ağa sunulan örnekler: E(10,30,20)</a:t>
            </a:r>
            <a:endParaRPr lang="tr-T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tr-TR" smtClean="0"/>
              <a:t>…</a:t>
            </a:r>
          </a:p>
        </p:txBody>
      </p:sp>
      <p:sp>
        <p:nvSpPr>
          <p:cNvPr id="80899" name="Rectangle 3"/>
          <p:cNvSpPr>
            <a:spLocks noGrp="1" noChangeArrowheads="1"/>
          </p:cNvSpPr>
          <p:nvPr>
            <p:ph idx="1"/>
          </p:nvPr>
        </p:nvSpPr>
        <p:spPr/>
        <p:txBody>
          <a:bodyPr>
            <a:normAutofit/>
          </a:bodyPr>
          <a:lstStyle/>
          <a:p>
            <a:pPr eaLnBrk="1" hangingPunct="1"/>
            <a:r>
              <a:rPr lang="tr-TR" sz="2400" dirty="0" smtClean="0"/>
              <a:t>Ağırlıklı toplamları çıkış katmanında hesapla:</a:t>
            </a:r>
          </a:p>
          <a:p>
            <a:pPr lvl="1" eaLnBrk="1" hangingPunct="1"/>
            <a:r>
              <a:rPr lang="en-GB" sz="2400" dirty="0" smtClean="0"/>
              <a:t>S</a:t>
            </a:r>
            <a:r>
              <a:rPr lang="en-GB" sz="2400" baseline="-25000" dirty="0" smtClean="0"/>
              <a:t>O1</a:t>
            </a:r>
            <a:r>
              <a:rPr lang="en-GB" sz="2400" dirty="0" smtClean="0"/>
              <a:t> = (1.1 * 0.999) + (0.1 * 0.0067) = 1.0996</a:t>
            </a:r>
          </a:p>
          <a:p>
            <a:pPr lvl="1" eaLnBrk="1" hangingPunct="1"/>
            <a:r>
              <a:rPr lang="en-GB" sz="2400" dirty="0" smtClean="0"/>
              <a:t>S</a:t>
            </a:r>
            <a:r>
              <a:rPr lang="en-GB" sz="2400" baseline="-25000" dirty="0" smtClean="0"/>
              <a:t>O2</a:t>
            </a:r>
            <a:r>
              <a:rPr lang="en-GB" sz="2400" dirty="0" smtClean="0"/>
              <a:t> = (3.1 * 0.999) + (1.17 * 0.0067) = 3.1047</a:t>
            </a:r>
            <a:endParaRPr lang="tr-TR" sz="2400" dirty="0" smtClean="0"/>
          </a:p>
          <a:p>
            <a:pPr eaLnBrk="1" hangingPunct="1"/>
            <a:r>
              <a:rPr lang="tr-TR" sz="2400" dirty="0" smtClean="0"/>
              <a:t>Son olarak ANN çıkışını hesapla:</a:t>
            </a:r>
          </a:p>
          <a:p>
            <a:pPr lvl="1" eaLnBrk="1" hangingPunct="1"/>
            <a:r>
              <a:rPr lang="en-GB" sz="2400" dirty="0" smtClean="0">
                <a:cs typeface="Arial" charset="0"/>
              </a:rPr>
              <a:t>σ(S</a:t>
            </a:r>
            <a:r>
              <a:rPr lang="en-GB" sz="2400" baseline="-25000" dirty="0" smtClean="0">
                <a:cs typeface="Arial" charset="0"/>
              </a:rPr>
              <a:t>O1</a:t>
            </a:r>
            <a:r>
              <a:rPr lang="en-GB" sz="2400" dirty="0" smtClean="0">
                <a:cs typeface="Arial" charset="0"/>
              </a:rPr>
              <a:t>) = 1/(1+e</a:t>
            </a:r>
            <a:r>
              <a:rPr lang="en-GB" sz="2400" baseline="30000" dirty="0" smtClean="0">
                <a:cs typeface="Arial" charset="0"/>
              </a:rPr>
              <a:t>-1.0996</a:t>
            </a:r>
            <a:r>
              <a:rPr lang="en-GB" sz="2400" dirty="0" smtClean="0">
                <a:cs typeface="Arial" charset="0"/>
              </a:rPr>
              <a:t>) = 1/(1+0.333) = 0.750</a:t>
            </a:r>
          </a:p>
          <a:p>
            <a:pPr lvl="1" eaLnBrk="1" hangingPunct="1"/>
            <a:r>
              <a:rPr lang="en-GB" sz="2400" dirty="0" smtClean="0">
                <a:cs typeface="Arial" charset="0"/>
              </a:rPr>
              <a:t>σ(S</a:t>
            </a:r>
            <a:r>
              <a:rPr lang="en-GB" sz="2400" baseline="-25000" dirty="0" smtClean="0">
                <a:cs typeface="Arial" charset="0"/>
              </a:rPr>
              <a:t>O2</a:t>
            </a:r>
            <a:r>
              <a:rPr lang="en-GB" sz="2400" dirty="0" smtClean="0">
                <a:cs typeface="Arial" charset="0"/>
              </a:rPr>
              <a:t>) = 1/(1+e</a:t>
            </a:r>
            <a:r>
              <a:rPr lang="en-GB" sz="2400" baseline="30000" dirty="0" smtClean="0">
                <a:cs typeface="Arial" charset="0"/>
              </a:rPr>
              <a:t>-3.1047</a:t>
            </a:r>
            <a:r>
              <a:rPr lang="en-GB" sz="2400" dirty="0" smtClean="0">
                <a:cs typeface="Arial" charset="0"/>
              </a:rPr>
              <a:t>) = 1/(1+0.045) = 0.957</a:t>
            </a:r>
            <a:endParaRPr lang="en-US" sz="2400" dirty="0" smtClean="0"/>
          </a:p>
        </p:txBody>
      </p:sp>
      <p:pic>
        <p:nvPicPr>
          <p:cNvPr id="4" name="Picture 4" descr="mlnet"/>
          <p:cNvPicPr>
            <a:picLocks noChangeAspect="1" noChangeArrowheads="1"/>
          </p:cNvPicPr>
          <p:nvPr/>
        </p:nvPicPr>
        <p:blipFill>
          <a:blip r:embed="rId2" cstate="print"/>
          <a:srcRect/>
          <a:stretch>
            <a:fillRect/>
          </a:stretch>
        </p:blipFill>
        <p:spPr>
          <a:xfrm>
            <a:off x="2123728" y="4293096"/>
            <a:ext cx="4033118" cy="2366817"/>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rmAutofit fontScale="90000"/>
          </a:bodyPr>
          <a:lstStyle/>
          <a:p>
            <a:pPr eaLnBrk="1" hangingPunct="1"/>
            <a:r>
              <a:rPr lang="tr-TR" sz="3800" smtClean="0"/>
              <a:t>Örnekleri ileri doğru sürdüğümüzde elde edilen hesaplamalar</a:t>
            </a:r>
            <a:endParaRPr lang="en-US" sz="3800" smtClean="0"/>
          </a:p>
        </p:txBody>
      </p:sp>
      <p:pic>
        <p:nvPicPr>
          <p:cNvPr id="15364" name="Picture 4" descr="table1"/>
          <p:cNvPicPr>
            <a:picLocks noGrp="1" noChangeAspect="1" noChangeArrowheads="1"/>
          </p:cNvPicPr>
          <p:nvPr>
            <p:ph sz="half" idx="1"/>
          </p:nvPr>
        </p:nvPicPr>
        <p:blipFill>
          <a:blip r:embed="rId3" cstate="print"/>
          <a:stretch>
            <a:fillRect/>
          </a:stretch>
        </p:blipFill>
        <p:spPr>
          <a:xfrm>
            <a:off x="971600" y="2852936"/>
            <a:ext cx="6291678" cy="1481445"/>
          </a:xfrm>
          <a:noFill/>
        </p:spPr>
      </p:pic>
      <p:graphicFrame>
        <p:nvGraphicFramePr>
          <p:cNvPr id="15362" name="Object 7"/>
          <p:cNvGraphicFramePr>
            <a:graphicFrameLocks noChangeAspect="1"/>
          </p:cNvGraphicFramePr>
          <p:nvPr>
            <p:ph sz="half" idx="2"/>
          </p:nvPr>
        </p:nvGraphicFramePr>
        <p:xfrm>
          <a:off x="755650" y="2492375"/>
          <a:ext cx="220663" cy="287338"/>
        </p:xfrm>
        <a:graphic>
          <a:graphicData uri="http://schemas.openxmlformats.org/presentationml/2006/ole">
            <p:oleObj spid="_x0000_s15362" name="Microsoft Denklem 3.0" r:id="rId4" imgW="126780" imgH="164814" progId="Equation.3">
              <p:embed/>
            </p:oleObj>
          </a:graphicData>
        </a:graphic>
      </p:graphicFrame>
      <p:sp>
        <p:nvSpPr>
          <p:cNvPr id="15365" name="Rectangle 6"/>
          <p:cNvSpPr>
            <a:spLocks noChangeArrowheads="1"/>
          </p:cNvSpPr>
          <p:nvPr/>
        </p:nvSpPr>
        <p:spPr bwMode="auto">
          <a:xfrm>
            <a:off x="611188" y="1916113"/>
            <a:ext cx="7848600" cy="915987"/>
          </a:xfrm>
          <a:prstGeom prst="rect">
            <a:avLst/>
          </a:prstGeom>
          <a:noFill/>
          <a:ln w="9525">
            <a:noFill/>
            <a:miter lim="800000"/>
            <a:headEnd/>
            <a:tailEnd/>
          </a:ln>
        </p:spPr>
        <p:txBody>
          <a:bodyPr>
            <a:spAutoFit/>
          </a:bodyPr>
          <a:lstStyle/>
          <a:p>
            <a:r>
              <a:rPr lang="tr-TR" dirty="0"/>
              <a:t>Ağa sunulan örnekler E(10,30,20)</a:t>
            </a:r>
          </a:p>
          <a:p>
            <a:endParaRPr lang="tr-TR" dirty="0"/>
          </a:p>
          <a:p>
            <a:r>
              <a:rPr lang="tr-TR" dirty="0"/>
              <a:t>     = 0.1</a:t>
            </a:r>
          </a:p>
        </p:txBody>
      </p:sp>
      <p:pic>
        <p:nvPicPr>
          <p:cNvPr id="6" name="Picture 4" descr="mlnet"/>
          <p:cNvPicPr>
            <a:picLocks noChangeAspect="1" noChangeArrowheads="1"/>
          </p:cNvPicPr>
          <p:nvPr/>
        </p:nvPicPr>
        <p:blipFill>
          <a:blip r:embed="rId5" cstate="print"/>
          <a:srcRect/>
          <a:stretch>
            <a:fillRect/>
          </a:stretch>
        </p:blipFill>
        <p:spPr>
          <a:xfrm>
            <a:off x="2123728" y="4378004"/>
            <a:ext cx="3888432" cy="2281909"/>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tr-TR" smtClean="0"/>
              <a:t>Çıkış Birimlerinin Hata Değerleri</a:t>
            </a:r>
            <a:endParaRPr lang="en-US" smtClean="0"/>
          </a:p>
        </p:txBody>
      </p:sp>
      <p:sp>
        <p:nvSpPr>
          <p:cNvPr id="81923" name="Rectangle 3"/>
          <p:cNvSpPr>
            <a:spLocks noGrp="1" noChangeArrowheads="1"/>
          </p:cNvSpPr>
          <p:nvPr>
            <p:ph type="body" sz="half" idx="1"/>
          </p:nvPr>
        </p:nvSpPr>
        <p:spPr>
          <a:xfrm>
            <a:off x="457200" y="1600200"/>
            <a:ext cx="8147050" cy="4530725"/>
          </a:xfrm>
        </p:spPr>
        <p:txBody>
          <a:bodyPr/>
          <a:lstStyle/>
          <a:p>
            <a:pPr eaLnBrk="1" hangingPunct="1"/>
            <a:r>
              <a:rPr lang="tr-TR" sz="2600" smtClean="0"/>
              <a:t>o1(E)=0.750, o2(E)=0.957 </a:t>
            </a:r>
          </a:p>
          <a:p>
            <a:pPr eaLnBrk="1" hangingPunct="1"/>
            <a:endParaRPr lang="en-US" sz="2600" smtClean="0"/>
          </a:p>
        </p:txBody>
      </p:sp>
      <p:pic>
        <p:nvPicPr>
          <p:cNvPr id="81924" name="Picture 4" descr="calc1"/>
          <p:cNvPicPr>
            <a:picLocks noGrp="1" noChangeAspect="1" noChangeArrowheads="1"/>
          </p:cNvPicPr>
          <p:nvPr>
            <p:ph sz="half" idx="2"/>
          </p:nvPr>
        </p:nvPicPr>
        <p:blipFill>
          <a:blip r:embed="rId2" cstate="print"/>
          <a:srcRect/>
          <a:stretch>
            <a:fillRect/>
          </a:stretch>
        </p:blipFill>
        <p:spPr>
          <a:xfrm>
            <a:off x="1116013" y="3141663"/>
            <a:ext cx="6697662" cy="1441450"/>
          </a:xfrm>
          <a:noFill/>
        </p:spPr>
      </p:pic>
      <p:pic>
        <p:nvPicPr>
          <p:cNvPr id="3" name="Picture 3"/>
          <p:cNvPicPr>
            <a:picLocks noChangeAspect="1" noChangeArrowheads="1"/>
          </p:cNvPicPr>
          <p:nvPr/>
        </p:nvPicPr>
        <p:blipFill>
          <a:blip r:embed="rId3" cstate="print"/>
          <a:srcRect/>
          <a:stretch>
            <a:fillRect/>
          </a:stretch>
        </p:blipFill>
        <p:spPr bwMode="auto">
          <a:xfrm>
            <a:off x="1907704" y="2204864"/>
            <a:ext cx="5114925" cy="790575"/>
          </a:xfrm>
          <a:prstGeom prst="rect">
            <a:avLst/>
          </a:prstGeom>
          <a:noFill/>
          <a:ln w="9525">
            <a:noFill/>
            <a:miter lim="800000"/>
            <a:headEnd/>
            <a:tailEnd/>
          </a:ln>
        </p:spPr>
      </p:pic>
      <p:pic>
        <p:nvPicPr>
          <p:cNvPr id="6" name="Picture 4" descr="mlnet"/>
          <p:cNvPicPr>
            <a:picLocks noChangeAspect="1" noChangeArrowheads="1"/>
          </p:cNvPicPr>
          <p:nvPr/>
        </p:nvPicPr>
        <p:blipFill>
          <a:blip r:embed="rId4" cstate="print"/>
          <a:srcRect/>
          <a:stretch>
            <a:fillRect/>
          </a:stretch>
        </p:blipFill>
        <p:spPr>
          <a:xfrm>
            <a:off x="2699792" y="4725144"/>
            <a:ext cx="3384376" cy="1986106"/>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tr-TR" smtClean="0"/>
              <a:t>Gizli Birimler için Hata Değerleri</a:t>
            </a:r>
            <a:endParaRPr lang="en-US" smtClean="0"/>
          </a:p>
        </p:txBody>
      </p:sp>
      <p:sp>
        <p:nvSpPr>
          <p:cNvPr id="82947" name="Rectangle 3"/>
          <p:cNvSpPr>
            <a:spLocks noGrp="1" noChangeArrowheads="1"/>
          </p:cNvSpPr>
          <p:nvPr>
            <p:ph idx="1"/>
          </p:nvPr>
        </p:nvSpPr>
        <p:spPr/>
        <p:txBody>
          <a:bodyPr>
            <a:normAutofit/>
          </a:bodyPr>
          <a:lstStyle/>
          <a:p>
            <a:pPr eaLnBrk="1" hangingPunct="1"/>
            <a:endParaRPr lang="tr-TR" sz="2000" dirty="0" smtClean="0">
              <a:cs typeface="Arial" charset="0"/>
            </a:endParaRPr>
          </a:p>
          <a:p>
            <a:pPr eaLnBrk="1" hangingPunct="1"/>
            <a:endParaRPr lang="tr-TR" sz="2000" dirty="0" smtClean="0">
              <a:cs typeface="Arial" charset="0"/>
            </a:endParaRPr>
          </a:p>
          <a:p>
            <a:pPr eaLnBrk="1" hangingPunct="1"/>
            <a:r>
              <a:rPr lang="en-GB" sz="2000" dirty="0" smtClean="0">
                <a:cs typeface="Arial" charset="0"/>
              </a:rPr>
              <a:t>δ</a:t>
            </a:r>
            <a:r>
              <a:rPr lang="en-GB" sz="2000" baseline="-25000" dirty="0" smtClean="0">
                <a:cs typeface="Arial" charset="0"/>
              </a:rPr>
              <a:t>O1</a:t>
            </a:r>
            <a:r>
              <a:rPr lang="en-GB" sz="2000" dirty="0" smtClean="0">
                <a:cs typeface="Arial" charset="0"/>
              </a:rPr>
              <a:t> = 0.0469 </a:t>
            </a:r>
            <a:r>
              <a:rPr lang="tr-TR" sz="2000" dirty="0" smtClean="0">
                <a:cs typeface="Arial" charset="0"/>
              </a:rPr>
              <a:t> ve</a:t>
            </a:r>
            <a:r>
              <a:rPr lang="en-GB" sz="2000" dirty="0" smtClean="0">
                <a:cs typeface="Arial" charset="0"/>
              </a:rPr>
              <a:t> δ</a:t>
            </a:r>
            <a:r>
              <a:rPr lang="en-GB" sz="2000" baseline="-25000" dirty="0" smtClean="0">
                <a:cs typeface="Arial" charset="0"/>
              </a:rPr>
              <a:t>O2</a:t>
            </a:r>
            <a:r>
              <a:rPr lang="en-GB" sz="2000" dirty="0" smtClean="0">
                <a:cs typeface="Arial" charset="0"/>
              </a:rPr>
              <a:t> = -0.0394</a:t>
            </a:r>
          </a:p>
          <a:p>
            <a:pPr eaLnBrk="1" hangingPunct="1"/>
            <a:r>
              <a:rPr lang="en-GB" sz="2000" dirty="0" smtClean="0">
                <a:cs typeface="Arial" charset="0"/>
              </a:rPr>
              <a:t>h</a:t>
            </a:r>
            <a:r>
              <a:rPr lang="en-GB" sz="2000" baseline="-25000" dirty="0" smtClean="0">
                <a:cs typeface="Arial" charset="0"/>
              </a:rPr>
              <a:t>1</a:t>
            </a:r>
            <a:r>
              <a:rPr lang="en-GB" sz="2000" dirty="0" smtClean="0">
                <a:cs typeface="Arial" charset="0"/>
              </a:rPr>
              <a:t>(E) = 0.999 </a:t>
            </a:r>
            <a:r>
              <a:rPr lang="tr-TR" sz="2000" dirty="0" smtClean="0">
                <a:cs typeface="Arial" charset="0"/>
              </a:rPr>
              <a:t>ve</a:t>
            </a:r>
            <a:r>
              <a:rPr lang="en-GB" sz="2000" dirty="0" smtClean="0">
                <a:cs typeface="Arial" charset="0"/>
              </a:rPr>
              <a:t> h</a:t>
            </a:r>
            <a:r>
              <a:rPr lang="en-GB" sz="2000" baseline="-25000" dirty="0" smtClean="0">
                <a:cs typeface="Arial" charset="0"/>
              </a:rPr>
              <a:t>2</a:t>
            </a:r>
            <a:r>
              <a:rPr lang="en-GB" sz="2000" dirty="0" smtClean="0">
                <a:cs typeface="Arial" charset="0"/>
              </a:rPr>
              <a:t>(E) = 0.0067</a:t>
            </a:r>
            <a:endParaRPr lang="tr-TR" sz="2000" dirty="0" smtClean="0"/>
          </a:p>
          <a:p>
            <a:pPr eaLnBrk="1" hangingPunct="1"/>
            <a:r>
              <a:rPr lang="tr-TR" sz="2000" dirty="0" smtClean="0"/>
              <a:t>H1 için:</a:t>
            </a:r>
          </a:p>
          <a:p>
            <a:pPr lvl="1" eaLnBrk="1" hangingPunct="1"/>
            <a:r>
              <a:rPr lang="en-GB" sz="2000" dirty="0" smtClean="0">
                <a:cs typeface="Arial" charset="0"/>
              </a:rPr>
              <a:t>(w</a:t>
            </a:r>
            <a:r>
              <a:rPr lang="en-GB" sz="2000" baseline="-25000" dirty="0" smtClean="0">
                <a:cs typeface="Arial" charset="0"/>
              </a:rPr>
              <a:t>11</a:t>
            </a:r>
            <a:r>
              <a:rPr lang="en-GB" sz="2000" dirty="0" smtClean="0">
                <a:cs typeface="Arial" charset="0"/>
              </a:rPr>
              <a:t>*δ</a:t>
            </a:r>
            <a:r>
              <a:rPr lang="en-GB" sz="2000" baseline="-25000" dirty="0" smtClean="0">
                <a:cs typeface="Arial" charset="0"/>
              </a:rPr>
              <a:t>01</a:t>
            </a:r>
            <a:r>
              <a:rPr lang="en-GB" sz="2000" dirty="0" smtClean="0">
                <a:cs typeface="Arial" charset="0"/>
              </a:rPr>
              <a:t>) + (w</a:t>
            </a:r>
            <a:r>
              <a:rPr lang="en-GB" sz="2000" baseline="-25000" dirty="0" smtClean="0">
                <a:cs typeface="Arial" charset="0"/>
              </a:rPr>
              <a:t>12</a:t>
            </a:r>
            <a:r>
              <a:rPr lang="en-GB" sz="2000" dirty="0" smtClean="0">
                <a:cs typeface="Arial" charset="0"/>
              </a:rPr>
              <a:t>*δ</a:t>
            </a:r>
            <a:r>
              <a:rPr lang="en-GB" sz="2000" baseline="-25000" dirty="0" smtClean="0">
                <a:cs typeface="Arial" charset="0"/>
              </a:rPr>
              <a:t>O2</a:t>
            </a:r>
            <a:r>
              <a:rPr lang="en-GB" sz="2000" dirty="0" smtClean="0">
                <a:cs typeface="Arial" charset="0"/>
              </a:rPr>
              <a:t>) = (1.1*0.0469)+(3.1*-0.0394)=-0.0706</a:t>
            </a:r>
          </a:p>
          <a:p>
            <a:pPr lvl="1" eaLnBrk="1" hangingPunct="1"/>
            <a:r>
              <a:rPr lang="tr-TR" sz="2000" dirty="0" smtClean="0">
                <a:cs typeface="Arial" charset="0"/>
              </a:rPr>
              <a:t>Ve bu değeri,</a:t>
            </a:r>
            <a:r>
              <a:rPr lang="en-GB" sz="2000" dirty="0" smtClean="0">
                <a:cs typeface="Arial" charset="0"/>
              </a:rPr>
              <a:t> h</a:t>
            </a:r>
            <a:r>
              <a:rPr lang="en-GB" sz="2000" baseline="-25000" dirty="0" smtClean="0">
                <a:cs typeface="Arial" charset="0"/>
              </a:rPr>
              <a:t>1</a:t>
            </a:r>
            <a:r>
              <a:rPr lang="en-GB" sz="2000" dirty="0" smtClean="0">
                <a:cs typeface="Arial" charset="0"/>
              </a:rPr>
              <a:t>(E)(1-h</a:t>
            </a:r>
            <a:r>
              <a:rPr lang="en-GB" sz="2000" baseline="-25000" dirty="0" smtClean="0">
                <a:cs typeface="Arial" charset="0"/>
              </a:rPr>
              <a:t>1</a:t>
            </a:r>
            <a:r>
              <a:rPr lang="en-GB" sz="2000" dirty="0" smtClean="0">
                <a:cs typeface="Arial" charset="0"/>
              </a:rPr>
              <a:t>(E))</a:t>
            </a:r>
            <a:r>
              <a:rPr lang="tr-TR" sz="2000" dirty="0" smtClean="0">
                <a:cs typeface="Arial" charset="0"/>
              </a:rPr>
              <a:t> ile çarpalım, sonuç</a:t>
            </a:r>
            <a:r>
              <a:rPr lang="en-GB" sz="2000" dirty="0" smtClean="0">
                <a:cs typeface="Arial" charset="0"/>
              </a:rPr>
              <a:t>:</a:t>
            </a:r>
          </a:p>
          <a:p>
            <a:pPr lvl="2" eaLnBrk="1" hangingPunct="1"/>
            <a:r>
              <a:rPr lang="en-GB" sz="2000" dirty="0" smtClean="0">
                <a:cs typeface="Arial" charset="0"/>
              </a:rPr>
              <a:t>-0.0706 * (0.999 * (1-0.999)) = 0.0000705 = δ</a:t>
            </a:r>
            <a:r>
              <a:rPr lang="en-GB" sz="2000" baseline="-25000" dirty="0" smtClean="0">
                <a:cs typeface="Arial" charset="0"/>
              </a:rPr>
              <a:t>H1</a:t>
            </a:r>
          </a:p>
          <a:p>
            <a:pPr eaLnBrk="1" hangingPunct="1"/>
            <a:r>
              <a:rPr lang="tr-TR" sz="2000" dirty="0" smtClean="0"/>
              <a:t>H2 için:</a:t>
            </a:r>
          </a:p>
          <a:p>
            <a:pPr lvl="1" eaLnBrk="1" hangingPunct="1"/>
            <a:r>
              <a:rPr lang="en-GB" sz="2000" dirty="0" smtClean="0">
                <a:cs typeface="Arial" charset="0"/>
              </a:rPr>
              <a:t>(w</a:t>
            </a:r>
            <a:r>
              <a:rPr lang="en-GB" sz="2000" baseline="-25000" dirty="0" smtClean="0">
                <a:cs typeface="Arial" charset="0"/>
              </a:rPr>
              <a:t>21</a:t>
            </a:r>
            <a:r>
              <a:rPr lang="en-GB" sz="2000" dirty="0" smtClean="0">
                <a:cs typeface="Arial" charset="0"/>
              </a:rPr>
              <a:t>*δ</a:t>
            </a:r>
            <a:r>
              <a:rPr lang="en-GB" sz="2000" baseline="-25000" dirty="0" smtClean="0">
                <a:cs typeface="Arial" charset="0"/>
              </a:rPr>
              <a:t>01</a:t>
            </a:r>
            <a:r>
              <a:rPr lang="en-GB" sz="2000" dirty="0" smtClean="0">
                <a:cs typeface="Arial" charset="0"/>
              </a:rPr>
              <a:t>) + (w</a:t>
            </a:r>
            <a:r>
              <a:rPr lang="en-GB" sz="2000" baseline="-25000" dirty="0" smtClean="0">
                <a:cs typeface="Arial" charset="0"/>
              </a:rPr>
              <a:t>22</a:t>
            </a:r>
            <a:r>
              <a:rPr lang="en-GB" sz="2000" dirty="0" smtClean="0">
                <a:cs typeface="Arial" charset="0"/>
              </a:rPr>
              <a:t>*δ</a:t>
            </a:r>
            <a:r>
              <a:rPr lang="en-GB" sz="2000" baseline="-25000" dirty="0" smtClean="0">
                <a:cs typeface="Arial" charset="0"/>
              </a:rPr>
              <a:t>O2</a:t>
            </a:r>
            <a:r>
              <a:rPr lang="en-GB" sz="2000" dirty="0" smtClean="0">
                <a:cs typeface="Arial" charset="0"/>
              </a:rPr>
              <a:t>) = (0.1*0.0469)+(1.17*-0.0394) =  -0.0414</a:t>
            </a:r>
          </a:p>
          <a:p>
            <a:pPr lvl="1" eaLnBrk="1" hangingPunct="1"/>
            <a:r>
              <a:rPr lang="tr-TR" sz="2000" dirty="0" smtClean="0">
                <a:cs typeface="Arial" charset="0"/>
              </a:rPr>
              <a:t>Ve bu değeri,</a:t>
            </a:r>
            <a:r>
              <a:rPr lang="en-GB" sz="2000" dirty="0" smtClean="0">
                <a:cs typeface="Arial" charset="0"/>
              </a:rPr>
              <a:t> h</a:t>
            </a:r>
            <a:r>
              <a:rPr lang="en-GB" sz="2000" baseline="-25000" dirty="0" smtClean="0">
                <a:cs typeface="Arial" charset="0"/>
              </a:rPr>
              <a:t>2</a:t>
            </a:r>
            <a:r>
              <a:rPr lang="en-GB" sz="2000" dirty="0" smtClean="0">
                <a:cs typeface="Arial" charset="0"/>
              </a:rPr>
              <a:t>(E)(1-h</a:t>
            </a:r>
            <a:r>
              <a:rPr lang="en-GB" sz="2000" baseline="-25000" dirty="0" smtClean="0">
                <a:cs typeface="Arial" charset="0"/>
              </a:rPr>
              <a:t>2</a:t>
            </a:r>
            <a:r>
              <a:rPr lang="en-GB" sz="2000" dirty="0" smtClean="0">
                <a:cs typeface="Arial" charset="0"/>
              </a:rPr>
              <a:t>(E)) </a:t>
            </a:r>
            <a:r>
              <a:rPr lang="tr-TR" sz="2000" dirty="0" smtClean="0">
                <a:cs typeface="Arial" charset="0"/>
              </a:rPr>
              <a:t>ile çarpalım, sonuç</a:t>
            </a:r>
            <a:r>
              <a:rPr lang="en-GB" sz="2000" dirty="0" smtClean="0">
                <a:cs typeface="Arial" charset="0"/>
              </a:rPr>
              <a:t>: </a:t>
            </a:r>
          </a:p>
          <a:p>
            <a:pPr lvl="2" eaLnBrk="1" hangingPunct="1"/>
            <a:r>
              <a:rPr lang="en-GB" sz="2000" dirty="0" smtClean="0">
                <a:cs typeface="Arial" charset="0"/>
              </a:rPr>
              <a:t>-0.0414 * (0.067 * (1-0.067)) = -0.00259= δ</a:t>
            </a:r>
            <a:r>
              <a:rPr lang="en-GB" sz="2000" baseline="-25000" dirty="0" smtClean="0">
                <a:cs typeface="Arial" charset="0"/>
              </a:rPr>
              <a:t>H2</a:t>
            </a:r>
            <a:endParaRPr lang="en-GB" sz="2000" dirty="0" smtClean="0">
              <a:cs typeface="Arial" charset="0"/>
            </a:endParaRPr>
          </a:p>
          <a:p>
            <a:pPr eaLnBrk="1" hangingPunct="1"/>
            <a:endParaRPr lang="tr-TR" sz="2000" dirty="0" smtClean="0"/>
          </a:p>
          <a:p>
            <a:pPr eaLnBrk="1" hangingPunct="1"/>
            <a:endParaRPr lang="en-US" sz="2000" dirty="0" smtClean="0"/>
          </a:p>
        </p:txBody>
      </p:sp>
      <p:pic>
        <p:nvPicPr>
          <p:cNvPr id="3" name="Picture 3"/>
          <p:cNvPicPr>
            <a:picLocks noChangeAspect="1" noChangeArrowheads="1"/>
          </p:cNvPicPr>
          <p:nvPr/>
        </p:nvPicPr>
        <p:blipFill>
          <a:blip r:embed="rId2" cstate="print"/>
          <a:srcRect/>
          <a:stretch>
            <a:fillRect/>
          </a:stretch>
        </p:blipFill>
        <p:spPr bwMode="auto">
          <a:xfrm>
            <a:off x="1403648" y="1556792"/>
            <a:ext cx="4857750" cy="666750"/>
          </a:xfrm>
          <a:prstGeom prst="rect">
            <a:avLst/>
          </a:prstGeom>
          <a:noFill/>
          <a:ln w="9525">
            <a:noFill/>
            <a:miter lim="800000"/>
            <a:headEnd/>
            <a:tailEnd/>
          </a:ln>
        </p:spPr>
      </p:pic>
      <p:pic>
        <p:nvPicPr>
          <p:cNvPr id="5" name="Picture 4" descr="mlnet"/>
          <p:cNvPicPr>
            <a:picLocks noChangeAspect="1" noChangeArrowheads="1"/>
          </p:cNvPicPr>
          <p:nvPr/>
        </p:nvPicPr>
        <p:blipFill>
          <a:blip r:embed="rId3" cstate="print"/>
          <a:srcRect/>
          <a:stretch>
            <a:fillRect/>
          </a:stretch>
        </p:blipFill>
        <p:spPr>
          <a:xfrm>
            <a:off x="6156176" y="5104608"/>
            <a:ext cx="2987824" cy="1753391"/>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tr-TR" sz="3800" smtClean="0"/>
              <a:t>Ağırlık güncellemeleri için hesaplamalar</a:t>
            </a:r>
            <a:endParaRPr lang="en-US" sz="3800" smtClean="0"/>
          </a:p>
        </p:txBody>
      </p:sp>
      <p:sp>
        <p:nvSpPr>
          <p:cNvPr id="83971" name="Rectangle 3"/>
          <p:cNvSpPr>
            <a:spLocks noGrp="1" noChangeArrowheads="1"/>
          </p:cNvSpPr>
          <p:nvPr>
            <p:ph type="body" sz="half" idx="1"/>
          </p:nvPr>
        </p:nvSpPr>
        <p:spPr>
          <a:xfrm>
            <a:off x="457200" y="1600200"/>
            <a:ext cx="8147050" cy="4530725"/>
          </a:xfrm>
        </p:spPr>
        <p:txBody>
          <a:bodyPr/>
          <a:lstStyle/>
          <a:p>
            <a:pPr eaLnBrk="1" hangingPunct="1"/>
            <a:r>
              <a:rPr lang="tr-TR" sz="2600" smtClean="0"/>
              <a:t>Giriş ve gizli katman arasındaki ağırlık değerleri:</a:t>
            </a:r>
          </a:p>
          <a:p>
            <a:pPr eaLnBrk="1" hangingPunct="1"/>
            <a:endParaRPr lang="en-US" sz="2600" smtClean="0"/>
          </a:p>
        </p:txBody>
      </p:sp>
      <p:pic>
        <p:nvPicPr>
          <p:cNvPr id="83972" name="Picture 4" descr="table2"/>
          <p:cNvPicPr>
            <a:picLocks noGrp="1" noChangeAspect="1" noChangeArrowheads="1"/>
          </p:cNvPicPr>
          <p:nvPr>
            <p:ph sz="half" idx="2"/>
          </p:nvPr>
        </p:nvPicPr>
        <p:blipFill>
          <a:blip r:embed="rId2" cstate="print"/>
          <a:srcRect/>
          <a:stretch>
            <a:fillRect/>
          </a:stretch>
        </p:blipFill>
        <p:spPr>
          <a:xfrm>
            <a:off x="971550" y="2492375"/>
            <a:ext cx="6985000" cy="2339975"/>
          </a:xfrm>
          <a:noFill/>
        </p:spPr>
      </p:pic>
      <p:pic>
        <p:nvPicPr>
          <p:cNvPr id="2" name="Picture 2"/>
          <p:cNvPicPr>
            <a:picLocks noChangeAspect="1" noChangeArrowheads="1"/>
          </p:cNvPicPr>
          <p:nvPr/>
        </p:nvPicPr>
        <p:blipFill>
          <a:blip r:embed="rId3" cstate="print"/>
          <a:srcRect/>
          <a:stretch>
            <a:fillRect/>
          </a:stretch>
        </p:blipFill>
        <p:spPr bwMode="auto">
          <a:xfrm>
            <a:off x="3275856" y="5085184"/>
            <a:ext cx="2657475" cy="95250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tr-TR" sz="3800" smtClean="0"/>
              <a:t>Ağırlık güncellemeleri için hesaplamalar</a:t>
            </a:r>
            <a:endParaRPr lang="en-US" sz="3800" smtClean="0"/>
          </a:p>
        </p:txBody>
      </p:sp>
      <p:sp>
        <p:nvSpPr>
          <p:cNvPr id="84995" name="Rectangle 3"/>
          <p:cNvSpPr>
            <a:spLocks noGrp="1" noChangeArrowheads="1"/>
          </p:cNvSpPr>
          <p:nvPr>
            <p:ph type="body" sz="half" idx="1"/>
          </p:nvPr>
        </p:nvSpPr>
        <p:spPr>
          <a:xfrm>
            <a:off x="457200" y="1600200"/>
            <a:ext cx="8218488" cy="4530725"/>
          </a:xfrm>
        </p:spPr>
        <p:txBody>
          <a:bodyPr/>
          <a:lstStyle/>
          <a:p>
            <a:pPr eaLnBrk="1" hangingPunct="1"/>
            <a:r>
              <a:rPr lang="tr-TR" sz="2600" smtClean="0"/>
              <a:t>Gizli ve çıkış katmanı arasındaki ağırlık değerleri:</a:t>
            </a:r>
          </a:p>
          <a:p>
            <a:pPr eaLnBrk="1" hangingPunct="1"/>
            <a:endParaRPr lang="tr-TR" sz="2600" smtClean="0"/>
          </a:p>
          <a:p>
            <a:pPr eaLnBrk="1" hangingPunct="1"/>
            <a:endParaRPr lang="en-US" sz="2600" smtClean="0"/>
          </a:p>
        </p:txBody>
      </p:sp>
      <p:pic>
        <p:nvPicPr>
          <p:cNvPr id="84996" name="Picture 4" descr="table3"/>
          <p:cNvPicPr>
            <a:picLocks noGrp="1" noChangeAspect="1" noChangeArrowheads="1"/>
          </p:cNvPicPr>
          <p:nvPr>
            <p:ph sz="half" idx="2"/>
          </p:nvPr>
        </p:nvPicPr>
        <p:blipFill>
          <a:blip r:embed="rId2" cstate="print"/>
          <a:srcRect/>
          <a:stretch>
            <a:fillRect/>
          </a:stretch>
        </p:blipFill>
        <p:spPr>
          <a:xfrm>
            <a:off x="971550" y="2832100"/>
            <a:ext cx="6913563" cy="1939925"/>
          </a:xfrm>
          <a:noFill/>
        </p:spPr>
      </p:pic>
      <p:pic>
        <p:nvPicPr>
          <p:cNvPr id="2" name="Picture 2"/>
          <p:cNvPicPr>
            <a:picLocks noChangeAspect="1" noChangeArrowheads="1"/>
          </p:cNvPicPr>
          <p:nvPr/>
        </p:nvPicPr>
        <p:blipFill>
          <a:blip r:embed="rId3" cstate="print"/>
          <a:srcRect/>
          <a:stretch>
            <a:fillRect/>
          </a:stretch>
        </p:blipFill>
        <p:spPr bwMode="auto">
          <a:xfrm>
            <a:off x="3275856" y="5157192"/>
            <a:ext cx="2657475" cy="9525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tr-TR" smtClean="0"/>
              <a:t>YSA Genel Yapısı ve Öğrenme </a:t>
            </a:r>
            <a:endParaRPr lang="en-US" smtClean="0"/>
          </a:p>
        </p:txBody>
      </p:sp>
      <p:sp>
        <p:nvSpPr>
          <p:cNvPr id="1028" name="Rectangle 3"/>
          <p:cNvSpPr>
            <a:spLocks noGrp="1" noChangeArrowheads="1"/>
          </p:cNvSpPr>
          <p:nvPr>
            <p:ph type="body" sz="half" idx="1"/>
          </p:nvPr>
        </p:nvSpPr>
        <p:spPr>
          <a:xfrm>
            <a:off x="467544" y="1196752"/>
            <a:ext cx="8147050" cy="4530725"/>
          </a:xfrm>
        </p:spPr>
        <p:txBody>
          <a:bodyPr/>
          <a:lstStyle/>
          <a:p>
            <a:pPr eaLnBrk="1" hangingPunct="1"/>
            <a:r>
              <a:rPr lang="tr-TR" sz="1600" dirty="0" smtClean="0"/>
              <a:t>Dış ortamdan veya diğer hücrelerden alınan girdiler, ağırlıklar yardımıyla hücreye bağlanır. Toplama fonksiyonu ile net girdi hesaplanır. Net girdinin aktivasyon fonksiyonundan geçirilmesiyle net çıktı hesaplanır. Bu işlem aynı zamanda bir hücrenin çıkışını verir.</a:t>
            </a:r>
          </a:p>
          <a:p>
            <a:pPr eaLnBrk="1" hangingPunct="1"/>
            <a:r>
              <a:rPr lang="tr-TR" sz="1600" dirty="0" smtClean="0"/>
              <a:t>Her bağlantının bir ağırlık değeri vardır. </a:t>
            </a:r>
          </a:p>
          <a:p>
            <a:pPr eaLnBrk="1" hangingPunct="1"/>
            <a:r>
              <a:rPr lang="tr-TR" sz="1600" dirty="0" smtClean="0"/>
              <a:t>YSA, kendisine örnekler gösterildikçe bu ağırlık değerlerini değiştirir.</a:t>
            </a:r>
          </a:p>
          <a:p>
            <a:pPr eaLnBrk="1" hangingPunct="1"/>
            <a:r>
              <a:rPr lang="tr-TR" sz="1600" dirty="0" smtClean="0"/>
              <a:t>Hedef, ağa gösterilen örnekler için doğru çıkışları verecek ağırlıkları bulmaktır. </a:t>
            </a:r>
            <a:endParaRPr lang="en-US" sz="1600" dirty="0" smtClean="0"/>
          </a:p>
        </p:txBody>
      </p:sp>
      <p:graphicFrame>
        <p:nvGraphicFramePr>
          <p:cNvPr id="8200" name="Object 8"/>
          <p:cNvGraphicFramePr>
            <a:graphicFrameLocks noChangeAspect="1"/>
          </p:cNvGraphicFramePr>
          <p:nvPr/>
        </p:nvGraphicFramePr>
        <p:xfrm>
          <a:off x="2195736" y="3140968"/>
          <a:ext cx="4752950" cy="3502174"/>
        </p:xfrm>
        <a:graphic>
          <a:graphicData uri="http://schemas.openxmlformats.org/presentationml/2006/ole">
            <p:oleObj spid="_x0000_s1029" name="Bit Eşlem Resmi" r:id="rId3" imgW="3109229" imgH="2286198" progId="PBrush">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200"/>
                                        </p:tgtEl>
                                        <p:attrNameLst>
                                          <p:attrName>style.visibility</p:attrName>
                                        </p:attrNameLst>
                                      </p:cBhvr>
                                      <p:to>
                                        <p:strVal val="visible"/>
                                      </p:to>
                                    </p:set>
                                    <p:anim calcmode="lin" valueType="num">
                                      <p:cBhvr additive="base">
                                        <p:cTn id="7" dur="500" fill="hold"/>
                                        <p:tgtEl>
                                          <p:spTgt spid="8200"/>
                                        </p:tgtEl>
                                        <p:attrNameLst>
                                          <p:attrName>ppt_x</p:attrName>
                                        </p:attrNameLst>
                                      </p:cBhvr>
                                      <p:tavLst>
                                        <p:tav tm="0">
                                          <p:val>
                                            <p:strVal val="#ppt_x"/>
                                          </p:val>
                                        </p:tav>
                                        <p:tav tm="100000">
                                          <p:val>
                                            <p:strVal val="#ppt_x"/>
                                          </p:val>
                                        </p:tav>
                                      </p:tavLst>
                                    </p:anim>
                                    <p:anim calcmode="lin" valueType="num">
                                      <p:cBhvr additive="base">
                                        <p:cTn id="8" dur="500" fill="hold"/>
                                        <p:tgtEl>
                                          <p:spTgt spid="82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tr-TR" smtClean="0"/>
              <a:t>References</a:t>
            </a:r>
          </a:p>
        </p:txBody>
      </p:sp>
      <p:sp>
        <p:nvSpPr>
          <p:cNvPr id="89091" name="Rectangle 3"/>
          <p:cNvSpPr>
            <a:spLocks noGrp="1" noChangeArrowheads="1"/>
          </p:cNvSpPr>
          <p:nvPr>
            <p:ph idx="1"/>
          </p:nvPr>
        </p:nvSpPr>
        <p:spPr/>
        <p:txBody>
          <a:bodyPr/>
          <a:lstStyle/>
          <a:p>
            <a:pPr eaLnBrk="1" hangingPunct="1"/>
            <a:r>
              <a:rPr lang="tr-TR" dirty="0" smtClean="0"/>
              <a:t>T.M. </a:t>
            </a:r>
            <a:r>
              <a:rPr lang="tr-TR" dirty="0" err="1" smtClean="0"/>
              <a:t>Mitchell</a:t>
            </a:r>
            <a:r>
              <a:rPr lang="tr-TR" dirty="0" smtClean="0"/>
              <a:t>, </a:t>
            </a:r>
            <a:r>
              <a:rPr lang="tr-TR" dirty="0" err="1" smtClean="0"/>
              <a:t>Machine</a:t>
            </a:r>
            <a:r>
              <a:rPr lang="tr-TR" dirty="0" smtClean="0"/>
              <a:t> </a:t>
            </a:r>
            <a:r>
              <a:rPr lang="tr-TR" dirty="0" err="1" smtClean="0"/>
              <a:t>Learning</a:t>
            </a:r>
            <a:r>
              <a:rPr lang="tr-TR" dirty="0" smtClean="0"/>
              <a:t>, </a:t>
            </a:r>
            <a:r>
              <a:rPr lang="tr-TR" dirty="0" err="1" smtClean="0"/>
              <a:t>McGraw</a:t>
            </a:r>
            <a:r>
              <a:rPr lang="tr-TR" dirty="0" smtClean="0"/>
              <a:t> </a:t>
            </a:r>
            <a:r>
              <a:rPr lang="tr-TR" dirty="0" err="1" smtClean="0"/>
              <a:t>Hill</a:t>
            </a:r>
            <a:r>
              <a:rPr lang="tr-TR" dirty="0" smtClean="0"/>
              <a:t>, 1997.</a:t>
            </a:r>
          </a:p>
          <a:p>
            <a:pPr eaLnBrk="1" hangingPunct="1"/>
            <a:r>
              <a:rPr lang="tr-TR" dirty="0" smtClean="0"/>
              <a:t>E.</a:t>
            </a:r>
            <a:r>
              <a:rPr lang="tr-TR" dirty="0" err="1" smtClean="0"/>
              <a:t>Alpaydin</a:t>
            </a:r>
            <a:r>
              <a:rPr lang="tr-TR" dirty="0" smtClean="0"/>
              <a:t>, </a:t>
            </a:r>
            <a:r>
              <a:rPr lang="tr-TR" dirty="0" err="1" smtClean="0"/>
              <a:t>Introduction</a:t>
            </a:r>
            <a:r>
              <a:rPr lang="tr-TR" dirty="0" smtClean="0"/>
              <a:t> </a:t>
            </a:r>
            <a:r>
              <a:rPr lang="tr-TR" dirty="0" err="1" smtClean="0"/>
              <a:t>to</a:t>
            </a:r>
            <a:r>
              <a:rPr lang="tr-TR" dirty="0" smtClean="0"/>
              <a:t> </a:t>
            </a:r>
            <a:r>
              <a:rPr lang="tr-TR" dirty="0" err="1" smtClean="0"/>
              <a:t>Machine</a:t>
            </a:r>
            <a:r>
              <a:rPr lang="tr-TR" dirty="0" smtClean="0"/>
              <a:t> </a:t>
            </a:r>
            <a:r>
              <a:rPr lang="tr-TR" dirty="0" err="1" smtClean="0"/>
              <a:t>Learning</a:t>
            </a:r>
            <a:r>
              <a:rPr lang="tr-TR" dirty="0" smtClean="0"/>
              <a:t>, MIT </a:t>
            </a:r>
            <a:r>
              <a:rPr lang="tr-TR" dirty="0" err="1" smtClean="0"/>
              <a:t>Press</a:t>
            </a:r>
            <a:r>
              <a:rPr lang="tr-TR" dirty="0" smtClean="0"/>
              <a:t>, 2010.</a:t>
            </a:r>
          </a:p>
          <a:p>
            <a:pPr eaLnBrk="1" hangingPunct="1"/>
            <a:r>
              <a:rPr lang="tr-TR" dirty="0" err="1" smtClean="0"/>
              <a:t>Daniel</a:t>
            </a:r>
            <a:r>
              <a:rPr lang="tr-TR" dirty="0" smtClean="0"/>
              <a:t> T. </a:t>
            </a:r>
            <a:r>
              <a:rPr lang="tr-TR" dirty="0" err="1" smtClean="0"/>
              <a:t>Larose</a:t>
            </a:r>
            <a:r>
              <a:rPr lang="tr-TR" dirty="0" smtClean="0"/>
              <a:t>, </a:t>
            </a:r>
            <a:r>
              <a:rPr lang="tr-TR" dirty="0" err="1" smtClean="0"/>
              <a:t>Discovering</a:t>
            </a:r>
            <a:r>
              <a:rPr lang="tr-TR" dirty="0" smtClean="0"/>
              <a:t> </a:t>
            </a:r>
            <a:r>
              <a:rPr lang="tr-TR" dirty="0" err="1" smtClean="0"/>
              <a:t>Knowledge</a:t>
            </a:r>
            <a:r>
              <a:rPr lang="tr-TR" dirty="0" smtClean="0"/>
              <a:t> in Data, </a:t>
            </a:r>
            <a:r>
              <a:rPr lang="tr-TR" dirty="0" err="1" smtClean="0"/>
              <a:t>Wiley</a:t>
            </a:r>
            <a:r>
              <a:rPr lang="tr-TR" dirty="0" smtClean="0"/>
              <a:t>, 2005.</a:t>
            </a:r>
          </a:p>
          <a:p>
            <a:pPr eaLnBrk="1" hangingPunct="1">
              <a:buNone/>
            </a:pPr>
            <a:endParaRPr lang="tr-TR" dirty="0" smtClean="0"/>
          </a:p>
          <a:p>
            <a:pPr eaLnBrk="1" hangingPunct="1"/>
            <a:endParaRPr lang="tr-TR" dirty="0" smtClean="0"/>
          </a:p>
          <a:p>
            <a:pPr eaLnBrk="1" hangingPunct="1"/>
            <a:endParaRPr lang="tr-TR"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Biyolojik ve Yapay Sinir Hücreleri</a:t>
            </a:r>
            <a:endParaRPr lang="tr-TR" dirty="0"/>
          </a:p>
        </p:txBody>
      </p:sp>
      <p:sp>
        <p:nvSpPr>
          <p:cNvPr id="3" name="2 Metin Yer Tutucusu"/>
          <p:cNvSpPr>
            <a:spLocks noGrp="1"/>
          </p:cNvSpPr>
          <p:nvPr>
            <p:ph type="body" sz="half" idx="1"/>
          </p:nvPr>
        </p:nvSpPr>
        <p:spPr/>
        <p:txBody>
          <a:bodyPr>
            <a:normAutofit/>
          </a:bodyPr>
          <a:lstStyle/>
          <a:p>
            <a:r>
              <a:rPr lang="tr-TR" sz="2800" b="1" dirty="0" smtClean="0"/>
              <a:t>Biyolojik sinir hücresi:</a:t>
            </a:r>
          </a:p>
          <a:p>
            <a:r>
              <a:rPr lang="tr-TR" sz="2800" dirty="0" smtClean="0"/>
              <a:t>Akson                        </a:t>
            </a:r>
            <a:r>
              <a:rPr lang="tr-TR" sz="2800" dirty="0" smtClean="0">
                <a:sym typeface="Wingdings" pitchFamily="2" charset="2"/>
              </a:rPr>
              <a:t></a:t>
            </a:r>
            <a:endParaRPr lang="tr-TR" sz="2800" dirty="0" smtClean="0"/>
          </a:p>
          <a:p>
            <a:r>
              <a:rPr lang="tr-TR" sz="2800" dirty="0" err="1" smtClean="0"/>
              <a:t>Dentrit</a:t>
            </a:r>
            <a:r>
              <a:rPr lang="tr-TR" sz="2800" dirty="0" smtClean="0"/>
              <a:t>                      </a:t>
            </a:r>
            <a:r>
              <a:rPr lang="tr-TR" sz="2800" dirty="0" smtClean="0">
                <a:sym typeface="Wingdings" pitchFamily="2" charset="2"/>
              </a:rPr>
              <a:t></a:t>
            </a:r>
            <a:endParaRPr lang="tr-TR" sz="2800" dirty="0" smtClean="0"/>
          </a:p>
          <a:p>
            <a:r>
              <a:rPr lang="tr-TR" sz="2800" dirty="0" smtClean="0"/>
              <a:t>Çekirdek                   </a:t>
            </a:r>
            <a:r>
              <a:rPr lang="tr-TR" sz="2800" dirty="0" smtClean="0">
                <a:sym typeface="Wingdings" pitchFamily="2" charset="2"/>
              </a:rPr>
              <a:t></a:t>
            </a:r>
            <a:endParaRPr lang="tr-TR" sz="2800" dirty="0" smtClean="0"/>
          </a:p>
          <a:p>
            <a:r>
              <a:rPr lang="tr-TR" sz="2800" dirty="0" err="1" smtClean="0"/>
              <a:t>Sinaps</a:t>
            </a:r>
            <a:r>
              <a:rPr lang="tr-TR" sz="2800" dirty="0" smtClean="0"/>
              <a:t>                       </a:t>
            </a:r>
            <a:r>
              <a:rPr lang="tr-TR" sz="2800" dirty="0" smtClean="0">
                <a:sym typeface="Wingdings" pitchFamily="2" charset="2"/>
              </a:rPr>
              <a:t></a:t>
            </a:r>
            <a:endParaRPr lang="tr-TR" sz="2800" dirty="0" smtClean="0"/>
          </a:p>
          <a:p>
            <a:pPr>
              <a:buNone/>
            </a:pPr>
            <a:endParaRPr lang="tr-TR" sz="2800" dirty="0"/>
          </a:p>
        </p:txBody>
      </p:sp>
      <p:sp>
        <p:nvSpPr>
          <p:cNvPr id="4" name="3 İçerik Yer Tutucusu"/>
          <p:cNvSpPr>
            <a:spLocks noGrp="1"/>
          </p:cNvSpPr>
          <p:nvPr>
            <p:ph sz="half" idx="2"/>
          </p:nvPr>
        </p:nvSpPr>
        <p:spPr>
          <a:xfrm>
            <a:off x="4716016" y="1556792"/>
            <a:ext cx="4038600" cy="4530725"/>
          </a:xfrm>
        </p:spPr>
        <p:txBody>
          <a:bodyPr>
            <a:normAutofit/>
          </a:bodyPr>
          <a:lstStyle/>
          <a:p>
            <a:r>
              <a:rPr lang="tr-TR" sz="2800" b="1" dirty="0" smtClean="0"/>
              <a:t>Yapay sinir hücresi</a:t>
            </a:r>
          </a:p>
          <a:p>
            <a:r>
              <a:rPr lang="tr-TR" sz="2800" dirty="0" smtClean="0"/>
              <a:t>Çıktı</a:t>
            </a:r>
          </a:p>
          <a:p>
            <a:r>
              <a:rPr lang="tr-TR" sz="2800" dirty="0" smtClean="0"/>
              <a:t>Toplama fonksiyonu</a:t>
            </a:r>
          </a:p>
          <a:p>
            <a:r>
              <a:rPr lang="tr-TR" sz="2800" dirty="0" smtClean="0"/>
              <a:t>Aktivasyon fonksiyonu</a:t>
            </a:r>
          </a:p>
          <a:p>
            <a:r>
              <a:rPr lang="tr-TR" sz="2800" dirty="0" smtClean="0"/>
              <a:t>Ağırlıklar</a:t>
            </a:r>
          </a:p>
          <a:p>
            <a:endParaRPr lang="tr-TR" sz="2800" dirty="0"/>
          </a:p>
        </p:txBody>
      </p:sp>
      <p:pic>
        <p:nvPicPr>
          <p:cNvPr id="5" name="Picture 2"/>
          <p:cNvPicPr>
            <a:picLocks noChangeAspect="1" noChangeArrowheads="1"/>
          </p:cNvPicPr>
          <p:nvPr/>
        </p:nvPicPr>
        <p:blipFill>
          <a:blip r:embed="rId3" cstate="print"/>
          <a:srcRect/>
          <a:stretch>
            <a:fillRect/>
          </a:stretch>
        </p:blipFill>
        <p:spPr bwMode="auto">
          <a:xfrm>
            <a:off x="2987824" y="4335250"/>
            <a:ext cx="2880320" cy="2378734"/>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tr-TR" smtClean="0"/>
              <a:t>YSA Algoritması</a:t>
            </a:r>
            <a:endParaRPr lang="en-US" smtClean="0"/>
          </a:p>
        </p:txBody>
      </p:sp>
      <p:sp>
        <p:nvSpPr>
          <p:cNvPr id="23555" name="Rectangle 3"/>
          <p:cNvSpPr>
            <a:spLocks noGrp="1" noChangeArrowheads="1"/>
          </p:cNvSpPr>
          <p:nvPr>
            <p:ph idx="1"/>
          </p:nvPr>
        </p:nvSpPr>
        <p:spPr/>
        <p:txBody>
          <a:bodyPr/>
          <a:lstStyle/>
          <a:p>
            <a:pPr eaLnBrk="1" hangingPunct="1">
              <a:lnSpc>
                <a:spcPct val="90000"/>
              </a:lnSpc>
            </a:pPr>
            <a:r>
              <a:rPr lang="tr-TR" sz="2100" dirty="0" smtClean="0"/>
              <a:t>Örnekler çok sayıda nitelik çiftleri ile temsil edilmektedir. Öğrenilecek olan hedef fonksiyonu önceden tanımlanmış olan özellikler vektörü ile tanımlanabilir. </a:t>
            </a:r>
          </a:p>
          <a:p>
            <a:pPr eaLnBrk="1" hangingPunct="1">
              <a:lnSpc>
                <a:spcPct val="90000"/>
              </a:lnSpc>
            </a:pPr>
            <a:r>
              <a:rPr lang="tr-TR" sz="2100" dirty="0" smtClean="0"/>
              <a:t>Hedef fonksiyon ayrık değerli, reel değerli yada ayrık ve reel değerlerden oluşan vektör şeklinde olabilir. </a:t>
            </a:r>
            <a:endParaRPr lang="tr-TR" sz="2100" dirty="0" smtClean="0">
              <a:solidFill>
                <a:srgbClr val="FF9900"/>
              </a:solidFill>
            </a:endParaRPr>
          </a:p>
          <a:p>
            <a:pPr eaLnBrk="1" hangingPunct="1">
              <a:lnSpc>
                <a:spcPct val="90000"/>
              </a:lnSpc>
            </a:pPr>
            <a:r>
              <a:rPr lang="tr-TR" sz="2100" dirty="0" smtClean="0"/>
              <a:t>Eğitim verileri hata içerebilir. YSA öğrenme metotları eğitim verisindeki gürültülere dayanıklıdır. </a:t>
            </a:r>
          </a:p>
          <a:p>
            <a:pPr eaLnBrk="1" hangingPunct="1">
              <a:lnSpc>
                <a:spcPct val="90000"/>
              </a:lnSpc>
            </a:pPr>
            <a:r>
              <a:rPr lang="tr-TR" sz="2100" dirty="0" smtClean="0"/>
              <a:t>Uzun süren eğitim zamanları olabilir. </a:t>
            </a:r>
            <a:endParaRPr lang="tr-TR" sz="2100" dirty="0" smtClean="0">
              <a:solidFill>
                <a:srgbClr val="FF9900"/>
              </a:solidFill>
            </a:endParaRPr>
          </a:p>
          <a:p>
            <a:pPr eaLnBrk="1" hangingPunct="1">
              <a:lnSpc>
                <a:spcPct val="90000"/>
              </a:lnSpc>
            </a:pPr>
            <a:r>
              <a:rPr lang="tr-TR" sz="2100" dirty="0" smtClean="0"/>
              <a:t>Öğrenme süresi uzundur fakat, öğrenilen durumun yeni örneklerde test edilmesi yani değerlendirilmesi hızlıdır. </a:t>
            </a:r>
          </a:p>
          <a:p>
            <a:pPr eaLnBrk="1" hangingPunct="1">
              <a:lnSpc>
                <a:spcPct val="90000"/>
              </a:lnSpc>
            </a:pPr>
            <a:r>
              <a:rPr lang="tr-TR" sz="2100" dirty="0" smtClean="0"/>
              <a:t>Hedef fonksiyonu öğrenme yeteneğini anlamak önemli değildir. YSA tarafından öğrenilen ağırlıkların yorumlanması zordur.</a:t>
            </a:r>
            <a:r>
              <a:rPr lang="en-US" sz="2100" dirty="0" smtClean="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tr-TR" smtClean="0"/>
              <a:t>YSA’da Bilgi</a:t>
            </a:r>
            <a:endParaRPr lang="en-US" smtClean="0"/>
          </a:p>
        </p:txBody>
      </p:sp>
      <p:sp>
        <p:nvSpPr>
          <p:cNvPr id="24579" name="Rectangle 3"/>
          <p:cNvSpPr>
            <a:spLocks noGrp="1" noChangeArrowheads="1"/>
          </p:cNvSpPr>
          <p:nvPr>
            <p:ph idx="1"/>
          </p:nvPr>
        </p:nvSpPr>
        <p:spPr/>
        <p:txBody>
          <a:bodyPr/>
          <a:lstStyle/>
          <a:p>
            <a:pPr eaLnBrk="1" hangingPunct="1"/>
            <a:r>
              <a:rPr lang="tr-TR" dirty="0" smtClean="0"/>
              <a:t>Bilgi ağın bağlantı ağırlıkları ile temsil edilir.</a:t>
            </a:r>
          </a:p>
          <a:p>
            <a:pPr eaLnBrk="1" hangingPunct="1"/>
            <a:r>
              <a:rPr lang="tr-TR" dirty="0" smtClean="0"/>
              <a:t>YSA zekası ağırlıklardır.</a:t>
            </a:r>
          </a:p>
          <a:p>
            <a:pPr eaLnBrk="1" hangingPunct="1"/>
            <a:r>
              <a:rPr lang="tr-TR" dirty="0" smtClean="0"/>
              <a:t>Ağın sahip olduğu ağırlık değerlerinin doğru olduğu ölçüde ağın performansı fazladır.</a:t>
            </a:r>
          </a:p>
          <a:p>
            <a:pPr eaLnBrk="1" hangingPunct="1"/>
            <a:r>
              <a:rPr lang="tr-TR" dirty="0" smtClean="0"/>
              <a:t>Bilgi dağıtılmıştır, ağırlık değerlerinin bazıları kaybolsa dahi ağ çalışmasını sürdürebilir.</a:t>
            </a:r>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fontScale="90000"/>
          </a:bodyPr>
          <a:lstStyle/>
          <a:p>
            <a:pPr eaLnBrk="1" hangingPunct="1"/>
            <a:r>
              <a:rPr lang="tr-TR" sz="3800" smtClean="0"/>
              <a:t>ANN Öğrenme Özellikleri / Hata Fonksiyonu</a:t>
            </a:r>
            <a:endParaRPr lang="en-US" sz="3800" smtClean="0"/>
          </a:p>
        </p:txBody>
      </p:sp>
      <p:sp>
        <p:nvSpPr>
          <p:cNvPr id="39939" name="Rectangle 3"/>
          <p:cNvSpPr>
            <a:spLocks noGrp="1" noChangeArrowheads="1"/>
          </p:cNvSpPr>
          <p:nvPr>
            <p:ph idx="1"/>
          </p:nvPr>
        </p:nvSpPr>
        <p:spPr/>
        <p:txBody>
          <a:bodyPr/>
          <a:lstStyle/>
          <a:p>
            <a:pPr eaLnBrk="1" hangingPunct="1">
              <a:lnSpc>
                <a:spcPct val="80000"/>
              </a:lnSpc>
            </a:pPr>
            <a:r>
              <a:rPr lang="tr-TR" sz="2500" dirty="0" smtClean="0"/>
              <a:t>İyi bir ANN minimum hataya sahiptir. </a:t>
            </a:r>
          </a:p>
          <a:p>
            <a:pPr eaLnBrk="1" hangingPunct="1">
              <a:lnSpc>
                <a:spcPct val="80000"/>
              </a:lnSpc>
            </a:pPr>
            <a:r>
              <a:rPr lang="tr-TR" sz="2500" dirty="0" smtClean="0"/>
              <a:t>İyi bir öğrenme fonksiyonu </a:t>
            </a:r>
            <a:r>
              <a:rPr lang="tr-TR" sz="2500" dirty="0" err="1" smtClean="0"/>
              <a:t>ANN’yi</a:t>
            </a:r>
            <a:r>
              <a:rPr lang="tr-TR" sz="2500" dirty="0" smtClean="0"/>
              <a:t> yüksek hatalı bir konfigürasyondan düşük hatalıya taşır. </a:t>
            </a:r>
          </a:p>
          <a:p>
            <a:pPr eaLnBrk="1" hangingPunct="1">
              <a:lnSpc>
                <a:spcPct val="80000"/>
              </a:lnSpc>
            </a:pPr>
            <a:r>
              <a:rPr lang="tr-TR" sz="2500" dirty="0" err="1" smtClean="0"/>
              <a:t>ANN’deki</a:t>
            </a:r>
            <a:r>
              <a:rPr lang="tr-TR" sz="2500" dirty="0" smtClean="0"/>
              <a:t> hata, hata ölçüm fonksiyonları ile ölçülür. </a:t>
            </a:r>
          </a:p>
          <a:p>
            <a:pPr eaLnBrk="1" hangingPunct="1">
              <a:lnSpc>
                <a:spcPct val="80000"/>
              </a:lnSpc>
            </a:pPr>
            <a:r>
              <a:rPr lang="tr-TR" sz="2500" dirty="0" smtClean="0"/>
              <a:t>Bu hata fonksiyonları eğitim kümesindeki örneklerin hatalarının tümünü temsil eder. Problemin tipine ve tasarımcının seçimine göre farklı hata fonksiyonları kullanılabilir. </a:t>
            </a:r>
          </a:p>
          <a:p>
            <a:pPr eaLnBrk="1" hangingPunct="1">
              <a:lnSpc>
                <a:spcPct val="80000"/>
              </a:lnSpc>
            </a:pPr>
            <a:r>
              <a:rPr lang="tr-TR" sz="2500" dirty="0" smtClean="0"/>
              <a:t>En sık kullanılanları verilmiştir:</a:t>
            </a:r>
          </a:p>
          <a:p>
            <a:pPr lvl="1" eaLnBrk="1" hangingPunct="1">
              <a:lnSpc>
                <a:spcPct val="80000"/>
              </a:lnSpc>
            </a:pPr>
            <a:r>
              <a:rPr lang="tr-TR" sz="2400" dirty="0" err="1" smtClean="0"/>
              <a:t>Mean</a:t>
            </a:r>
            <a:r>
              <a:rPr lang="tr-TR" sz="2400" dirty="0" smtClean="0"/>
              <a:t> </a:t>
            </a:r>
            <a:r>
              <a:rPr lang="tr-TR" sz="2400" dirty="0" err="1" smtClean="0"/>
              <a:t>absolute</a:t>
            </a:r>
            <a:r>
              <a:rPr lang="tr-TR" sz="2400" dirty="0" smtClean="0"/>
              <a:t> </a:t>
            </a:r>
            <a:r>
              <a:rPr lang="tr-TR" sz="2400" dirty="0" err="1" smtClean="0"/>
              <a:t>error</a:t>
            </a:r>
            <a:endParaRPr lang="tr-TR" sz="2400" dirty="0" smtClean="0"/>
          </a:p>
          <a:p>
            <a:pPr lvl="1" eaLnBrk="1" hangingPunct="1">
              <a:lnSpc>
                <a:spcPct val="80000"/>
              </a:lnSpc>
            </a:pPr>
            <a:r>
              <a:rPr lang="tr-TR" sz="2400" dirty="0" err="1" smtClean="0"/>
              <a:t>Mean</a:t>
            </a:r>
            <a:r>
              <a:rPr lang="tr-TR" sz="2400" dirty="0" smtClean="0"/>
              <a:t> </a:t>
            </a:r>
            <a:r>
              <a:rPr lang="tr-TR" sz="2400" dirty="0" err="1" smtClean="0"/>
              <a:t>squared</a:t>
            </a:r>
            <a:r>
              <a:rPr lang="tr-TR" sz="2400" dirty="0" smtClean="0"/>
              <a:t> </a:t>
            </a:r>
            <a:r>
              <a:rPr lang="tr-TR" sz="2400" dirty="0" err="1" smtClean="0"/>
              <a:t>error</a:t>
            </a:r>
            <a:endParaRPr lang="tr-TR" sz="2400" dirty="0" smtClean="0"/>
          </a:p>
          <a:p>
            <a:pPr lvl="1" eaLnBrk="1" hangingPunct="1">
              <a:lnSpc>
                <a:spcPct val="80000"/>
              </a:lnSpc>
            </a:pPr>
            <a:r>
              <a:rPr lang="tr-TR" sz="2400" dirty="0" err="1" smtClean="0"/>
              <a:t>Sum</a:t>
            </a:r>
            <a:r>
              <a:rPr lang="tr-TR" sz="2400" dirty="0" smtClean="0"/>
              <a:t> </a:t>
            </a:r>
            <a:r>
              <a:rPr lang="tr-TR" sz="2400" dirty="0" err="1" smtClean="0"/>
              <a:t>squared</a:t>
            </a:r>
            <a:r>
              <a:rPr lang="tr-TR" sz="2400" dirty="0" smtClean="0"/>
              <a:t> </a:t>
            </a:r>
            <a:r>
              <a:rPr lang="tr-TR" sz="2400" dirty="0" err="1" smtClean="0"/>
              <a:t>error</a:t>
            </a:r>
            <a:endParaRPr lang="en-US" sz="24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tr-TR" smtClean="0"/>
              <a:t>…</a:t>
            </a:r>
            <a:endParaRPr lang="en-US" smtClean="0"/>
          </a:p>
        </p:txBody>
      </p:sp>
      <p:sp>
        <p:nvSpPr>
          <p:cNvPr id="40963" name="Rectangle 3"/>
          <p:cNvSpPr>
            <a:spLocks noGrp="1" noChangeArrowheads="1"/>
          </p:cNvSpPr>
          <p:nvPr>
            <p:ph type="body" sz="half" idx="1"/>
          </p:nvPr>
        </p:nvSpPr>
        <p:spPr>
          <a:xfrm>
            <a:off x="457200" y="1600200"/>
            <a:ext cx="8435975" cy="4530725"/>
          </a:xfrm>
        </p:spPr>
        <p:txBody>
          <a:bodyPr/>
          <a:lstStyle/>
          <a:p>
            <a:pPr eaLnBrk="1" hangingPunct="1"/>
            <a:r>
              <a:rPr lang="tr-TR" sz="2600" smtClean="0"/>
              <a:t>ANN’deki hata, çıkış değerlerinin ve bias değerinin çıkışa yansımasıdır.</a:t>
            </a:r>
          </a:p>
          <a:p>
            <a:pPr eaLnBrk="1" hangingPunct="1"/>
            <a:endParaRPr lang="en-US" sz="2600" smtClean="0"/>
          </a:p>
        </p:txBody>
      </p:sp>
      <p:pic>
        <p:nvPicPr>
          <p:cNvPr id="40964" name="Picture 4"/>
          <p:cNvPicPr>
            <a:picLocks noGrp="1" noChangeAspect="1" noChangeArrowheads="1"/>
          </p:cNvPicPr>
          <p:nvPr>
            <p:ph sz="half" idx="2"/>
          </p:nvPr>
        </p:nvPicPr>
        <p:blipFill>
          <a:blip r:embed="rId2" cstate="print"/>
          <a:srcRect/>
          <a:stretch>
            <a:fillRect/>
          </a:stretch>
        </p:blipFill>
        <p:spPr>
          <a:xfrm>
            <a:off x="1619250" y="2492375"/>
            <a:ext cx="5184775" cy="3590925"/>
          </a:xfrm>
          <a:noFill/>
        </p:spPr>
      </p:pic>
    </p:spTree>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1004</TotalTime>
  <Words>1640</Words>
  <Application>Microsoft Office PowerPoint</Application>
  <PresentationFormat>Ekran Gösterisi (4:3)</PresentationFormat>
  <Paragraphs>198</Paragraphs>
  <Slides>40</Slides>
  <Notes>1</Notes>
  <HiddenSlides>0</HiddenSlides>
  <MMClips>0</MMClips>
  <ScaleCrop>false</ScaleCrop>
  <HeadingPairs>
    <vt:vector size="6" baseType="variant">
      <vt:variant>
        <vt:lpstr>Tema</vt:lpstr>
      </vt:variant>
      <vt:variant>
        <vt:i4>1</vt:i4>
      </vt:variant>
      <vt:variant>
        <vt:lpstr>Katıştırılmış OLE Hizmet Programları</vt:lpstr>
      </vt:variant>
      <vt:variant>
        <vt:i4>3</vt:i4>
      </vt:variant>
      <vt:variant>
        <vt:lpstr>Slayt Başlıkları</vt:lpstr>
      </vt:variant>
      <vt:variant>
        <vt:i4>40</vt:i4>
      </vt:variant>
    </vt:vector>
  </HeadingPairs>
  <TitlesOfParts>
    <vt:vector size="44" baseType="lpstr">
      <vt:lpstr>Ofis Teması</vt:lpstr>
      <vt:lpstr>Bit Eşlem Resmi</vt:lpstr>
      <vt:lpstr>Microsoft Denklem 3.0</vt:lpstr>
      <vt:lpstr>Bitmap Image</vt:lpstr>
      <vt:lpstr>Yapay Sinir Ağları  Artificial Neural Networks (ANN)</vt:lpstr>
      <vt:lpstr>İnsan Beyninin Modellenmesi</vt:lpstr>
      <vt:lpstr>Biyolojik Sinir Hücresi</vt:lpstr>
      <vt:lpstr>YSA Genel Yapısı ve Öğrenme </vt:lpstr>
      <vt:lpstr>Biyolojik ve Yapay Sinir Hücreleri</vt:lpstr>
      <vt:lpstr>YSA Algoritması</vt:lpstr>
      <vt:lpstr>YSA’da Bilgi</vt:lpstr>
      <vt:lpstr>ANN Öğrenme Özellikleri / Hata Fonksiyonu</vt:lpstr>
      <vt:lpstr>…</vt:lpstr>
      <vt:lpstr>ANN Öğrenme Özellikleri / Epoch</vt:lpstr>
      <vt:lpstr>ANN Öğrenme Özellikleri / Learning Rate</vt:lpstr>
      <vt:lpstr>…</vt:lpstr>
      <vt:lpstr>ANN Öğrenme Özellikleri / Momentum</vt:lpstr>
      <vt:lpstr>…</vt:lpstr>
      <vt:lpstr>ANN Öğrenme Özellikleri / Durdurma kriteri</vt:lpstr>
      <vt:lpstr>ANN Öğrenme Özellikleri / Örneklerin ağa sunulması</vt:lpstr>
      <vt:lpstr>Multilayer Perceptron (MLP) Genel Yapısı</vt:lpstr>
      <vt:lpstr>MLP</vt:lpstr>
      <vt:lpstr>Katmanlar</vt:lpstr>
      <vt:lpstr>Ağırlıklar</vt:lpstr>
      <vt:lpstr>Aktivasyon Fonksiyonu</vt:lpstr>
      <vt:lpstr>Aktivasyon Fonksiyonu </vt:lpstr>
      <vt:lpstr>Aktivasyon Fonksiyonları</vt:lpstr>
      <vt:lpstr>YSA Çalışma Adımları</vt:lpstr>
      <vt:lpstr>YSA SInıflandırılması</vt:lpstr>
      <vt:lpstr>Sigmoid Birim</vt:lpstr>
      <vt:lpstr>Geri Yayılım ALgoritması</vt:lpstr>
      <vt:lpstr>Geri Yayılım ALgoritması</vt:lpstr>
      <vt:lpstr>Akış Şeması</vt:lpstr>
      <vt:lpstr>Backpropagation Algoritması</vt:lpstr>
      <vt:lpstr>…</vt:lpstr>
      <vt:lpstr>MLP Örnek</vt:lpstr>
      <vt:lpstr>Örnekleri ileri sürmek </vt:lpstr>
      <vt:lpstr>…</vt:lpstr>
      <vt:lpstr>Örnekleri ileri doğru sürdüğümüzde elde edilen hesaplamalar</vt:lpstr>
      <vt:lpstr>Çıkış Birimlerinin Hata Değerleri</vt:lpstr>
      <vt:lpstr>Gizli Birimler için Hata Değerleri</vt:lpstr>
      <vt:lpstr>Ağırlık güncellemeleri için hesaplamalar</vt:lpstr>
      <vt:lpstr>Ağırlık güncellemeleri için hesaplamalar</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Sevinc Ilhan</dc:creator>
  <cp:lastModifiedBy>Sevinc Ilhan</cp:lastModifiedBy>
  <cp:revision>273</cp:revision>
  <dcterms:created xsi:type="dcterms:W3CDTF">1601-01-01T00:00:00Z</dcterms:created>
  <dcterms:modified xsi:type="dcterms:W3CDTF">2017-11-23T10:57:44Z</dcterms:modified>
</cp:coreProperties>
</file>