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7.jpg" ContentType="image/pn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80" r:id="rId3"/>
    <p:sldId id="269" r:id="rId4"/>
    <p:sldId id="262" r:id="rId5"/>
    <p:sldId id="263" r:id="rId6"/>
    <p:sldId id="264" r:id="rId7"/>
    <p:sldId id="266" r:id="rId8"/>
    <p:sldId id="273" r:id="rId9"/>
    <p:sldId id="267" r:id="rId10"/>
    <p:sldId id="268" r:id="rId11"/>
    <p:sldId id="270" r:id="rId12"/>
    <p:sldId id="274" r:id="rId13"/>
    <p:sldId id="275" r:id="rId14"/>
    <p:sldId id="276" r:id="rId15"/>
    <p:sldId id="277" r:id="rId16"/>
    <p:sldId id="282" r:id="rId17"/>
    <p:sldId id="265" r:id="rId18"/>
    <p:sldId id="279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5401" autoAdjust="0"/>
  </p:normalViewPr>
  <p:slideViewPr>
    <p:cSldViewPr snapToGrid="0">
      <p:cViewPr varScale="1">
        <p:scale>
          <a:sx n="86" d="100"/>
          <a:sy n="86" d="100"/>
        </p:scale>
        <p:origin x="720" y="8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A4549-C9A3-4890-80E7-98D33CD34C3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F670F-CCCC-488D-95A7-6A340756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73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0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tr-TR" dirty="0" err="1"/>
              <a:t>Antyhing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has </a:t>
            </a:r>
            <a:r>
              <a:rPr lang="tr-TR" dirty="0" err="1"/>
              <a:t>value</a:t>
            </a:r>
            <a:endParaRPr lang="tr-TR" dirty="0"/>
          </a:p>
          <a:p>
            <a:pPr marL="228600" indent="-228600">
              <a:buAutoNum type="arabicPeriod"/>
            </a:pPr>
            <a:r>
              <a:rPr lang="tr-TR" baseline="0" dirty="0" err="1"/>
              <a:t>Type</a:t>
            </a:r>
            <a:r>
              <a:rPr lang="tr-TR" baseline="0" dirty="0"/>
              <a:t> of </a:t>
            </a:r>
            <a:r>
              <a:rPr lang="tr-TR" baseline="0" dirty="0" err="1"/>
              <a:t>the</a:t>
            </a:r>
            <a:r>
              <a:rPr lang="tr-TR" baseline="0" dirty="0"/>
              <a:t> </a:t>
            </a:r>
            <a:r>
              <a:rPr lang="tr-TR" baseline="0" dirty="0" err="1"/>
              <a:t>expressions</a:t>
            </a:r>
            <a:r>
              <a:rPr lang="tr-TR" baseline="0" dirty="0"/>
              <a:t> is </a:t>
            </a:r>
            <a:r>
              <a:rPr lang="tr-TR" baseline="0" dirty="0" err="1"/>
              <a:t>the</a:t>
            </a:r>
            <a:r>
              <a:rPr lang="tr-TR" baseline="0" dirty="0"/>
              <a:t> </a:t>
            </a:r>
            <a:r>
              <a:rPr lang="tr-TR" baseline="0" dirty="0" err="1"/>
              <a:t>type</a:t>
            </a:r>
            <a:r>
              <a:rPr lang="tr-TR" baseline="0" dirty="0"/>
              <a:t> of </a:t>
            </a:r>
            <a:r>
              <a:rPr lang="tr-TR" baseline="0" dirty="0" err="1"/>
              <a:t>the</a:t>
            </a:r>
            <a:r>
              <a:rPr lang="tr-TR" baseline="0" dirty="0"/>
              <a:t> </a:t>
            </a:r>
            <a:r>
              <a:rPr lang="tr-TR" baseline="0" dirty="0" err="1"/>
              <a:t>value</a:t>
            </a:r>
            <a:endParaRPr lang="tr-TR" baseline="0" dirty="0"/>
          </a:p>
          <a:p>
            <a:pPr marL="228600" indent="-228600">
              <a:buAutoNum type="arabicPeriod"/>
            </a:pPr>
            <a:r>
              <a:rPr lang="tr-TR" baseline="0" dirty="0" err="1"/>
              <a:t>Examples</a:t>
            </a:r>
            <a:r>
              <a:rPr lang="tr-TR" baseline="0" dirty="0"/>
              <a:t>: </a:t>
            </a:r>
          </a:p>
          <a:p>
            <a:pPr marL="685800" lvl="1" indent="-228600">
              <a:buAutoNum type="arabicPeriod"/>
            </a:pPr>
            <a:r>
              <a:rPr lang="tr-TR" baseline="0" dirty="0" err="1"/>
              <a:t>Immediate</a:t>
            </a:r>
            <a:r>
              <a:rPr lang="tr-TR" baseline="0" dirty="0"/>
              <a:t> </a:t>
            </a:r>
            <a:r>
              <a:rPr lang="tr-TR" baseline="0" dirty="0" err="1"/>
              <a:t>values</a:t>
            </a:r>
            <a:endParaRPr lang="tr-TR" baseline="0" dirty="0"/>
          </a:p>
          <a:p>
            <a:pPr marL="685800" lvl="1" indent="-228600">
              <a:buAutoNum type="arabicPeriod"/>
            </a:pPr>
            <a:r>
              <a:rPr lang="tr-TR" baseline="0" dirty="0" err="1"/>
              <a:t>Variable</a:t>
            </a:r>
            <a:r>
              <a:rPr lang="tr-TR" baseline="0" dirty="0"/>
              <a:t> name</a:t>
            </a:r>
          </a:p>
          <a:p>
            <a:pPr marL="685800" lvl="1" indent="-228600">
              <a:buAutoNum type="arabicPeriod"/>
            </a:pPr>
            <a:r>
              <a:rPr lang="tr-TR" baseline="0" dirty="0" err="1"/>
              <a:t>Operators</a:t>
            </a:r>
            <a:endParaRPr lang="tr-TR" baseline="0" dirty="0"/>
          </a:p>
          <a:p>
            <a:pPr marL="685800" lvl="1" indent="-228600">
              <a:buAutoNum type="arabicPeriod"/>
            </a:pPr>
            <a:r>
              <a:rPr lang="tr-TR" baseline="0" dirty="0" err="1"/>
              <a:t>Function</a:t>
            </a:r>
            <a:r>
              <a:rPr lang="tr-TR" baseline="0" dirty="0"/>
              <a:t> </a:t>
            </a:r>
            <a:r>
              <a:rPr lang="tr-TR" baseline="0" dirty="0" err="1"/>
              <a:t>calls</a:t>
            </a:r>
            <a:r>
              <a:rPr lang="tr-TR" baseline="0" dirty="0"/>
              <a:t>*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88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tr-TR" dirty="0"/>
              <a:t>(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) op (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) -&gt; (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)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Give examples of </a:t>
            </a:r>
            <a:r>
              <a:rPr lang="en-US" baseline="0" dirty="0"/>
              <a:t> complex operators with </a:t>
            </a:r>
            <a:r>
              <a:rPr lang="en-US" baseline="0" dirty="0" err="1"/>
              <a:t>paranteheses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++ , +=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5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tr-TR" dirty="0"/>
              <a:t>(</a:t>
            </a:r>
            <a:r>
              <a:rPr lang="tr-TR" dirty="0" err="1"/>
              <a:t>Boolean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) op (</a:t>
            </a:r>
            <a:r>
              <a:rPr lang="tr-TR" dirty="0" err="1"/>
              <a:t>Boolean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) -&gt; (</a:t>
            </a:r>
            <a:r>
              <a:rPr lang="tr-TR" dirty="0" err="1"/>
              <a:t>Boolean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57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tr-TR" dirty="0"/>
              <a:t>(</a:t>
            </a:r>
            <a:r>
              <a:rPr lang="tr-TR" dirty="0" err="1"/>
              <a:t>Int</a:t>
            </a:r>
            <a:r>
              <a:rPr lang="tr-TR" dirty="0"/>
              <a:t>. </a:t>
            </a:r>
            <a:r>
              <a:rPr lang="tr-TR" dirty="0" err="1"/>
              <a:t>Expression</a:t>
            </a:r>
            <a:r>
              <a:rPr lang="tr-TR" dirty="0"/>
              <a:t>)</a:t>
            </a:r>
            <a:r>
              <a:rPr lang="tr-TR" baseline="0" dirty="0"/>
              <a:t> op (</a:t>
            </a:r>
            <a:r>
              <a:rPr lang="tr-TR" baseline="0" dirty="0" err="1"/>
              <a:t>Int</a:t>
            </a:r>
            <a:r>
              <a:rPr lang="tr-TR" baseline="0" dirty="0"/>
              <a:t>. </a:t>
            </a:r>
            <a:r>
              <a:rPr lang="tr-TR" baseline="0" dirty="0" err="1"/>
              <a:t>Expression</a:t>
            </a:r>
            <a:r>
              <a:rPr lang="tr-TR" baseline="0" dirty="0"/>
              <a:t>) -&gt; </a:t>
            </a:r>
            <a:r>
              <a:rPr lang="tr-TR" baseline="0" dirty="0" err="1"/>
              <a:t>boolean</a:t>
            </a:r>
            <a:r>
              <a:rPr lang="tr-TR" baseline="0" dirty="0"/>
              <a:t> </a:t>
            </a:r>
            <a:r>
              <a:rPr lang="tr-TR" baseline="0" dirty="0" err="1"/>
              <a:t>expression</a:t>
            </a:r>
            <a:endParaRPr lang="tr-TR" dirty="0"/>
          </a:p>
          <a:p>
            <a:pPr marL="228600" indent="-228600">
              <a:buAutoNum type="arabicPeriod"/>
            </a:pPr>
            <a:r>
              <a:rPr lang="tr-TR" dirty="0"/>
              <a:t>&lt;, &gt;, &gt;=, &lt;=,</a:t>
            </a:r>
            <a:r>
              <a:rPr lang="tr-TR" baseline="0" dirty="0"/>
              <a:t> == 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2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variable</a:t>
            </a:r>
            <a:endParaRPr lang="tr-TR" dirty="0"/>
          </a:p>
          <a:p>
            <a:pPr marL="228600" indent="-228600">
              <a:buAutoNum type="arabicPeriod"/>
            </a:pPr>
            <a:r>
              <a:rPr lang="tr-TR" baseline="0" dirty="0"/>
              <a:t>Name of </a:t>
            </a:r>
            <a:r>
              <a:rPr lang="tr-TR" baseline="0" dirty="0" err="1"/>
              <a:t>the</a:t>
            </a:r>
            <a:r>
              <a:rPr lang="tr-TR" baseline="0" dirty="0"/>
              <a:t> </a:t>
            </a:r>
            <a:r>
              <a:rPr lang="tr-TR" baseline="0" dirty="0" err="1"/>
              <a:t>variable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Printf</a:t>
            </a:r>
            <a:r>
              <a:rPr lang="en-US" baseline="0" dirty="0"/>
              <a:t>() function </a:t>
            </a:r>
            <a:r>
              <a:rPr lang="en-US" baseline="0" dirty="0" err="1"/>
              <a:t>scanf</a:t>
            </a:r>
            <a:r>
              <a:rPr lang="en-US" baseline="0"/>
              <a:t> function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02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variable</a:t>
            </a:r>
            <a:endParaRPr lang="tr-TR" dirty="0"/>
          </a:p>
          <a:p>
            <a:pPr marL="228600" indent="-228600">
              <a:buAutoNum type="arabicPeriod"/>
            </a:pPr>
            <a:r>
              <a:rPr lang="tr-TR" baseline="0" dirty="0"/>
              <a:t>Name of </a:t>
            </a:r>
            <a:r>
              <a:rPr lang="tr-TR" baseline="0" dirty="0" err="1"/>
              <a:t>the</a:t>
            </a:r>
            <a:r>
              <a:rPr lang="tr-TR" baseline="0" dirty="0"/>
              <a:t> </a:t>
            </a:r>
            <a:r>
              <a:rPr lang="tr-TR" baseline="0" dirty="0" err="1"/>
              <a:t>variable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err="1"/>
              <a:t>Printf</a:t>
            </a:r>
            <a:r>
              <a:rPr lang="en-US" baseline="0" dirty="0"/>
              <a:t>() function </a:t>
            </a:r>
            <a:r>
              <a:rPr lang="en-US" baseline="0" dirty="0" err="1"/>
              <a:t>scanf</a:t>
            </a:r>
            <a:r>
              <a:rPr lang="en-US" baseline="0"/>
              <a:t> function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7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tr-TR" dirty="0" err="1"/>
              <a:t>List</a:t>
            </a:r>
            <a:r>
              <a:rPr lang="tr-TR" dirty="0"/>
              <a:t> of </a:t>
            </a:r>
            <a:r>
              <a:rPr lang="tr-TR" dirty="0" err="1"/>
              <a:t>statements</a:t>
            </a:r>
            <a:r>
              <a:rPr lang="tr-TR" dirty="0"/>
              <a:t> </a:t>
            </a:r>
          </a:p>
          <a:p>
            <a:pPr marL="228600" indent="-228600">
              <a:buAutoNum type="arabicPeriod"/>
            </a:pPr>
            <a:r>
              <a:rPr lang="tr-TR" baseline="0" dirty="0"/>
              <a:t>May </a:t>
            </a:r>
            <a:r>
              <a:rPr lang="tr-TR" baseline="0" dirty="0" err="1"/>
              <a:t>have</a:t>
            </a:r>
            <a:r>
              <a:rPr lang="tr-TR" baseline="0" dirty="0"/>
              <a:t> </a:t>
            </a:r>
            <a:r>
              <a:rPr lang="tr-TR" baseline="0" dirty="0" err="1"/>
              <a:t>some</a:t>
            </a:r>
            <a:r>
              <a:rPr lang="tr-TR" baseline="0" dirty="0"/>
              <a:t> </a:t>
            </a:r>
            <a:r>
              <a:rPr lang="tr-TR" baseline="0" dirty="0" err="1"/>
              <a:t>inputs</a:t>
            </a:r>
            <a:r>
              <a:rPr lang="tr-TR" baseline="0" dirty="0"/>
              <a:t> (</a:t>
            </a:r>
            <a:r>
              <a:rPr lang="tr-TR" baseline="0" dirty="0" err="1"/>
              <a:t>parameters</a:t>
            </a:r>
            <a:r>
              <a:rPr lang="tr-TR" baseline="0" dirty="0"/>
              <a:t>)</a:t>
            </a:r>
          </a:p>
          <a:p>
            <a:pPr marL="228600" indent="-228600">
              <a:buAutoNum type="arabicPeriod"/>
            </a:pPr>
            <a:r>
              <a:rPr lang="tr-TR" baseline="0" dirty="0"/>
              <a:t>May </a:t>
            </a:r>
            <a:r>
              <a:rPr lang="tr-TR" baseline="0" dirty="0" err="1"/>
              <a:t>have</a:t>
            </a:r>
            <a:r>
              <a:rPr lang="tr-TR" baseline="0" dirty="0"/>
              <a:t> </a:t>
            </a:r>
            <a:r>
              <a:rPr lang="tr-TR" baseline="0" dirty="0" err="1"/>
              <a:t>one</a:t>
            </a:r>
            <a:r>
              <a:rPr lang="tr-TR" baseline="0" dirty="0"/>
              <a:t> </a:t>
            </a:r>
            <a:r>
              <a:rPr lang="tr-TR" baseline="0" dirty="0" err="1"/>
              <a:t>output</a:t>
            </a:r>
            <a:endParaRPr lang="tr-TR" baseline="0" dirty="0"/>
          </a:p>
          <a:p>
            <a:pPr marL="228600" indent="-228600">
              <a:buAutoNum type="arabicPeriod"/>
            </a:pPr>
            <a:r>
              <a:rPr lang="tr-TR" baseline="0" dirty="0" err="1"/>
              <a:t>printf</a:t>
            </a:r>
            <a:r>
              <a:rPr lang="tr-TR" baseline="0" dirty="0"/>
              <a:t>()</a:t>
            </a:r>
            <a:r>
              <a:rPr lang="en-US" baseline="0" dirty="0"/>
              <a:t> </a:t>
            </a:r>
            <a:r>
              <a:rPr lang="en-US" baseline="0" dirty="0" err="1"/>
              <a:t>scanf</a:t>
            </a:r>
            <a:r>
              <a:rPr lang="en-US" baseline="0" dirty="0"/>
              <a:t>()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6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tr-TR" dirty="0" err="1"/>
              <a:t>Unit</a:t>
            </a:r>
            <a:r>
              <a:rPr lang="tr-TR" dirty="0"/>
              <a:t> of </a:t>
            </a:r>
            <a:r>
              <a:rPr lang="tr-TR" dirty="0" err="1"/>
              <a:t>work</a:t>
            </a:r>
            <a:r>
              <a:rPr lang="tr-TR" dirty="0"/>
              <a:t> in </a:t>
            </a:r>
            <a:r>
              <a:rPr lang="tr-TR" dirty="0" err="1"/>
              <a:t>programs</a:t>
            </a:r>
            <a:endParaRPr lang="tr-TR" dirty="0"/>
          </a:p>
          <a:p>
            <a:pPr marL="228600" indent="-228600">
              <a:buAutoNum type="arabicPeriod"/>
            </a:pPr>
            <a:r>
              <a:rPr lang="tr-TR" baseline="0" dirty="0" err="1"/>
              <a:t>Ends</a:t>
            </a:r>
            <a:r>
              <a:rPr lang="tr-TR" baseline="0" dirty="0"/>
              <a:t> </a:t>
            </a:r>
            <a:r>
              <a:rPr lang="tr-TR" baseline="0" dirty="0" err="1"/>
              <a:t>with</a:t>
            </a:r>
            <a:r>
              <a:rPr lang="tr-TR" baseline="0" dirty="0"/>
              <a:t> a </a:t>
            </a:r>
            <a:r>
              <a:rPr lang="tr-TR" baseline="0" dirty="0" err="1"/>
              <a:t>semicolon</a:t>
            </a:r>
            <a:r>
              <a:rPr lang="tr-TR" baseline="0" dirty="0"/>
              <a:t> (;)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0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variable</a:t>
            </a:r>
            <a:endParaRPr lang="tr-TR" dirty="0"/>
          </a:p>
          <a:p>
            <a:pPr marL="228600" indent="-228600">
              <a:buAutoNum type="arabicPeriod"/>
            </a:pPr>
            <a:r>
              <a:rPr lang="tr-TR" baseline="0" dirty="0"/>
              <a:t>Name of </a:t>
            </a:r>
            <a:r>
              <a:rPr lang="tr-TR" baseline="0" dirty="0" err="1"/>
              <a:t>the</a:t>
            </a:r>
            <a:r>
              <a:rPr lang="tr-TR" baseline="0" dirty="0"/>
              <a:t> </a:t>
            </a:r>
            <a:r>
              <a:rPr lang="tr-TR" baseline="0" dirty="0" err="1"/>
              <a:t>variable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4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1. 2 </a:t>
            </a:r>
            <a:r>
              <a:rPr lang="tr-TR" dirty="0" err="1"/>
              <a:t>buckets</a:t>
            </a:r>
            <a:r>
              <a:rPr lang="tr-TR" dirty="0"/>
              <a:t> (4 </a:t>
            </a:r>
            <a:r>
              <a:rPr lang="tr-TR" dirty="0" err="1"/>
              <a:t>liters</a:t>
            </a:r>
            <a:r>
              <a:rPr lang="tr-TR" baseline="0" dirty="0"/>
              <a:t> </a:t>
            </a:r>
            <a:r>
              <a:rPr lang="tr-TR" baseline="0" dirty="0" err="1"/>
              <a:t>and</a:t>
            </a:r>
            <a:r>
              <a:rPr lang="tr-TR" baseline="0" dirty="0"/>
              <a:t> 9 </a:t>
            </a:r>
            <a:r>
              <a:rPr lang="tr-TR" baseline="0" dirty="0" err="1"/>
              <a:t>liters</a:t>
            </a:r>
            <a:r>
              <a:rPr lang="tr-TR" baseline="0" dirty="0"/>
              <a:t>) </a:t>
            </a:r>
            <a:r>
              <a:rPr lang="tr-TR" baseline="0" dirty="0" err="1"/>
              <a:t>get</a:t>
            </a:r>
            <a:r>
              <a:rPr lang="tr-TR" baseline="0" dirty="0"/>
              <a:t> 6 </a:t>
            </a:r>
            <a:r>
              <a:rPr lang="tr-TR" baseline="0" dirty="0" err="1"/>
              <a:t>liters</a:t>
            </a:r>
            <a:r>
              <a:rPr lang="tr-TR" baseline="0" dirty="0"/>
              <a:t> of </a:t>
            </a:r>
            <a:r>
              <a:rPr lang="tr-TR" baseline="0" dirty="0" err="1"/>
              <a:t>water</a:t>
            </a:r>
            <a:endParaRPr lang="tr-TR" baseline="0" dirty="0"/>
          </a:p>
          <a:p>
            <a:endParaRPr lang="tr-TR" baseline="0" dirty="0"/>
          </a:p>
          <a:p>
            <a:r>
              <a:rPr lang="tr-TR" baseline="0" dirty="0"/>
              <a:t>2. 2 </a:t>
            </a:r>
            <a:r>
              <a:rPr lang="tr-TR" baseline="0" dirty="0" err="1"/>
              <a:t>sandglasses</a:t>
            </a:r>
            <a:r>
              <a:rPr lang="tr-TR" baseline="0" dirty="0"/>
              <a:t> (4 </a:t>
            </a:r>
            <a:r>
              <a:rPr lang="tr-TR" baseline="0" dirty="0" err="1"/>
              <a:t>mins</a:t>
            </a:r>
            <a:r>
              <a:rPr lang="tr-TR" baseline="0" dirty="0"/>
              <a:t> </a:t>
            </a:r>
            <a:r>
              <a:rPr lang="tr-TR" baseline="0" dirty="0" err="1"/>
              <a:t>and</a:t>
            </a:r>
            <a:r>
              <a:rPr lang="tr-TR" baseline="0" dirty="0"/>
              <a:t> 7 </a:t>
            </a:r>
            <a:r>
              <a:rPr lang="tr-TR" baseline="0" dirty="0" err="1"/>
              <a:t>mins</a:t>
            </a:r>
            <a:r>
              <a:rPr lang="tr-TR" baseline="0" dirty="0"/>
              <a:t>).  </a:t>
            </a:r>
            <a:r>
              <a:rPr lang="tr-TR" baseline="0" dirty="0" err="1"/>
              <a:t>Measure</a:t>
            </a:r>
            <a:r>
              <a:rPr lang="tr-TR" baseline="0" dirty="0"/>
              <a:t> 9 </a:t>
            </a:r>
            <a:r>
              <a:rPr lang="tr-TR" baseline="0" dirty="0" err="1"/>
              <a:t>mins</a:t>
            </a:r>
            <a:r>
              <a:rPr lang="tr-TR" baseline="0" dirty="0"/>
              <a:t>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0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tr-TR" dirty="0"/>
              <a:t>Memory </a:t>
            </a:r>
            <a:r>
              <a:rPr lang="tr-TR" dirty="0" err="1"/>
              <a:t>representation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2.    2’s </a:t>
            </a:r>
            <a:r>
              <a:rPr lang="tr-TR" dirty="0" err="1"/>
              <a:t>complement</a:t>
            </a:r>
            <a:r>
              <a:rPr lang="tr-TR" dirty="0"/>
              <a:t> </a:t>
            </a:r>
            <a:r>
              <a:rPr lang="tr-TR" dirty="0" err="1"/>
              <a:t>notation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84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59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Examples on the code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1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5F21-F2AA-48F9-8B83-059C34A481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3124-D9DD-402C-8E18-36B3137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5F21-F2AA-48F9-8B83-059C34A481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3124-D9DD-402C-8E18-36B3137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5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5F21-F2AA-48F9-8B83-059C34A481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3124-D9DD-402C-8E18-36B3137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5F21-F2AA-48F9-8B83-059C34A481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3124-D9DD-402C-8E18-36B3137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3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5F21-F2AA-48F9-8B83-059C34A481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3124-D9DD-402C-8E18-36B3137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5F21-F2AA-48F9-8B83-059C34A481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3124-D9DD-402C-8E18-36B3137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4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5F21-F2AA-48F9-8B83-059C34A481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3124-D9DD-402C-8E18-36B3137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4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5F21-F2AA-48F9-8B83-059C34A481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3124-D9DD-402C-8E18-36B3137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4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5F21-F2AA-48F9-8B83-059C34A481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3124-D9DD-402C-8E18-36B3137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5F21-F2AA-48F9-8B83-059C34A481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3124-D9DD-402C-8E18-36B3137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5F21-F2AA-48F9-8B83-059C34A481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3124-D9DD-402C-8E18-36B3137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0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5F21-F2AA-48F9-8B83-059C34A481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53124-D9DD-402C-8E18-36B31378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452883" y="2593845"/>
            <a:ext cx="5923128" cy="1325563"/>
          </a:xfrm>
        </p:spPr>
        <p:txBody>
          <a:bodyPr/>
          <a:lstStyle/>
          <a:p>
            <a:r>
              <a:rPr lang="tr-TR" dirty="0" err="1"/>
              <a:t>Anatomy</a:t>
            </a:r>
            <a:r>
              <a:rPr lang="tr-TR" dirty="0"/>
              <a:t> of a C program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384" y="3018655"/>
            <a:ext cx="3136173" cy="313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7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365541" y="2585601"/>
            <a:ext cx="7460918" cy="1325563"/>
          </a:xfrm>
        </p:spPr>
        <p:txBody>
          <a:bodyPr/>
          <a:lstStyle/>
          <a:p>
            <a:r>
              <a:rPr lang="tr-TR" dirty="0"/>
              <a:t>2. </a:t>
            </a:r>
            <a:r>
              <a:rPr lang="tr-TR" dirty="0" err="1"/>
              <a:t>Assignment</a:t>
            </a:r>
            <a:r>
              <a:rPr lang="tr-TR" dirty="0"/>
              <a:t>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8396" y="4629150"/>
            <a:ext cx="9993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tr-TR" sz="4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name_of_var</a:t>
            </a:r>
            <a:r>
              <a:rPr lang="tr-TR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tr-TR" sz="4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tr-TR" sz="4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tr-TR" sz="4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tr-T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7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642514" y="2566551"/>
            <a:ext cx="2906972" cy="1325563"/>
          </a:xfrm>
        </p:spPr>
        <p:txBody>
          <a:bodyPr/>
          <a:lstStyle/>
          <a:p>
            <a:r>
              <a:rPr lang="tr-TR" dirty="0" err="1"/>
              <a:t>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673807" y="2566551"/>
            <a:ext cx="4844386" cy="1325563"/>
          </a:xfrm>
        </p:spPr>
        <p:txBody>
          <a:bodyPr/>
          <a:lstStyle/>
          <a:p>
            <a:r>
              <a:rPr lang="tr-TR" dirty="0" err="1"/>
              <a:t>Arithmetic</a:t>
            </a:r>
            <a:r>
              <a:rPr lang="tr-TR" dirty="0"/>
              <a:t> </a:t>
            </a:r>
            <a:r>
              <a:rPr lang="tr-TR" dirty="0" err="1"/>
              <a:t>operators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437" y="397422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5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673807" y="2566551"/>
            <a:ext cx="4844386" cy="1325563"/>
          </a:xfrm>
        </p:spPr>
        <p:txBody>
          <a:bodyPr/>
          <a:lstStyle/>
          <a:p>
            <a:r>
              <a:rPr lang="tr-TR" dirty="0" err="1"/>
              <a:t>Logical</a:t>
            </a:r>
            <a:r>
              <a:rPr lang="tr-TR" dirty="0"/>
              <a:t> </a:t>
            </a:r>
            <a:r>
              <a:rPr lang="tr-TR" dirty="0" err="1"/>
              <a:t>operators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100" y="1883187"/>
            <a:ext cx="3133725" cy="478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7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495675" y="2552700"/>
            <a:ext cx="5200650" cy="1320364"/>
          </a:xfrm>
        </p:spPr>
        <p:txBody>
          <a:bodyPr/>
          <a:lstStyle/>
          <a:p>
            <a:r>
              <a:rPr lang="tr-TR" dirty="0" err="1"/>
              <a:t>Comparison</a:t>
            </a:r>
            <a:r>
              <a:rPr lang="tr-TR" dirty="0"/>
              <a:t> </a:t>
            </a:r>
            <a:r>
              <a:rPr lang="tr-TR" dirty="0" err="1"/>
              <a:t>operators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365" y="3873064"/>
            <a:ext cx="3720635" cy="26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8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365541" y="2585601"/>
            <a:ext cx="7460918" cy="1325563"/>
          </a:xfrm>
        </p:spPr>
        <p:txBody>
          <a:bodyPr/>
          <a:lstStyle/>
          <a:p>
            <a:r>
              <a:rPr lang="tr-TR" dirty="0"/>
              <a:t>3.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call</a:t>
            </a:r>
            <a:r>
              <a:rPr lang="tr-TR" dirty="0"/>
              <a:t> </a:t>
            </a:r>
            <a:r>
              <a:rPr lang="tr-TR" dirty="0" err="1"/>
              <a:t>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8396" y="4629150"/>
            <a:ext cx="9655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tr-TR" sz="4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name_of_function</a:t>
            </a:r>
            <a:r>
              <a:rPr lang="en-US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tr-TR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4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</a:t>
            </a:r>
            <a:r>
              <a:rPr lang="tr-TR" sz="4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tr-TR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r-T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6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365540" y="2585601"/>
            <a:ext cx="8267626" cy="1325563"/>
          </a:xfrm>
        </p:spPr>
        <p:txBody>
          <a:bodyPr/>
          <a:lstStyle/>
          <a:p>
            <a:r>
              <a:rPr lang="tr-TR" dirty="0"/>
              <a:t>3. </a:t>
            </a:r>
            <a:r>
              <a:rPr lang="en-US" dirty="0"/>
              <a:t>Inputs of a function (Parameters)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8396" y="4629150"/>
            <a:ext cx="10669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4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4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ame1, </a:t>
            </a:r>
            <a:r>
              <a:rPr lang="en-US" sz="4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4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4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ame2 …</a:t>
            </a:r>
            <a:r>
              <a:rPr lang="tr-TR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6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0000"/>
                </a:solidFill>
              </a:rPr>
              <a:t>Exercises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Write a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takes</a:t>
            </a:r>
            <a:r>
              <a:rPr lang="tr-TR" dirty="0"/>
              <a:t> 3 </a:t>
            </a:r>
            <a:r>
              <a:rPr lang="tr-TR" dirty="0" err="1"/>
              <a:t>integers</a:t>
            </a:r>
            <a:r>
              <a:rPr lang="tr-TR" dirty="0"/>
              <a:t> as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returns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sum</a:t>
            </a:r>
            <a:r>
              <a:rPr lang="tr-TR" dirty="0"/>
              <a:t> of </a:t>
            </a:r>
            <a:r>
              <a:rPr lang="tr-TR" dirty="0" err="1"/>
              <a:t>them</a:t>
            </a:r>
            <a:r>
              <a:rPr lang="tr-TR" dirty="0"/>
              <a:t>.</a:t>
            </a:r>
          </a:p>
          <a:p>
            <a:r>
              <a:rPr lang="tr-TR" dirty="0"/>
              <a:t>Write a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prints</a:t>
            </a:r>
            <a:r>
              <a:rPr lang="tr-TR" dirty="0"/>
              <a:t> «</a:t>
            </a:r>
            <a:r>
              <a:rPr lang="tr-TR" dirty="0" err="1"/>
              <a:t>Hello</a:t>
            </a:r>
            <a:r>
              <a:rPr lang="tr-TR" dirty="0"/>
              <a:t>» to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screen</a:t>
            </a:r>
            <a:endParaRPr lang="en-US" dirty="0"/>
          </a:p>
          <a:p>
            <a:r>
              <a:rPr lang="en-US" dirty="0"/>
              <a:t>Write a function that prints 3 times “Hello” to the screen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4606925"/>
            <a:ext cx="2686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8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Self-study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txBody>
          <a:bodyPr/>
          <a:lstStyle/>
          <a:p>
            <a:r>
              <a:rPr lang="en-US" dirty="0"/>
              <a:t>Solve the exercises int </a:t>
            </a:r>
            <a:r>
              <a:rPr lang="en-US" b="1" i="1" dirty="0"/>
              <a:t>study-1.c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263" y="4116751"/>
            <a:ext cx="2332346" cy="219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5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Optional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txBody>
          <a:bodyPr/>
          <a:lstStyle/>
          <a:p>
            <a:r>
              <a:rPr lang="en-US" dirty="0"/>
              <a:t>Integer data type – What is behind?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1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642514" y="2566551"/>
            <a:ext cx="2906972" cy="1325563"/>
          </a:xfrm>
        </p:spPr>
        <p:txBody>
          <a:bodyPr/>
          <a:lstStyle/>
          <a:p>
            <a:r>
              <a:rPr lang="tr-TR" dirty="0" err="1"/>
              <a:t>Functions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3892114"/>
            <a:ext cx="3638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7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642514" y="2566551"/>
            <a:ext cx="2906972" cy="1325563"/>
          </a:xfrm>
        </p:spPr>
        <p:txBody>
          <a:bodyPr/>
          <a:lstStyle/>
          <a:p>
            <a:r>
              <a:rPr lang="tr-TR" dirty="0" err="1"/>
              <a:t>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5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365541" y="2585601"/>
            <a:ext cx="7460918" cy="1325563"/>
          </a:xfrm>
        </p:spPr>
        <p:txBody>
          <a:bodyPr/>
          <a:lstStyle/>
          <a:p>
            <a:r>
              <a:rPr lang="tr-TR" dirty="0"/>
              <a:t>1. </a:t>
            </a:r>
            <a:r>
              <a:rPr lang="tr-TR" dirty="0" err="1"/>
              <a:t>Variable</a:t>
            </a:r>
            <a:r>
              <a:rPr lang="tr-TR" dirty="0"/>
              <a:t> Definition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8396" y="4629150"/>
            <a:ext cx="9655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tr-TR" sz="4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type_of_var</a:t>
            </a:r>
            <a:r>
              <a:rPr lang="tr-TR" sz="4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tr-T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tr-TR" sz="4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name_of_var</a:t>
            </a:r>
            <a:r>
              <a:rPr lang="tr-TR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tr-T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4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think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Buckets</a:t>
            </a:r>
            <a:r>
              <a:rPr lang="tr-TR" dirty="0"/>
              <a:t> &amp; </a:t>
            </a:r>
            <a:r>
              <a:rPr lang="tr-TR" dirty="0" err="1"/>
              <a:t>Sandglasses</a:t>
            </a:r>
            <a:endParaRPr lang="en-US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993" y="4429919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945145" y="2686050"/>
            <a:ext cx="2301709" cy="996514"/>
          </a:xfrm>
        </p:spPr>
        <p:txBody>
          <a:bodyPr/>
          <a:lstStyle/>
          <a:p>
            <a:r>
              <a:rPr lang="tr-TR" dirty="0" err="1"/>
              <a:t>Variables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687" y="4010024"/>
            <a:ext cx="3948113" cy="225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29972" y="2686049"/>
            <a:ext cx="3132055" cy="996514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Integer</a:t>
            </a:r>
            <a:r>
              <a:rPr lang="tr-TR" dirty="0"/>
              <a:t> (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18984577">
            <a:off x="-412981" y="1323050"/>
            <a:ext cx="49199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tr-TR" sz="4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type_of_var</a:t>
            </a:r>
            <a:r>
              <a:rPr lang="tr-TR" sz="4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tr-T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6289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303336" y="2686049"/>
            <a:ext cx="3585328" cy="996514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Boolean</a:t>
            </a:r>
            <a:r>
              <a:rPr lang="tr-TR" dirty="0"/>
              <a:t> (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18984577">
            <a:off x="-412981" y="1323050"/>
            <a:ext cx="49199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tr-TR" sz="4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type_of_var</a:t>
            </a:r>
            <a:r>
              <a:rPr lang="tr-TR" sz="4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tr-T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7055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8984577">
            <a:off x="-412981" y="1323050"/>
            <a:ext cx="49199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tr-TR" sz="4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name_of_var</a:t>
            </a:r>
            <a:r>
              <a:rPr lang="tr-TR" sz="4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sz="4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8651" y="704850"/>
            <a:ext cx="75247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4400" dirty="0"/>
              <a:t>Can start </a:t>
            </a:r>
            <a:r>
              <a:rPr lang="tr-TR" sz="4400" dirty="0" err="1"/>
              <a:t>with</a:t>
            </a:r>
            <a:r>
              <a:rPr lang="tr-TR" sz="4400" dirty="0"/>
              <a:t> </a:t>
            </a:r>
            <a:r>
              <a:rPr lang="tr-TR" sz="4400" dirty="0" err="1"/>
              <a:t>any</a:t>
            </a:r>
            <a:r>
              <a:rPr lang="tr-TR" sz="4400" dirty="0"/>
              <a:t> </a:t>
            </a:r>
            <a:r>
              <a:rPr lang="tr-TR" sz="4400" dirty="0" err="1"/>
              <a:t>letter</a:t>
            </a:r>
            <a:r>
              <a:rPr lang="tr-TR" sz="4400" dirty="0"/>
              <a:t> </a:t>
            </a:r>
            <a:r>
              <a:rPr lang="tr-TR" sz="4400" dirty="0" err="1"/>
              <a:t>or</a:t>
            </a:r>
            <a:r>
              <a:rPr lang="tr-TR" sz="4400" dirty="0"/>
              <a:t> </a:t>
            </a:r>
            <a:r>
              <a:rPr lang="tr-TR" sz="4400" dirty="0" err="1"/>
              <a:t>underscore</a:t>
            </a:r>
            <a:r>
              <a:rPr lang="tr-TR" sz="4400" dirty="0"/>
              <a:t>(_)</a:t>
            </a:r>
            <a:br>
              <a:rPr lang="tr-TR" sz="4400" dirty="0"/>
            </a:br>
            <a:endParaRPr lang="tr-TR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4400" dirty="0"/>
              <a:t>Can </a:t>
            </a:r>
            <a:r>
              <a:rPr lang="tr-TR" sz="4400" dirty="0" err="1"/>
              <a:t>contain</a:t>
            </a:r>
            <a:r>
              <a:rPr lang="tr-TR" sz="4400" dirty="0"/>
              <a:t> </a:t>
            </a:r>
            <a:r>
              <a:rPr lang="tr-TR" sz="4400" dirty="0" err="1"/>
              <a:t>any</a:t>
            </a:r>
            <a:r>
              <a:rPr lang="tr-TR" sz="4400" dirty="0"/>
              <a:t> </a:t>
            </a:r>
            <a:r>
              <a:rPr lang="tr-TR" sz="4400" dirty="0" err="1"/>
              <a:t>number</a:t>
            </a:r>
            <a:r>
              <a:rPr lang="tr-TR" sz="4400" dirty="0"/>
              <a:t> of  </a:t>
            </a:r>
            <a:r>
              <a:rPr lang="tr-TR" sz="4400" dirty="0" err="1"/>
              <a:t>letters</a:t>
            </a:r>
            <a:r>
              <a:rPr lang="tr-TR" sz="4400" dirty="0"/>
              <a:t>, </a:t>
            </a:r>
            <a:r>
              <a:rPr lang="tr-TR" sz="4400" dirty="0" err="1"/>
              <a:t>digits</a:t>
            </a:r>
            <a:r>
              <a:rPr lang="tr-TR" sz="4400" dirty="0"/>
              <a:t> </a:t>
            </a:r>
            <a:r>
              <a:rPr lang="tr-TR" sz="4400" dirty="0" err="1"/>
              <a:t>or</a:t>
            </a:r>
            <a:r>
              <a:rPr lang="tr-TR" sz="4400" dirty="0"/>
              <a:t> </a:t>
            </a:r>
            <a:r>
              <a:rPr lang="tr-TR" sz="4400" dirty="0" err="1"/>
              <a:t>underscore</a:t>
            </a:r>
            <a:r>
              <a:rPr lang="tr-TR" sz="4400" dirty="0"/>
              <a:t>(_)</a:t>
            </a:r>
            <a:br>
              <a:rPr lang="tr-TR" sz="4400" dirty="0"/>
            </a:br>
            <a:endParaRPr lang="tr-TR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4400" dirty="0"/>
              <a:t>Case </a:t>
            </a:r>
            <a:r>
              <a:rPr lang="tr-TR" sz="4400" dirty="0" err="1"/>
              <a:t>sensitive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11424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403</Words>
  <Application>Microsoft Office PowerPoint</Application>
  <PresentationFormat>Widescreen</PresentationFormat>
  <Paragraphs>83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Teması</vt:lpstr>
      <vt:lpstr>Anatomy of a C program</vt:lpstr>
      <vt:lpstr>Functions</vt:lpstr>
      <vt:lpstr>Statements</vt:lpstr>
      <vt:lpstr>1. Variable Definition Statement</vt:lpstr>
      <vt:lpstr>Time to think</vt:lpstr>
      <vt:lpstr>Variables</vt:lpstr>
      <vt:lpstr>Integer (int)</vt:lpstr>
      <vt:lpstr>Boolean (bool)</vt:lpstr>
      <vt:lpstr>PowerPoint Presentation</vt:lpstr>
      <vt:lpstr>2. Assignment Statement</vt:lpstr>
      <vt:lpstr>Expressions</vt:lpstr>
      <vt:lpstr>Arithmetic operators</vt:lpstr>
      <vt:lpstr>Logical operators</vt:lpstr>
      <vt:lpstr>Comparison operators</vt:lpstr>
      <vt:lpstr>3. Function call statement</vt:lpstr>
      <vt:lpstr>3. Inputs of a function (Parameters)</vt:lpstr>
      <vt:lpstr>Exercises</vt:lpstr>
      <vt:lpstr>Self-study</vt:lpstr>
      <vt:lpstr>Optional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Dindar Öz</dc:creator>
  <cp:lastModifiedBy>Dindar Öz</cp:lastModifiedBy>
  <cp:revision>66</cp:revision>
  <dcterms:created xsi:type="dcterms:W3CDTF">2017-06-15T06:50:04Z</dcterms:created>
  <dcterms:modified xsi:type="dcterms:W3CDTF">2024-10-09T07:31:49Z</dcterms:modified>
</cp:coreProperties>
</file>