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62" r:id="rId6"/>
    <p:sldId id="259" r:id="rId7"/>
    <p:sldId id="263" r:id="rId8"/>
    <p:sldId id="260" r:id="rId9"/>
    <p:sldId id="264" r:id="rId10"/>
    <p:sldId id="266" r:id="rId11"/>
    <p:sldId id="267" r:id="rId12"/>
    <p:sldId id="265" r:id="rId13"/>
    <p:sldId id="270"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p:restoredTop sz="84007"/>
  </p:normalViewPr>
  <p:slideViewPr>
    <p:cSldViewPr snapToGrid="0" snapToObjects="1">
      <p:cViewPr varScale="1">
        <p:scale>
          <a:sx n="135" d="100"/>
          <a:sy n="135" d="100"/>
        </p:scale>
        <p:origin x="20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099E8-A550-1348-84D4-309436313574}" type="datetimeFigureOut">
              <a:rPr lang="en-IL" smtClean="0"/>
              <a:t>27/06/2022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45253-36DA-034B-9559-CA1F4887AA0A}" type="slidenum">
              <a:rPr lang="en-IL" smtClean="0"/>
              <a:t>‹#›</a:t>
            </a:fld>
            <a:endParaRPr lang="en-IL"/>
          </a:p>
        </p:txBody>
      </p:sp>
    </p:spTree>
    <p:extLst>
      <p:ext uri="{BB962C8B-B14F-4D97-AF65-F5344CB8AC3E}">
        <p14:creationId xmlns:p14="http://schemas.microsoft.com/office/powerpoint/2010/main" val="3162510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rest.co.i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שלום, </a:t>
            </a:r>
          </a:p>
          <a:p>
            <a:pPr marL="0" algn="r" defTabSz="914400" rtl="1" eaLnBrk="1" latinLnBrk="0" hangingPunct="1"/>
            <a:r>
              <a:rPr lang="he-IL" dirty="0"/>
              <a:t>אנחנו איליה ואורן וזה הפרויקט שלנו במדעי הנתונים</a:t>
            </a: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1</a:t>
            </a:fld>
            <a:endParaRPr lang="en-IL"/>
          </a:p>
        </p:txBody>
      </p:sp>
    </p:spTree>
    <p:extLst>
      <p:ext uri="{BB962C8B-B14F-4D97-AF65-F5344CB8AC3E}">
        <p14:creationId xmlns:p14="http://schemas.microsoft.com/office/powerpoint/2010/main" val="75987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eaLnBrk="1" latinLnBrk="0" hangingPunct="1">
              <a:buFont typeface="Arial" panose="020B0604020202020204" pitchFamily="34" charset="0"/>
              <a:buChar char="•"/>
            </a:pPr>
            <a:r>
              <a:rPr lang="he-IL" dirty="0"/>
              <a:t>בשלב זה, ניסינו לבחור את שיטת העבודה איתה נעבוד. </a:t>
            </a:r>
          </a:p>
          <a:p>
            <a:pPr marL="171450" indent="-171450" algn="r" defTabSz="914400" rtl="1" eaLnBrk="1" latinLnBrk="0" hangingPunct="1">
              <a:buFont typeface="Arial" panose="020B0604020202020204" pitchFamily="34" charset="0"/>
              <a:buChar char="•"/>
            </a:pPr>
            <a:r>
              <a:rPr lang="he-IL" dirty="0"/>
              <a:t>מאחר והמידע שלנו ברובו מורכב מפרמטרים בינאריים, והבעיה שלנו היא בעיית רגרסיה היה ברור שאנו נדרשים להשתמש ברגרסיה לינארית.</a:t>
            </a:r>
          </a:p>
          <a:p>
            <a:pPr marL="171450" indent="-171450" algn="r" defTabSz="914400" rtl="1" eaLnBrk="1" latinLnBrk="0" hangingPunct="1">
              <a:buFont typeface="Arial" panose="020B0604020202020204" pitchFamily="34" charset="0"/>
              <a:buChar char="•"/>
            </a:pPr>
            <a:r>
              <a:rPr lang="he-IL" dirty="0"/>
              <a:t>בנוסף, חקרנו וגילינו שאפשר להשתמש במודל ה</a:t>
            </a:r>
            <a:r>
              <a:rPr lang="en-US" dirty="0"/>
              <a:t>KNN</a:t>
            </a:r>
            <a:r>
              <a:rPr lang="he-IL" dirty="0"/>
              <a:t> בבעיות סיווג וגם בבעיות רגרסיה וגם אפשר להשתמש ברשת נוירונים כמודל לבעיה שלנו.</a:t>
            </a:r>
          </a:p>
          <a:p>
            <a:pPr marL="171450" indent="-171450" algn="r" defTabSz="914400" rtl="1" eaLnBrk="1" latinLnBrk="0" hangingPunct="1">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12</a:t>
            </a:fld>
            <a:endParaRPr lang="en-IL"/>
          </a:p>
        </p:txBody>
      </p:sp>
    </p:spTree>
    <p:extLst>
      <p:ext uri="{BB962C8B-B14F-4D97-AF65-F5344CB8AC3E}">
        <p14:creationId xmlns:p14="http://schemas.microsoft.com/office/powerpoint/2010/main" val="261204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eaLnBrk="1" latinLnBrk="0" hangingPunct="1">
              <a:buFont typeface="Arial" panose="020B0604020202020204" pitchFamily="34" charset="0"/>
              <a:buChar char="•"/>
            </a:pPr>
            <a:endParaRPr lang="en-US"/>
          </a:p>
          <a:p>
            <a:pPr marL="171450" indent="-171450" algn="r" defTabSz="914400" rtl="1" eaLnBrk="1" latinLnBrk="0" hangingPunct="1">
              <a:buFont typeface="Arial" panose="020B0604020202020204" pitchFamily="34" charset="0"/>
              <a:buChar char="•"/>
            </a:pPr>
            <a:r>
              <a:rPr lang="he-IL"/>
              <a:t>לאחר </a:t>
            </a:r>
            <a:r>
              <a:rPr lang="he-IL" dirty="0"/>
              <a:t>הרצת המודלים השונים קיבלנו תוצאות שלא מספקות אותנו ואת מטרת המחקר, הציונים בשלושת המודלים היו מאוד נמוכים.</a:t>
            </a:r>
          </a:p>
          <a:p>
            <a:pPr marL="171450" indent="-171450" algn="r" defTabSz="914400" rtl="1" eaLnBrk="1" latinLnBrk="0" hangingPunct="1">
              <a:buFont typeface="Arial" panose="020B0604020202020204" pitchFamily="34" charset="0"/>
              <a:buChar char="•"/>
            </a:pPr>
            <a:r>
              <a:rPr lang="he-IL" dirty="0"/>
              <a:t>ניסינו לחשוב על דרך לשפר את התוצאות על ידי שימוש בפונקציית </a:t>
            </a:r>
            <a:r>
              <a:rPr lang="en-US" dirty="0"/>
              <a:t>Get_dummies </a:t>
            </a:r>
            <a:r>
              <a:rPr lang="he-IL" dirty="0"/>
              <a:t> על עמודת ה׳</a:t>
            </a:r>
            <a:r>
              <a:rPr lang="en-US" dirty="0"/>
              <a:t>type</a:t>
            </a:r>
            <a:r>
              <a:rPr lang="he-IL" dirty="0"/>
              <a:t>׳ שהיא מייצגת את סוג המסעדה ומהווה פרמטר קטגוריאלי. </a:t>
            </a:r>
          </a:p>
          <a:p>
            <a:pPr marL="171450" indent="-171450" algn="r" defTabSz="914400" rtl="1" eaLnBrk="1" latinLnBrk="0" hangingPunct="1">
              <a:buFont typeface="Arial" panose="020B0604020202020204" pitchFamily="34" charset="0"/>
              <a:buChar char="•"/>
            </a:pPr>
            <a:r>
              <a:rPr lang="he-IL" dirty="0"/>
              <a:t>הפעולה הזאת מבצעת המרה של עמודה קטגוריאלית לעמודות בינאריות באופן יעיל (</a:t>
            </a:r>
            <a:r>
              <a:rPr lang="en-US" dirty="0"/>
              <a:t>One hot</a:t>
            </a:r>
            <a:r>
              <a:rPr lang="he-IL" dirty="0"/>
              <a:t>)</a:t>
            </a:r>
          </a:p>
          <a:p>
            <a:pPr marL="171450" indent="-171450" algn="r" defTabSz="914400" rtl="1" eaLnBrk="1" latinLnBrk="0" hangingPunct="1">
              <a:buFont typeface="Arial" panose="020B0604020202020204" pitchFamily="34" charset="0"/>
              <a:buChar char="•"/>
            </a:pPr>
            <a:r>
              <a:rPr lang="he-IL" dirty="0"/>
              <a:t>לאחר ההמרה, הרצנו שוב את שלושת המודלים אך לא ראינו שיפור משמעותי ואף ראינו ירידה בתוצאות.</a:t>
            </a: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13</a:t>
            </a:fld>
            <a:endParaRPr lang="en-IL"/>
          </a:p>
        </p:txBody>
      </p:sp>
    </p:spTree>
    <p:extLst>
      <p:ext uri="{BB962C8B-B14F-4D97-AF65-F5344CB8AC3E}">
        <p14:creationId xmlns:p14="http://schemas.microsoft.com/office/powerpoint/2010/main" val="299841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כאשר בנינו את מודל ה</a:t>
            </a:r>
            <a:r>
              <a:rPr lang="en-US" dirty="0"/>
              <a:t>KNN</a:t>
            </a:r>
            <a:r>
              <a:rPr lang="he-IL" dirty="0"/>
              <a:t>, השתמשנו בפונקציה הבודקת את מספר השכנים האופטימלי אשר מספק את התוצאה הטובה ביותר. </a:t>
            </a:r>
          </a:p>
          <a:p>
            <a:pPr marL="171450" indent="-171450" algn="r" rtl="1">
              <a:buFont typeface="Arial" panose="020B0604020202020204" pitchFamily="34" charset="0"/>
              <a:buChar char="•"/>
            </a:pPr>
            <a:r>
              <a:rPr lang="he-IL" dirty="0"/>
              <a:t>ניתן לראות כי מספר השכנים האופטימלי הוא 9 וגם הוא איננו נותן לנו תוצאה מספקת. </a:t>
            </a:r>
          </a:p>
        </p:txBody>
      </p:sp>
      <p:sp>
        <p:nvSpPr>
          <p:cNvPr id="4" name="Slide Number Placeholder 3"/>
          <p:cNvSpPr>
            <a:spLocks noGrp="1"/>
          </p:cNvSpPr>
          <p:nvPr>
            <p:ph type="sldNum" sz="quarter" idx="5"/>
          </p:nvPr>
        </p:nvSpPr>
        <p:spPr/>
        <p:txBody>
          <a:bodyPr/>
          <a:lstStyle/>
          <a:p>
            <a:fld id="{F2545253-36DA-034B-9559-CA1F4887AA0A}" type="slidenum">
              <a:rPr lang="en-IL" smtClean="0"/>
              <a:t>14</a:t>
            </a:fld>
            <a:endParaRPr lang="en-IL"/>
          </a:p>
        </p:txBody>
      </p:sp>
    </p:spTree>
    <p:extLst>
      <p:ext uri="{BB962C8B-B14F-4D97-AF65-F5344CB8AC3E}">
        <p14:creationId xmlns:p14="http://schemas.microsoft.com/office/powerpoint/2010/main" val="315646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eaLnBrk="1" latinLnBrk="0" hangingPunct="1">
              <a:buFont typeface="Arial" panose="020B0604020202020204" pitchFamily="34" charset="0"/>
              <a:buChar char="•"/>
            </a:pPr>
            <a:r>
              <a:rPr lang="en-US" dirty="0"/>
              <a:t>PCA</a:t>
            </a:r>
            <a:r>
              <a:rPr lang="he-IL" dirty="0"/>
              <a:t> זוהי שיטה להתמרה לינארית של נתונים, בעצם הורדת ממד וצמצום כמות הפרמטרים</a:t>
            </a:r>
            <a:r>
              <a:rPr lang="en-US" dirty="0"/>
              <a:t>/</a:t>
            </a:r>
            <a:r>
              <a:rPr lang="he-IL" dirty="0"/>
              <a:t> פיצ׳רים. </a:t>
            </a:r>
          </a:p>
          <a:p>
            <a:pPr marL="171450" indent="-171450" algn="r" defTabSz="914400" rtl="1" eaLnBrk="1" latinLnBrk="0" hangingPunct="1">
              <a:buFont typeface="Arial" panose="020B0604020202020204" pitchFamily="34" charset="0"/>
              <a:buChar char="•"/>
            </a:pPr>
            <a:r>
              <a:rPr lang="he-IL" dirty="0"/>
              <a:t>בחרנו להשתמש בשיטה זאת על מנת לבדוק איך הורדת כמות הפיצ׳רים בלי לפגוע במידע, תורמת לשיפור תוצאת המודל. </a:t>
            </a:r>
          </a:p>
          <a:p>
            <a:pPr marL="171450" indent="-171450" algn="r" defTabSz="914400" rtl="1" eaLnBrk="1" latinLnBrk="0" hangingPunct="1">
              <a:buFont typeface="Arial" panose="020B0604020202020204" pitchFamily="34" charset="0"/>
              <a:buChar char="•"/>
            </a:pPr>
            <a:r>
              <a:rPr lang="he-IL" dirty="0"/>
              <a:t>לצערנו גילינו כי שהשיטה הזאת גם היא לא עוזרת לשיפור תוצאת המודל.</a:t>
            </a: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15</a:t>
            </a:fld>
            <a:endParaRPr lang="en-IL"/>
          </a:p>
        </p:txBody>
      </p:sp>
    </p:spTree>
    <p:extLst>
      <p:ext uri="{BB962C8B-B14F-4D97-AF65-F5344CB8AC3E}">
        <p14:creationId xmlns:p14="http://schemas.microsoft.com/office/powerpoint/2010/main" val="124155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16</a:t>
            </a:fld>
            <a:endParaRPr lang="en-IL"/>
          </a:p>
        </p:txBody>
      </p:sp>
    </p:spTree>
    <p:extLst>
      <p:ext uri="{BB962C8B-B14F-4D97-AF65-F5344CB8AC3E}">
        <p14:creationId xmlns:p14="http://schemas.microsoft.com/office/powerpoint/2010/main" val="325935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אוכל נמצא סביבנו באופן קבוע, אם נרצה ואם לא. אנחנו באופן ספציפי מאוד אוהבים ונהנים מאוכל טוב וטעים מכל סוגי המטבחים והטעמים.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בשנים האחרונות, המידע ודירוג המסעדות ברחבי הארץ השתפר והתמלא ומאפשר לחקור את הנתונים בצורה עמוקה יותר.</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התחרות על אורחי המסעדה הולכת וגוברת, ניתוח המדדים והדוחות הקשורים לפעילות של המסעדה הופכים להיות חלק בלתי נפרד מתפקיד בעלי המסעדה על מנת ליעל, לשפר ולהבין מהן היתרונות והחסרונות של המסעדה.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אנחנו בחרנו לנתח את הנתונים של מסעדות ברחבי הארץ על מנת להבין אילו מהפרמטרים של מסעדות יתנו למסעדה ציון גבוה יותר ובכך לסייע לבעלי המסעדות להבין אילו שירותים יכולים לסייע למסעדה שלהם לקבל ציון גבוה יותר ובכך להעלות את איכות ופופולאריות המסעדה שלהם.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dirty="0">
              <a:cs typeface="+mn-cs"/>
            </a:endParaRPr>
          </a:p>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2</a:t>
            </a:fld>
            <a:endParaRPr lang="en-IL"/>
          </a:p>
        </p:txBody>
      </p:sp>
    </p:spTree>
    <p:extLst>
      <p:ext uri="{BB962C8B-B14F-4D97-AF65-F5344CB8AC3E}">
        <p14:creationId xmlns:p14="http://schemas.microsoft.com/office/powerpoint/2010/main" val="2958290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600" dirty="0">
                <a:solidFill>
                  <a:srgbClr val="FFFFFF"/>
                </a:solidFill>
                <a:cs typeface="+mn-cs"/>
              </a:rPr>
              <a:t>בחרנו לקחת את הנתונים איתם נעבוד מאתר </a:t>
            </a:r>
            <a:r>
              <a:rPr lang="en-US" sz="1600" dirty="0">
                <a:solidFill>
                  <a:srgbClr val="FFFFFF"/>
                </a:solidFill>
                <a:cs typeface="+mn-cs"/>
                <a:hlinkClick r:id="rId3"/>
              </a:rPr>
              <a:t>https://www.rest.co.il/</a:t>
            </a:r>
            <a:r>
              <a:rPr lang="en-US" sz="1600" dirty="0">
                <a:solidFill>
                  <a:srgbClr val="FFFFFF"/>
                </a:solidFill>
                <a:cs typeface="+mn-cs"/>
              </a:rPr>
              <a:t> </a:t>
            </a:r>
            <a:r>
              <a:rPr lang="he-IL" sz="1600" dirty="0">
                <a:solidFill>
                  <a:srgbClr val="FFFFFF"/>
                </a:solidFill>
                <a:cs typeface="+mn-cs"/>
              </a:rPr>
              <a:t> שהוא אתר נחשב בארץ המציע את כל המסעדות הקיימות ומציג את שעות הפעילות, תפריט, שירותים שהמסעדה מציעה, תגובות וביקורות של סועדים וכדומה.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600" dirty="0">
                <a:solidFill>
                  <a:srgbClr val="FFFFFF"/>
                </a:solidFill>
                <a:cs typeface="+mn-cs"/>
              </a:rPr>
              <a:t>אתר </a:t>
            </a:r>
            <a:r>
              <a:rPr lang="en-US" sz="1600" dirty="0">
                <a:solidFill>
                  <a:srgbClr val="FFFFFF"/>
                </a:solidFill>
                <a:cs typeface="+mn-cs"/>
              </a:rPr>
              <a:t>rest</a:t>
            </a:r>
            <a:r>
              <a:rPr lang="he-IL" sz="1600" dirty="0">
                <a:solidFill>
                  <a:srgbClr val="FFFFFF"/>
                </a:solidFill>
                <a:cs typeface="+mn-cs"/>
              </a:rPr>
              <a:t>, מציג את כל המסעדות בצורה של רשימה ארוכה שמחולקת לדפים. </a:t>
            </a:r>
            <a:br>
              <a:rPr lang="en-US" sz="1600" dirty="0">
                <a:solidFill>
                  <a:srgbClr val="FFFFFF"/>
                </a:solidFill>
                <a:cs typeface="+mn-cs"/>
              </a:rPr>
            </a:br>
            <a:r>
              <a:rPr lang="he-IL" sz="1600" dirty="0">
                <a:solidFill>
                  <a:srgbClr val="FFFFFF"/>
                </a:solidFill>
                <a:cs typeface="+mn-cs"/>
              </a:rPr>
              <a:t>בעזרת </a:t>
            </a:r>
            <a:r>
              <a:rPr lang="en-US" sz="1600" dirty="0">
                <a:solidFill>
                  <a:srgbClr val="FFFFFF"/>
                </a:solidFill>
                <a:cs typeface="+mn-cs"/>
              </a:rPr>
              <a:t>Python</a:t>
            </a:r>
            <a:r>
              <a:rPr lang="he-IL" sz="1600" dirty="0">
                <a:solidFill>
                  <a:srgbClr val="FFFFFF"/>
                </a:solidFill>
                <a:cs typeface="+mn-cs"/>
              </a:rPr>
              <a:t>, עברנו על הדפים וחילצנו את ה</a:t>
            </a:r>
            <a:r>
              <a:rPr lang="en-US" sz="1600" dirty="0">
                <a:solidFill>
                  <a:srgbClr val="FFFFFF"/>
                </a:solidFill>
                <a:cs typeface="+mn-cs"/>
              </a:rPr>
              <a:t>id</a:t>
            </a:r>
            <a:r>
              <a:rPr lang="he-IL" sz="1600" dirty="0">
                <a:solidFill>
                  <a:srgbClr val="FFFFFF"/>
                </a:solidFill>
                <a:cs typeface="+mn-cs"/>
              </a:rPr>
              <a:t> של כל המסעדות.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600" dirty="0">
                <a:solidFill>
                  <a:srgbClr val="FFFFFF"/>
                </a:solidFill>
                <a:cs typeface="+mn-cs"/>
              </a:rPr>
              <a:t>עבור כל מסעדה, בעזרת ה</a:t>
            </a:r>
            <a:r>
              <a:rPr lang="en-US" sz="1600" dirty="0">
                <a:solidFill>
                  <a:srgbClr val="FFFFFF"/>
                </a:solidFill>
                <a:cs typeface="+mn-cs"/>
              </a:rPr>
              <a:t>id</a:t>
            </a:r>
            <a:r>
              <a:rPr lang="he-IL" sz="1600" dirty="0">
                <a:solidFill>
                  <a:srgbClr val="FFFFFF"/>
                </a:solidFill>
                <a:cs typeface="+mn-cs"/>
              </a:rPr>
              <a:t> שלה, קראנו לדף המסעדה ממנו חילצנו את כל הפרמטרים שסקרנו אותנו, ואותם הכנסנו ל</a:t>
            </a:r>
            <a:r>
              <a:rPr lang="en-US" sz="1600" dirty="0" err="1">
                <a:solidFill>
                  <a:srgbClr val="FFFFFF"/>
                </a:solidFill>
                <a:cs typeface="+mn-cs"/>
              </a:rPr>
              <a:t>DataFrame</a:t>
            </a:r>
            <a:r>
              <a:rPr lang="he-IL" sz="1600" dirty="0">
                <a:solidFill>
                  <a:srgbClr val="FFFFFF"/>
                </a:solidFill>
                <a:cs typeface="+mn-cs"/>
              </a:rPr>
              <a:t>. </a:t>
            </a:r>
          </a:p>
          <a:p>
            <a:pPr marL="171450" indent="-171450" algn="r" defTabSz="914400" rtl="1" eaLnBrk="1" latinLnBrk="0" hangingPunct="1">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3</a:t>
            </a:fld>
            <a:endParaRPr lang="en-IL"/>
          </a:p>
        </p:txBody>
      </p:sp>
    </p:spTree>
    <p:extLst>
      <p:ext uri="{BB962C8B-B14F-4D97-AF65-F5344CB8AC3E}">
        <p14:creationId xmlns:p14="http://schemas.microsoft.com/office/powerpoint/2010/main" val="49249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את הפרמטרים הצלחנו לשלוף בקלות בעזרת ספריית </a:t>
            </a:r>
            <a:r>
              <a:rPr lang="en-US" dirty="0" err="1">
                <a:cs typeface="+mn-cs"/>
              </a:rPr>
              <a:t>BeautifulSoup</a:t>
            </a:r>
            <a:r>
              <a:rPr lang="he-IL" dirty="0">
                <a:cs typeface="+mn-cs"/>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אך בחלק מן המסעדות נתקלנו בבעיה, עבור מסעדות להן מספר פרמטרים</a:t>
            </a:r>
            <a:r>
              <a:rPr lang="en-US" dirty="0">
                <a:cs typeface="+mn-cs"/>
              </a:rPr>
              <a:t>/</a:t>
            </a:r>
            <a:r>
              <a:rPr lang="he-IL" dirty="0">
                <a:cs typeface="+mn-cs"/>
              </a:rPr>
              <a:t> מאפיינים גדול, האתר מציג מספר בודד של פרמטרים על דף המסעדה ואת שאר הפרמטרים הוא מכניס לתוך פופ-אפ שאותו ניתן לראות כאשר לוחצים על הכפתור ׳עוד פרטים׳.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על מנת לפתור את הבעיה, השתמשנו ב</a:t>
            </a:r>
            <a:r>
              <a:rPr lang="en-US" dirty="0">
                <a:cs typeface="+mn-cs"/>
              </a:rPr>
              <a:t>Selenium</a:t>
            </a:r>
            <a:r>
              <a:rPr lang="he-IL" dirty="0">
                <a:cs typeface="+mn-cs"/>
              </a:rPr>
              <a:t> שהוא כלי</a:t>
            </a:r>
            <a:br>
              <a:rPr lang="en-US" dirty="0">
                <a:cs typeface="+mn-cs"/>
              </a:rPr>
            </a:br>
            <a:r>
              <a:rPr lang="he-IL" dirty="0">
                <a:cs typeface="+mn-cs"/>
              </a:rPr>
              <a:t>אוטומציה המאפשר לדמות לחיצה של משתמש על המסך. </a:t>
            </a:r>
          </a:p>
          <a:p>
            <a:pPr marL="171450" indent="-171450" algn="r" defTabSz="914400" rtl="1" eaLnBrk="1" latinLnBrk="0" hangingPunct="1">
              <a:buFont typeface="Arial" panose="020B0604020202020204" pitchFamily="34" charset="0"/>
              <a:buChar char="•"/>
            </a:pPr>
            <a:r>
              <a:rPr lang="he-IL" dirty="0">
                <a:cs typeface="+mn-cs"/>
              </a:rPr>
              <a:t>בכך הצלחנו לדמות לחיצה על הכפתור ׳עוד פרטים׳ ולחלץ </a:t>
            </a:r>
            <a:br>
              <a:rPr lang="en-US" dirty="0">
                <a:cs typeface="+mn-cs"/>
              </a:rPr>
            </a:br>
            <a:r>
              <a:rPr lang="he-IL" dirty="0">
                <a:cs typeface="+mn-cs"/>
              </a:rPr>
              <a:t>מהפופ אפ את שאר הפרמטרים</a:t>
            </a: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6</a:t>
            </a:fld>
            <a:endParaRPr lang="en-IL"/>
          </a:p>
        </p:txBody>
      </p:sp>
    </p:spTree>
    <p:extLst>
      <p:ext uri="{BB962C8B-B14F-4D97-AF65-F5344CB8AC3E}">
        <p14:creationId xmlns:p14="http://schemas.microsoft.com/office/powerpoint/2010/main" val="315357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cs typeface="+mn-cs"/>
              </a:rPr>
              <a:t>הציון הכללי האמיתי שניתן למסעדה נקבע ע״י מספר פרמטרים:</a:t>
            </a:r>
          </a:p>
          <a:p>
            <a:pPr marL="0" indent="0" algn="r" rtl="1">
              <a:buNone/>
            </a:pPr>
            <a:r>
              <a:rPr lang="he-IL" dirty="0">
                <a:cs typeface="+mn-cs"/>
              </a:rPr>
              <a:t>	הציון הממוצע (דירוג) שמופיע באתר – מחושב על פי ממוצע ציוני הביקורות של המשתמשים</a:t>
            </a:r>
          </a:p>
          <a:p>
            <a:pPr marL="0" indent="0" algn="r" rtl="1">
              <a:buNone/>
            </a:pPr>
            <a:r>
              <a:rPr lang="he-IL" dirty="0">
                <a:cs typeface="+mn-cs"/>
              </a:rPr>
              <a:t>	כמות התגובות.</a:t>
            </a:r>
          </a:p>
          <a:p>
            <a:pPr marL="0" indent="0" algn="r" rtl="1">
              <a:buNone/>
            </a:pPr>
            <a:r>
              <a:rPr lang="he-IL" dirty="0">
                <a:cs typeface="+mn-cs"/>
              </a:rPr>
              <a:t>	לטובת חישוב מדויק של הציון מצאנו את התרומה היחסית של מספר המדרגים בעזרת נוסחת  ההתפלגות  בהנחה שהציונים מפולגים נורמאלית.</a:t>
            </a:r>
          </a:p>
          <a:p>
            <a:pPr marL="0" indent="0" algn="r" rtl="1">
              <a:buNone/>
            </a:pPr>
            <a:r>
              <a:rPr lang="he-IL" dirty="0">
                <a:cs typeface="+mn-cs"/>
              </a:rPr>
              <a:t>	נעזרנו בנוסחה של </a:t>
            </a:r>
            <a:r>
              <a:rPr lang="en-US" dirty="0">
                <a:cs typeface="+mn-cs"/>
              </a:rPr>
              <a:t>t-distribution</a:t>
            </a:r>
            <a:r>
              <a:rPr lang="he-IL" dirty="0">
                <a:cs typeface="+mn-cs"/>
              </a:rPr>
              <a:t> שהיא בעצם מתארת את הערכים הצפויים למדגם מתוך אוכלוסייה המקיימת התפלגות נורמלית.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cs typeface="+mn-cs"/>
              </a:rPr>
              <a:t>לטובת נוחות העבודה, נרמלנו את הציון לציון בין 0 ל-1</a:t>
            </a:r>
            <a:r>
              <a:rPr lang="en-US" dirty="0">
                <a:cs typeface="+mn-cs"/>
              </a:rPr>
              <a:t>.</a:t>
            </a:r>
            <a:endParaRPr lang="he-IL" dirty="0">
              <a:cs typeface="+mn-cs"/>
            </a:endParaRPr>
          </a:p>
        </p:txBody>
      </p:sp>
      <p:sp>
        <p:nvSpPr>
          <p:cNvPr id="4" name="Slide Number Placeholder 3"/>
          <p:cNvSpPr>
            <a:spLocks noGrp="1"/>
          </p:cNvSpPr>
          <p:nvPr>
            <p:ph type="sldNum" sz="quarter" idx="5"/>
          </p:nvPr>
        </p:nvSpPr>
        <p:spPr/>
        <p:txBody>
          <a:bodyPr/>
          <a:lstStyle/>
          <a:p>
            <a:fld id="{F2545253-36DA-034B-9559-CA1F4887AA0A}" type="slidenum">
              <a:rPr lang="en-IL" smtClean="0"/>
              <a:t>7</a:t>
            </a:fld>
            <a:endParaRPr lang="en-IL"/>
          </a:p>
        </p:txBody>
      </p:sp>
    </p:spTree>
    <p:extLst>
      <p:ext uri="{BB962C8B-B14F-4D97-AF65-F5344CB8AC3E}">
        <p14:creationId xmlns:p14="http://schemas.microsoft.com/office/powerpoint/2010/main" val="2249388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FFFFFF"/>
                </a:solidFill>
                <a:cs typeface="+mn-cs"/>
              </a:rPr>
              <a:t>לאחר טעינת המידע לתוך </a:t>
            </a:r>
            <a:r>
              <a:rPr lang="en-US" sz="1200" dirty="0" err="1">
                <a:solidFill>
                  <a:srgbClr val="FFFFFF"/>
                </a:solidFill>
                <a:cs typeface="+mn-cs"/>
              </a:rPr>
              <a:t>DataFrame</a:t>
            </a:r>
            <a:r>
              <a:rPr lang="he-IL" sz="1200" dirty="0">
                <a:solidFill>
                  <a:srgbClr val="FFFFFF"/>
                </a:solidFill>
                <a:cs typeface="+mn-cs"/>
              </a:rPr>
              <a:t> בעזרת ה</a:t>
            </a:r>
            <a:r>
              <a:rPr lang="en-US" sz="1200" dirty="0">
                <a:solidFill>
                  <a:srgbClr val="FFFFFF"/>
                </a:solidFill>
                <a:cs typeface="+mn-cs"/>
              </a:rPr>
              <a:t>Crawling</a:t>
            </a:r>
            <a:r>
              <a:rPr lang="he-IL" sz="1200" dirty="0">
                <a:solidFill>
                  <a:srgbClr val="FFFFFF"/>
                </a:solidFill>
                <a:cs typeface="+mn-cs"/>
              </a:rPr>
              <a:t>, קיבלנו </a:t>
            </a:r>
            <a:r>
              <a:rPr lang="en-IL" sz="1200" dirty="0">
                <a:solidFill>
                  <a:srgbClr val="FFFFFF"/>
                </a:solidFill>
                <a:cs typeface="+mn-cs"/>
              </a:rPr>
              <a:t>DataFrame</a:t>
            </a:r>
            <a:r>
              <a:rPr lang="he-IL" sz="1200" dirty="0">
                <a:solidFill>
                  <a:srgbClr val="FFFFFF"/>
                </a:solidFill>
                <a:cs typeface="+mn-cs"/>
              </a:rPr>
              <a:t> המכיל שורות כאשר כל שורה זאת מסעדה והעמודות הם הפרמטרים שלנו.</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FFFFFF"/>
                </a:solidFill>
                <a:cs typeface="+mn-cs"/>
              </a:rPr>
              <a:t>עבור העמודות של הערכים המספריים בהן הערכים היו חסרים, הוספנו את הערך ׳0׳ בעזרת הפונקציה </a:t>
            </a:r>
            <a:r>
              <a:rPr lang="en-US" sz="1200" dirty="0" err="1">
                <a:solidFill>
                  <a:srgbClr val="FFFFFF"/>
                </a:solidFill>
                <a:cs typeface="+mn-cs"/>
              </a:rPr>
              <a:t>fillna</a:t>
            </a:r>
            <a:r>
              <a:rPr lang="he-IL" sz="1200" dirty="0">
                <a:solidFill>
                  <a:srgbClr val="FFFFFF"/>
                </a:solidFill>
                <a:cs typeface="+mn-cs"/>
              </a:rPr>
              <a:t>.</a:t>
            </a:r>
            <a:endParaRPr lang="en-US" sz="1200" dirty="0">
              <a:solidFill>
                <a:srgbClr val="FFFFFF"/>
              </a:solidFill>
              <a:cs typeface="+mn-cs"/>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FFFFFF"/>
                </a:solidFill>
                <a:cs typeface="+mn-cs"/>
              </a:rPr>
              <a:t>מסעדות אשר לא קיבלו ביקורות כלל, לא היו רלוונטיות עבורנו מאחר ולא היינו יכולים לחשב עבורם את ה</a:t>
            </a:r>
            <a:r>
              <a:rPr lang="en-US" sz="1200" dirty="0">
                <a:solidFill>
                  <a:srgbClr val="FFFFFF"/>
                </a:solidFill>
                <a:cs typeface="+mn-cs"/>
              </a:rPr>
              <a:t>score </a:t>
            </a:r>
            <a:r>
              <a:rPr lang="he-IL" sz="1200" dirty="0">
                <a:solidFill>
                  <a:srgbClr val="FFFFFF"/>
                </a:solidFill>
                <a:cs typeface="+mn-cs"/>
              </a:rPr>
              <a:t> ולכן הסרנו אותם מהטבלה.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FFFFFF"/>
                </a:solidFill>
                <a:cs typeface="+mn-cs"/>
              </a:rPr>
              <a:t>לאחר הפעולות שביצענו והשורות שמחקנו, מצאנו כי יש לנו פרמטרים שלא מתקיימים באף מסעדה ב</a:t>
            </a:r>
            <a:r>
              <a:rPr lang="en-US" sz="1200" dirty="0" err="1">
                <a:solidFill>
                  <a:srgbClr val="FFFFFF"/>
                </a:solidFill>
                <a:cs typeface="+mn-cs"/>
              </a:rPr>
              <a:t>DataFrame</a:t>
            </a:r>
            <a:r>
              <a:rPr lang="he-IL" sz="1200" dirty="0">
                <a:solidFill>
                  <a:srgbClr val="FFFFFF"/>
                </a:solidFill>
                <a:cs typeface="+mn-cs"/>
              </a:rPr>
              <a:t>, פרמטרים אלה לא יתרמו דבר ל</a:t>
            </a:r>
            <a:r>
              <a:rPr lang="en-US" sz="1200" dirty="0">
                <a:solidFill>
                  <a:srgbClr val="FFFFFF"/>
                </a:solidFill>
                <a:cs typeface="+mn-cs"/>
              </a:rPr>
              <a:t>score</a:t>
            </a:r>
            <a:r>
              <a:rPr lang="he-IL" sz="1200" dirty="0">
                <a:solidFill>
                  <a:srgbClr val="FFFFFF"/>
                </a:solidFill>
                <a:cs typeface="+mn-cs"/>
              </a:rPr>
              <a:t> ולכן מחקנו את העמודות האלה.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FFFFFF"/>
                </a:solidFill>
                <a:cs typeface="+mn-cs"/>
              </a:rPr>
              <a:t>בסה״כ, צמצמנו את מספר השורות בצורה משמעותית והסרנו </a:t>
            </a:r>
            <a:r>
              <a:rPr lang="en-US" sz="1200" dirty="0">
                <a:solidFill>
                  <a:srgbClr val="FFFFFF"/>
                </a:solidFill>
                <a:cs typeface="+mn-cs"/>
              </a:rPr>
              <a:t>2</a:t>
            </a:r>
            <a:r>
              <a:rPr lang="he-IL" sz="1200" dirty="0">
                <a:solidFill>
                  <a:srgbClr val="FFFFFF"/>
                </a:solidFill>
                <a:cs typeface="+mn-cs"/>
              </a:rPr>
              <a:t> עמודות (אנחנו רואים גידול במספר העמודות מאחר ובמהלך טיוב הנתונים הוספנו עמודות שיעזרו לנו לנתח את המידע)</a:t>
            </a:r>
          </a:p>
        </p:txBody>
      </p:sp>
      <p:sp>
        <p:nvSpPr>
          <p:cNvPr id="4" name="Slide Number Placeholder 3"/>
          <p:cNvSpPr>
            <a:spLocks noGrp="1"/>
          </p:cNvSpPr>
          <p:nvPr>
            <p:ph type="sldNum" sz="quarter" idx="5"/>
          </p:nvPr>
        </p:nvSpPr>
        <p:spPr/>
        <p:txBody>
          <a:bodyPr/>
          <a:lstStyle/>
          <a:p>
            <a:fld id="{F2545253-36DA-034B-9559-CA1F4887AA0A}" type="slidenum">
              <a:rPr lang="en-IL" smtClean="0"/>
              <a:t>8</a:t>
            </a:fld>
            <a:endParaRPr lang="en-IL"/>
          </a:p>
        </p:txBody>
      </p:sp>
    </p:spTree>
    <p:extLst>
      <p:ext uri="{BB962C8B-B14F-4D97-AF65-F5344CB8AC3E}">
        <p14:creationId xmlns:p14="http://schemas.microsoft.com/office/powerpoint/2010/main" val="332220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solidFill>
                  <a:srgbClr val="EBEBEB"/>
                </a:solidFill>
              </a:rPr>
              <a:t>מאחר והפרמטרים שלנו הם בינאריים, הצגנו את הפרמטרים באמצעות מפת חום על מנת למצא קורלציות</a:t>
            </a:r>
            <a:r>
              <a:rPr lang="en-US" dirty="0">
                <a:solidFill>
                  <a:srgbClr val="EBEBEB"/>
                </a:solidFill>
              </a:rPr>
              <a:t> </a:t>
            </a:r>
            <a:r>
              <a:rPr lang="he-IL" dirty="0">
                <a:solidFill>
                  <a:srgbClr val="EBEBEB"/>
                </a:solidFill>
              </a:rPr>
              <a:t>שיעזרו לנו בהמשך לטייב את המודל שלנו.</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solidFill>
                  <a:srgbClr val="EBEBEB"/>
                </a:solidFill>
              </a:rPr>
              <a:t>מפת החום מאפשרת תצוגה מאוד ברורה של היחס בין הפרמטרים מאחר ויש לנו כמות גדולה מאוד של פרמטרים.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solidFill>
                  <a:srgbClr val="EBEBEB"/>
                </a:solidFill>
              </a:rPr>
              <a:t>לדוגמת קורלציות חיוביות: פתוח בשבת – מסעדה כשרה, ציוד הגברה– מסעדות עם מקרן.</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solidFill>
                  <a:srgbClr val="EBEBEB"/>
                </a:solidFill>
              </a:rPr>
              <a:t>לדוגמת קורלציה שליליות: לוקיישן לצילום – שירות הזמן שולחן.</a:t>
            </a:r>
          </a:p>
        </p:txBody>
      </p:sp>
      <p:sp>
        <p:nvSpPr>
          <p:cNvPr id="4" name="Slide Number Placeholder 3"/>
          <p:cNvSpPr>
            <a:spLocks noGrp="1"/>
          </p:cNvSpPr>
          <p:nvPr>
            <p:ph type="sldNum" sz="quarter" idx="5"/>
          </p:nvPr>
        </p:nvSpPr>
        <p:spPr/>
        <p:txBody>
          <a:bodyPr/>
          <a:lstStyle/>
          <a:p>
            <a:fld id="{F2545253-36DA-034B-9559-CA1F4887AA0A}" type="slidenum">
              <a:rPr lang="en-IL" smtClean="0"/>
              <a:t>9</a:t>
            </a:fld>
            <a:endParaRPr lang="en-IL"/>
          </a:p>
        </p:txBody>
      </p:sp>
    </p:spTree>
    <p:extLst>
      <p:ext uri="{BB962C8B-B14F-4D97-AF65-F5344CB8AC3E}">
        <p14:creationId xmlns:p14="http://schemas.microsoft.com/office/powerpoint/2010/main" val="38931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eaLnBrk="1" latinLnBrk="0" hangingPunct="1">
              <a:buFont typeface="Arial" panose="020B0604020202020204" pitchFamily="34" charset="0"/>
              <a:buChar char="•"/>
            </a:pPr>
            <a:r>
              <a:rPr lang="he-IL" dirty="0"/>
              <a:t>במהלך חיפוש תבניות בנתונים, ניסינו לבדוק את התפלגות הציונים של סוגי מסעדות שונים.</a:t>
            </a:r>
          </a:p>
          <a:p>
            <a:pPr marL="171450" indent="-171450" algn="r" defTabSz="914400" rtl="1" eaLnBrk="1" latinLnBrk="0" hangingPunct="1">
              <a:buFont typeface="Arial" panose="020B0604020202020204" pitchFamily="34" charset="0"/>
              <a:buChar char="•"/>
            </a:pPr>
            <a:r>
              <a:rPr lang="he-IL" dirty="0"/>
              <a:t>ניתן לראות כי אכן כי סוגים מסוימים של מסעדות, נוטים לקבל ציונים מסוימים – לדוגמא מסעדות איטלקיות לרוב מקבלות ציון גבוה. </a:t>
            </a:r>
            <a:endParaRPr lang="en-IL" dirty="0"/>
          </a:p>
        </p:txBody>
      </p:sp>
      <p:sp>
        <p:nvSpPr>
          <p:cNvPr id="4" name="Slide Number Placeholder 3"/>
          <p:cNvSpPr>
            <a:spLocks noGrp="1"/>
          </p:cNvSpPr>
          <p:nvPr>
            <p:ph type="sldNum" sz="quarter" idx="5"/>
          </p:nvPr>
        </p:nvSpPr>
        <p:spPr/>
        <p:txBody>
          <a:bodyPr/>
          <a:lstStyle/>
          <a:p>
            <a:fld id="{F2545253-36DA-034B-9559-CA1F4887AA0A}" type="slidenum">
              <a:rPr lang="en-IL" smtClean="0"/>
              <a:t>10</a:t>
            </a:fld>
            <a:endParaRPr lang="en-IL"/>
          </a:p>
        </p:txBody>
      </p:sp>
    </p:spTree>
    <p:extLst>
      <p:ext uri="{BB962C8B-B14F-4D97-AF65-F5344CB8AC3E}">
        <p14:creationId xmlns:p14="http://schemas.microsoft.com/office/powerpoint/2010/main" val="109513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eaLnBrk="1" latinLnBrk="0" hangingPunct="1">
              <a:buFont typeface="Arial" panose="020B0604020202020204" pitchFamily="34" charset="0"/>
              <a:buChar char="•"/>
            </a:pPr>
            <a:r>
              <a:rPr lang="he-IL" dirty="0"/>
              <a:t>במהלך תהליך ה</a:t>
            </a:r>
            <a:r>
              <a:rPr lang="en-US" dirty="0"/>
              <a:t>Crawling</a:t>
            </a:r>
            <a:r>
              <a:rPr lang="he-IL" dirty="0"/>
              <a:t>, שלפנו מדפי המסעדות את המיקום הגיאוגרפי של כל מסעדה. </a:t>
            </a:r>
          </a:p>
          <a:p>
            <a:pPr marL="171450" indent="-171450" algn="r" defTabSz="914400" rtl="1" eaLnBrk="1" latinLnBrk="0" hangingPunct="1">
              <a:buFont typeface="Arial" panose="020B0604020202020204" pitchFamily="34" charset="0"/>
              <a:buChar char="•"/>
            </a:pPr>
            <a:r>
              <a:rPr lang="he-IL" dirty="0"/>
              <a:t>ניסינו לבדוק איך מיקום המסעדה משפיע על הציון שלה. </a:t>
            </a:r>
          </a:p>
          <a:p>
            <a:pPr marL="171450" indent="-171450" algn="r" defTabSz="914400" rtl="1" eaLnBrk="1" latinLnBrk="0" hangingPunct="1">
              <a:buFont typeface="Arial" panose="020B0604020202020204" pitchFamily="34" charset="0"/>
              <a:buChar char="•"/>
            </a:pPr>
            <a:r>
              <a:rPr lang="he-IL" dirty="0"/>
              <a:t>כמובן אפשר לראות שיש צפיפות רבה של מסעדות באזור המרכז. </a:t>
            </a:r>
          </a:p>
          <a:p>
            <a:pPr marL="171450" indent="-171450" algn="r" defTabSz="914400" rtl="1" eaLnBrk="1" latinLnBrk="0" hangingPunct="1">
              <a:buFont typeface="Arial" panose="020B0604020202020204" pitchFamily="34" charset="0"/>
              <a:buChar char="•"/>
            </a:pPr>
            <a:r>
              <a:rPr lang="he-IL" dirty="0"/>
              <a:t>ניתן לראות שאיכות המסעדות באזורים של ערים מרכזיות עולה, הכוונה – בערים מרכזיות לדוגמת תל אביב, ירושלים, באר שבע, ציון המסעדות גבוה במיוחד בהשוואה לערים באזורים הפריפריאליים בהם הציונים נמוכים יותר.</a:t>
            </a:r>
          </a:p>
        </p:txBody>
      </p:sp>
      <p:sp>
        <p:nvSpPr>
          <p:cNvPr id="4" name="Slide Number Placeholder 3"/>
          <p:cNvSpPr>
            <a:spLocks noGrp="1"/>
          </p:cNvSpPr>
          <p:nvPr>
            <p:ph type="sldNum" sz="quarter" idx="5"/>
          </p:nvPr>
        </p:nvSpPr>
        <p:spPr/>
        <p:txBody>
          <a:bodyPr/>
          <a:lstStyle/>
          <a:p>
            <a:fld id="{F2545253-36DA-034B-9559-CA1F4887AA0A}" type="slidenum">
              <a:rPr lang="en-IL" smtClean="0"/>
              <a:t>11</a:t>
            </a:fld>
            <a:endParaRPr lang="en-IL"/>
          </a:p>
        </p:txBody>
      </p:sp>
    </p:spTree>
    <p:extLst>
      <p:ext uri="{BB962C8B-B14F-4D97-AF65-F5344CB8AC3E}">
        <p14:creationId xmlns:p14="http://schemas.microsoft.com/office/powerpoint/2010/main" val="333173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6/27/22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6/27/22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rest.co.i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4243-8383-8910-F4E3-07618A3498EE}"/>
              </a:ext>
            </a:extLst>
          </p:cNvPr>
          <p:cNvSpPr>
            <a:spLocks noGrp="1"/>
          </p:cNvSpPr>
          <p:nvPr>
            <p:ph type="ctrTitle"/>
          </p:nvPr>
        </p:nvSpPr>
        <p:spPr>
          <a:xfrm>
            <a:off x="1154955" y="1447800"/>
            <a:ext cx="8825658" cy="1056861"/>
          </a:xfrm>
        </p:spPr>
        <p:txBody>
          <a:bodyPr/>
          <a:lstStyle/>
          <a:p>
            <a:r>
              <a:rPr lang="en-IL" dirty="0"/>
              <a:t>Resturansts IL</a:t>
            </a:r>
          </a:p>
        </p:txBody>
      </p:sp>
      <p:sp>
        <p:nvSpPr>
          <p:cNvPr id="4" name="TextBox 3">
            <a:extLst>
              <a:ext uri="{FF2B5EF4-FFF2-40B4-BE49-F238E27FC236}">
                <a16:creationId xmlns:a16="http://schemas.microsoft.com/office/drawing/2014/main" id="{78188405-0501-A9EC-2E2F-4ED070024BFA}"/>
              </a:ext>
            </a:extLst>
          </p:cNvPr>
          <p:cNvSpPr txBox="1"/>
          <p:nvPr/>
        </p:nvSpPr>
        <p:spPr>
          <a:xfrm>
            <a:off x="1232453" y="2504661"/>
            <a:ext cx="4114800" cy="369332"/>
          </a:xfrm>
          <a:prstGeom prst="rect">
            <a:avLst/>
          </a:prstGeom>
          <a:noFill/>
        </p:spPr>
        <p:txBody>
          <a:bodyPr wrap="square" rtlCol="0">
            <a:spAutoFit/>
          </a:bodyPr>
          <a:lstStyle/>
          <a:p>
            <a:r>
              <a:rPr lang="en-IL" dirty="0"/>
              <a:t>By Ilya Yaverbaum &amp; Oren Zehavi</a:t>
            </a:r>
          </a:p>
        </p:txBody>
      </p:sp>
      <p:sp>
        <p:nvSpPr>
          <p:cNvPr id="5" name="TextBox 4">
            <a:extLst>
              <a:ext uri="{FF2B5EF4-FFF2-40B4-BE49-F238E27FC236}">
                <a16:creationId xmlns:a16="http://schemas.microsoft.com/office/drawing/2014/main" id="{2DAD3555-6E78-49CF-F58E-42FCF2F45F74}"/>
              </a:ext>
            </a:extLst>
          </p:cNvPr>
          <p:cNvSpPr txBox="1"/>
          <p:nvPr/>
        </p:nvSpPr>
        <p:spPr>
          <a:xfrm>
            <a:off x="4631635" y="3638466"/>
            <a:ext cx="7364895" cy="584775"/>
          </a:xfrm>
          <a:prstGeom prst="rect">
            <a:avLst/>
          </a:prstGeom>
          <a:noFill/>
        </p:spPr>
        <p:txBody>
          <a:bodyPr wrap="square" rtlCol="0">
            <a:spAutoFit/>
          </a:bodyPr>
          <a:lstStyle/>
          <a:p>
            <a:pPr algn="r"/>
            <a:r>
              <a:rPr lang="he-IL" sz="3200" dirty="0"/>
              <a:t>מבוא למדעי הנתונים פרויקט סיום</a:t>
            </a:r>
            <a:endParaRPr lang="en-IL" sz="3200" dirty="0"/>
          </a:p>
        </p:txBody>
      </p:sp>
      <p:pic>
        <p:nvPicPr>
          <p:cNvPr id="7" name="Picture 6" descr="A picture containing text, tableware, plate, dishware&#10;&#10;Description automatically generated">
            <a:extLst>
              <a:ext uri="{FF2B5EF4-FFF2-40B4-BE49-F238E27FC236}">
                <a16:creationId xmlns:a16="http://schemas.microsoft.com/office/drawing/2014/main" id="{2DB9342E-E7A6-68CD-FF8C-839C9B1A8EB2}"/>
              </a:ext>
            </a:extLst>
          </p:cNvPr>
          <p:cNvPicPr>
            <a:picLocks noChangeAspect="1"/>
          </p:cNvPicPr>
          <p:nvPr/>
        </p:nvPicPr>
        <p:blipFill>
          <a:blip r:embed="rId3"/>
          <a:stretch>
            <a:fillRect/>
          </a:stretch>
        </p:blipFill>
        <p:spPr>
          <a:xfrm>
            <a:off x="333513" y="3984008"/>
            <a:ext cx="3224621" cy="2727804"/>
          </a:xfrm>
          <a:prstGeom prst="rect">
            <a:avLst/>
          </a:prstGeom>
        </p:spPr>
      </p:pic>
    </p:spTree>
    <p:extLst>
      <p:ext uri="{BB962C8B-B14F-4D97-AF65-F5344CB8AC3E}">
        <p14:creationId xmlns:p14="http://schemas.microsoft.com/office/powerpoint/2010/main" val="294345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EF0005-A2E8-6BFD-F206-938CE4E30168}"/>
              </a:ext>
            </a:extLst>
          </p:cNvPr>
          <p:cNvSpPr txBox="1">
            <a:spLocks/>
          </p:cNvSpPr>
          <p:nvPr/>
        </p:nvSpPr>
        <p:spPr>
          <a:xfrm>
            <a:off x="6509402" y="118528"/>
            <a:ext cx="4166510" cy="9116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he-IL" dirty="0">
                <a:solidFill>
                  <a:srgbClr val="EBEBEB"/>
                </a:solidFill>
                <a:cs typeface="+mn-cs"/>
              </a:rPr>
              <a:t>ויזואליזציה ו</a:t>
            </a:r>
            <a:r>
              <a:rPr lang="en-US" dirty="0">
                <a:solidFill>
                  <a:srgbClr val="EBEBEB"/>
                </a:solidFill>
                <a:cs typeface="+mn-cs"/>
              </a:rPr>
              <a:t>EDA</a:t>
            </a:r>
            <a:endParaRPr lang="en-IL" dirty="0">
              <a:solidFill>
                <a:srgbClr val="EBEBEB"/>
              </a:solidFill>
              <a:cs typeface="+mn-cs"/>
            </a:endParaRPr>
          </a:p>
        </p:txBody>
      </p:sp>
      <p:pic>
        <p:nvPicPr>
          <p:cNvPr id="8" name="Picture 7">
            <a:extLst>
              <a:ext uri="{FF2B5EF4-FFF2-40B4-BE49-F238E27FC236}">
                <a16:creationId xmlns:a16="http://schemas.microsoft.com/office/drawing/2014/main" id="{030D113B-888E-912B-A55D-D0A89ECBF665}"/>
              </a:ext>
            </a:extLst>
          </p:cNvPr>
          <p:cNvPicPr>
            <a:picLocks noChangeAspect="1"/>
          </p:cNvPicPr>
          <p:nvPr/>
        </p:nvPicPr>
        <p:blipFill>
          <a:blip r:embed="rId3"/>
          <a:stretch>
            <a:fillRect/>
          </a:stretch>
        </p:blipFill>
        <p:spPr>
          <a:xfrm>
            <a:off x="98355" y="1902492"/>
            <a:ext cx="3866153" cy="3835162"/>
          </a:xfrm>
          <a:prstGeom prst="rect">
            <a:avLst/>
          </a:prstGeom>
        </p:spPr>
      </p:pic>
      <p:pic>
        <p:nvPicPr>
          <p:cNvPr id="9" name="Picture 8">
            <a:extLst>
              <a:ext uri="{FF2B5EF4-FFF2-40B4-BE49-F238E27FC236}">
                <a16:creationId xmlns:a16="http://schemas.microsoft.com/office/drawing/2014/main" id="{52967158-62A8-C3D8-8665-94AEC7E44E54}"/>
              </a:ext>
            </a:extLst>
          </p:cNvPr>
          <p:cNvPicPr>
            <a:picLocks noChangeAspect="1"/>
          </p:cNvPicPr>
          <p:nvPr/>
        </p:nvPicPr>
        <p:blipFill>
          <a:blip r:embed="rId4"/>
          <a:stretch>
            <a:fillRect/>
          </a:stretch>
        </p:blipFill>
        <p:spPr>
          <a:xfrm>
            <a:off x="4162829" y="1902492"/>
            <a:ext cx="3866342" cy="3835162"/>
          </a:xfrm>
          <a:prstGeom prst="rect">
            <a:avLst/>
          </a:prstGeom>
        </p:spPr>
      </p:pic>
      <p:pic>
        <p:nvPicPr>
          <p:cNvPr id="10" name="Picture 9">
            <a:extLst>
              <a:ext uri="{FF2B5EF4-FFF2-40B4-BE49-F238E27FC236}">
                <a16:creationId xmlns:a16="http://schemas.microsoft.com/office/drawing/2014/main" id="{47E0B48D-3742-9071-F96E-38398F8B8D40}"/>
              </a:ext>
            </a:extLst>
          </p:cNvPr>
          <p:cNvPicPr>
            <a:picLocks noChangeAspect="1"/>
          </p:cNvPicPr>
          <p:nvPr/>
        </p:nvPicPr>
        <p:blipFill>
          <a:blip r:embed="rId5"/>
          <a:stretch>
            <a:fillRect/>
          </a:stretch>
        </p:blipFill>
        <p:spPr>
          <a:xfrm>
            <a:off x="8227493" y="1902492"/>
            <a:ext cx="3866598" cy="3835162"/>
          </a:xfrm>
          <a:prstGeom prst="rect">
            <a:avLst/>
          </a:prstGeom>
        </p:spPr>
      </p:pic>
    </p:spTree>
    <p:extLst>
      <p:ext uri="{BB962C8B-B14F-4D97-AF65-F5344CB8AC3E}">
        <p14:creationId xmlns:p14="http://schemas.microsoft.com/office/powerpoint/2010/main" val="358574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EA8333-6DAA-0D4A-D91E-170296C296A9}"/>
              </a:ext>
            </a:extLst>
          </p:cNvPr>
          <p:cNvSpPr txBox="1">
            <a:spLocks/>
          </p:cNvSpPr>
          <p:nvPr/>
        </p:nvSpPr>
        <p:spPr>
          <a:xfrm>
            <a:off x="6509402" y="118528"/>
            <a:ext cx="4166510" cy="9116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he-IL" dirty="0">
                <a:solidFill>
                  <a:srgbClr val="EBEBEB"/>
                </a:solidFill>
                <a:cs typeface="+mn-cs"/>
              </a:rPr>
              <a:t>ויזואליזציה ו</a:t>
            </a:r>
            <a:r>
              <a:rPr lang="en-US" dirty="0">
                <a:solidFill>
                  <a:srgbClr val="EBEBEB"/>
                </a:solidFill>
                <a:cs typeface="+mn-cs"/>
              </a:rPr>
              <a:t>EDA</a:t>
            </a:r>
            <a:endParaRPr lang="en-IL" dirty="0">
              <a:solidFill>
                <a:srgbClr val="EBEBEB"/>
              </a:solidFill>
              <a:cs typeface="+mn-cs"/>
            </a:endParaRPr>
          </a:p>
        </p:txBody>
      </p:sp>
      <p:pic>
        <p:nvPicPr>
          <p:cNvPr id="6" name="Picture 5">
            <a:extLst>
              <a:ext uri="{FF2B5EF4-FFF2-40B4-BE49-F238E27FC236}">
                <a16:creationId xmlns:a16="http://schemas.microsoft.com/office/drawing/2014/main" id="{5E50F977-6145-A1C2-6EEE-6B94EC77C99C}"/>
              </a:ext>
            </a:extLst>
          </p:cNvPr>
          <p:cNvPicPr>
            <a:picLocks noChangeAspect="1"/>
          </p:cNvPicPr>
          <p:nvPr/>
        </p:nvPicPr>
        <p:blipFill>
          <a:blip r:embed="rId3"/>
          <a:stretch>
            <a:fillRect/>
          </a:stretch>
        </p:blipFill>
        <p:spPr>
          <a:xfrm>
            <a:off x="-1" y="1272745"/>
            <a:ext cx="6841867" cy="5585254"/>
          </a:xfrm>
          <a:prstGeom prst="rect">
            <a:avLst/>
          </a:prstGeom>
        </p:spPr>
      </p:pic>
      <p:pic>
        <p:nvPicPr>
          <p:cNvPr id="7" name="Picture 6">
            <a:extLst>
              <a:ext uri="{FF2B5EF4-FFF2-40B4-BE49-F238E27FC236}">
                <a16:creationId xmlns:a16="http://schemas.microsoft.com/office/drawing/2014/main" id="{0B40107B-1B73-C955-5BB8-E57E689F1CB4}"/>
              </a:ext>
            </a:extLst>
          </p:cNvPr>
          <p:cNvPicPr>
            <a:picLocks noChangeAspect="1"/>
          </p:cNvPicPr>
          <p:nvPr/>
        </p:nvPicPr>
        <p:blipFill>
          <a:blip r:embed="rId4"/>
          <a:stretch>
            <a:fillRect/>
          </a:stretch>
        </p:blipFill>
        <p:spPr>
          <a:xfrm>
            <a:off x="6841866" y="1272746"/>
            <a:ext cx="5350135" cy="5585254"/>
          </a:xfrm>
          <a:prstGeom prst="rect">
            <a:avLst/>
          </a:prstGeom>
        </p:spPr>
      </p:pic>
    </p:spTree>
    <p:extLst>
      <p:ext uri="{BB962C8B-B14F-4D97-AF65-F5344CB8AC3E}">
        <p14:creationId xmlns:p14="http://schemas.microsoft.com/office/powerpoint/2010/main" val="410881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9F768E-CFF7-D7AE-9B43-C12217F32679}"/>
              </a:ext>
            </a:extLst>
          </p:cNvPr>
          <p:cNvSpPr>
            <a:spLocks noGrp="1"/>
          </p:cNvSpPr>
          <p:nvPr>
            <p:ph type="title"/>
          </p:nvPr>
        </p:nvSpPr>
        <p:spPr>
          <a:xfrm>
            <a:off x="4930816" y="236370"/>
            <a:ext cx="5286387" cy="967397"/>
          </a:xfrm>
        </p:spPr>
        <p:txBody>
          <a:bodyPr/>
          <a:lstStyle/>
          <a:p>
            <a:pPr algn="r" rtl="1"/>
            <a:r>
              <a:rPr lang="he-IL" sz="4800" dirty="0">
                <a:cs typeface="+mn-cs"/>
              </a:rPr>
              <a:t>בחירת שיטת העבודה</a:t>
            </a:r>
            <a:endParaRPr lang="en-IL" dirty="0">
              <a:cs typeface="+mn-cs"/>
            </a:endParaRPr>
          </a:p>
        </p:txBody>
      </p:sp>
      <p:sp>
        <p:nvSpPr>
          <p:cNvPr id="5" name="Title 1">
            <a:extLst>
              <a:ext uri="{FF2B5EF4-FFF2-40B4-BE49-F238E27FC236}">
                <a16:creationId xmlns:a16="http://schemas.microsoft.com/office/drawing/2014/main" id="{0A5C0342-5E23-6A42-5D66-027A44641E56}"/>
              </a:ext>
            </a:extLst>
          </p:cNvPr>
          <p:cNvSpPr txBox="1">
            <a:spLocks/>
          </p:cNvSpPr>
          <p:nvPr/>
        </p:nvSpPr>
        <p:spPr>
          <a:xfrm>
            <a:off x="9760433" y="4185790"/>
            <a:ext cx="1370918" cy="7025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200" dirty="0">
                <a:cs typeface="+mn-cs"/>
              </a:rPr>
              <a:t>KNN</a:t>
            </a:r>
            <a:endParaRPr lang="en-IL" sz="3600" dirty="0">
              <a:cs typeface="+mn-cs"/>
            </a:endParaRPr>
          </a:p>
        </p:txBody>
      </p:sp>
      <p:cxnSp>
        <p:nvCxnSpPr>
          <p:cNvPr id="7" name="Straight Arrow Connector 6">
            <a:extLst>
              <a:ext uri="{FF2B5EF4-FFF2-40B4-BE49-F238E27FC236}">
                <a16:creationId xmlns:a16="http://schemas.microsoft.com/office/drawing/2014/main" id="{C44D0627-8047-0737-CB61-471FB1C1B2B7}"/>
              </a:ext>
            </a:extLst>
          </p:cNvPr>
          <p:cNvCxnSpPr>
            <a:cxnSpLocks/>
          </p:cNvCxnSpPr>
          <p:nvPr/>
        </p:nvCxnSpPr>
        <p:spPr>
          <a:xfrm>
            <a:off x="7109568" y="3141898"/>
            <a:ext cx="2466918" cy="1007440"/>
          </a:xfrm>
          <a:prstGeom prst="straightConnector1">
            <a:avLst/>
          </a:prstGeom>
          <a:ln w="762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30E72D-570E-9EC7-5FB0-CAE68923673D}"/>
              </a:ext>
            </a:extLst>
          </p:cNvPr>
          <p:cNvCxnSpPr>
            <a:cxnSpLocks/>
          </p:cNvCxnSpPr>
          <p:nvPr/>
        </p:nvCxnSpPr>
        <p:spPr>
          <a:xfrm flipH="1">
            <a:off x="3089189" y="3141898"/>
            <a:ext cx="2329562" cy="1043892"/>
          </a:xfrm>
          <a:prstGeom prst="straightConnector1">
            <a:avLst/>
          </a:prstGeom>
          <a:ln w="762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C66BEB9-B105-1032-AF8E-78BEDF3C402E}"/>
              </a:ext>
            </a:extLst>
          </p:cNvPr>
          <p:cNvSpPr txBox="1">
            <a:spLocks/>
          </p:cNvSpPr>
          <p:nvPr/>
        </p:nvSpPr>
        <p:spPr>
          <a:xfrm>
            <a:off x="4292227" y="2269099"/>
            <a:ext cx="3274541" cy="81490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sz="4000" dirty="0">
                <a:cs typeface="+mn-cs"/>
              </a:rPr>
              <a:t>בעיית רגרסיה</a:t>
            </a:r>
            <a:endParaRPr lang="en-IL" sz="3600" dirty="0">
              <a:cs typeface="+mn-cs"/>
            </a:endParaRPr>
          </a:p>
        </p:txBody>
      </p:sp>
      <p:sp>
        <p:nvSpPr>
          <p:cNvPr id="16" name="Title 1">
            <a:extLst>
              <a:ext uri="{FF2B5EF4-FFF2-40B4-BE49-F238E27FC236}">
                <a16:creationId xmlns:a16="http://schemas.microsoft.com/office/drawing/2014/main" id="{6D779CE9-BC5F-4654-45CA-616B2C8B1886}"/>
              </a:ext>
            </a:extLst>
          </p:cNvPr>
          <p:cNvSpPr txBox="1">
            <a:spLocks/>
          </p:cNvSpPr>
          <p:nvPr/>
        </p:nvSpPr>
        <p:spPr>
          <a:xfrm>
            <a:off x="877330" y="4185790"/>
            <a:ext cx="2681416" cy="7025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defTabSz="457200" rtl="0" eaLnBrk="1" latinLnBrk="0" hangingPunct="1">
              <a:spcBef>
                <a:spcPct val="0"/>
              </a:spcBef>
              <a:buNone/>
            </a:pPr>
            <a:r>
              <a:rPr lang="he-IL" sz="3200" dirty="0">
                <a:cs typeface="+mn-cs"/>
              </a:rPr>
              <a:t>רגרסיה לינארית</a:t>
            </a:r>
            <a:endParaRPr lang="en-IL" sz="3600" dirty="0">
              <a:cs typeface="+mn-cs"/>
            </a:endParaRPr>
          </a:p>
        </p:txBody>
      </p:sp>
      <p:pic>
        <p:nvPicPr>
          <p:cNvPr id="1028" name="Picture 4" descr="A-Z Guide To Linear Regression: Everything You Need To Know">
            <a:extLst>
              <a:ext uri="{FF2B5EF4-FFF2-40B4-BE49-F238E27FC236}">
                <a16:creationId xmlns:a16="http://schemas.microsoft.com/office/drawing/2014/main" id="{EE827F9C-E711-860B-7357-297CE21A5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73" y="326709"/>
            <a:ext cx="3341173" cy="17541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BD181528-2AA4-A2C9-C144-4EB8AE3DF28D}"/>
              </a:ext>
            </a:extLst>
          </p:cNvPr>
          <p:cNvCxnSpPr>
            <a:cxnSpLocks/>
          </p:cNvCxnSpPr>
          <p:nvPr/>
        </p:nvCxnSpPr>
        <p:spPr>
          <a:xfrm>
            <a:off x="6264159" y="3141898"/>
            <a:ext cx="0" cy="1007440"/>
          </a:xfrm>
          <a:prstGeom prst="straightConnector1">
            <a:avLst/>
          </a:prstGeom>
          <a:ln w="762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5ECAD0BC-871D-493D-80AB-ECF51332F429}"/>
              </a:ext>
            </a:extLst>
          </p:cNvPr>
          <p:cNvSpPr txBox="1">
            <a:spLocks/>
          </p:cNvSpPr>
          <p:nvPr/>
        </p:nvSpPr>
        <p:spPr>
          <a:xfrm>
            <a:off x="4949194" y="4185790"/>
            <a:ext cx="2681416" cy="7025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defTabSz="457200" rtl="0" eaLnBrk="1" latinLnBrk="0" hangingPunct="1">
              <a:spcBef>
                <a:spcPct val="0"/>
              </a:spcBef>
              <a:buNone/>
            </a:pPr>
            <a:r>
              <a:rPr lang="he-IL" sz="3200" dirty="0">
                <a:cs typeface="+mn-cs"/>
              </a:rPr>
              <a:t>רשת נוירונים</a:t>
            </a:r>
            <a:endParaRPr lang="en-IL" sz="3600" dirty="0">
              <a:cs typeface="+mn-cs"/>
            </a:endParaRPr>
          </a:p>
        </p:txBody>
      </p:sp>
    </p:spTree>
    <p:extLst>
      <p:ext uri="{BB962C8B-B14F-4D97-AF65-F5344CB8AC3E}">
        <p14:creationId xmlns:p14="http://schemas.microsoft.com/office/powerpoint/2010/main" val="346232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02173-7645-5F2E-3148-6F6F8F3DA5D1}"/>
              </a:ext>
            </a:extLst>
          </p:cNvPr>
          <p:cNvSpPr txBox="1">
            <a:spLocks/>
          </p:cNvSpPr>
          <p:nvPr/>
        </p:nvSpPr>
        <p:spPr>
          <a:xfrm>
            <a:off x="6936062" y="185456"/>
            <a:ext cx="4166510" cy="9116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he-IL" dirty="0">
                <a:solidFill>
                  <a:srgbClr val="EBEBEB"/>
                </a:solidFill>
                <a:cs typeface="+mn-cs"/>
              </a:rPr>
              <a:t>רגרסיה לינארית</a:t>
            </a:r>
            <a:endParaRPr lang="en-IL" dirty="0">
              <a:solidFill>
                <a:srgbClr val="EBEBEB"/>
              </a:solidFill>
              <a:cs typeface="+mn-cs"/>
            </a:endParaRPr>
          </a:p>
        </p:txBody>
      </p:sp>
      <p:sp>
        <p:nvSpPr>
          <p:cNvPr id="5" name="TextBox 4">
            <a:extLst>
              <a:ext uri="{FF2B5EF4-FFF2-40B4-BE49-F238E27FC236}">
                <a16:creationId xmlns:a16="http://schemas.microsoft.com/office/drawing/2014/main" id="{AFE8E0EF-EBC5-8B47-5BE5-A238783DC535}"/>
              </a:ext>
            </a:extLst>
          </p:cNvPr>
          <p:cNvSpPr txBox="1"/>
          <p:nvPr/>
        </p:nvSpPr>
        <p:spPr>
          <a:xfrm>
            <a:off x="839622" y="4158602"/>
            <a:ext cx="2062223" cy="646331"/>
          </a:xfrm>
          <a:prstGeom prst="rect">
            <a:avLst/>
          </a:prstGeom>
          <a:noFill/>
        </p:spPr>
        <p:txBody>
          <a:bodyPr wrap="square" rtlCol="0">
            <a:spAutoFit/>
          </a:bodyPr>
          <a:lstStyle/>
          <a:p>
            <a:endParaRPr lang="en-IL" dirty="0"/>
          </a:p>
          <a:p>
            <a:r>
              <a:rPr lang="en-IL" dirty="0"/>
              <a:t>R2</a:t>
            </a:r>
            <a:r>
              <a:rPr lang="en-US" dirty="0"/>
              <a:t> Score: 0.1415</a:t>
            </a:r>
            <a:endParaRPr lang="en-IL" dirty="0"/>
          </a:p>
        </p:txBody>
      </p:sp>
      <p:sp>
        <p:nvSpPr>
          <p:cNvPr id="6" name="Title 1">
            <a:extLst>
              <a:ext uri="{FF2B5EF4-FFF2-40B4-BE49-F238E27FC236}">
                <a16:creationId xmlns:a16="http://schemas.microsoft.com/office/drawing/2014/main" id="{BE013CDC-BA31-8B3E-D88A-DF004ABC9EA9}"/>
              </a:ext>
            </a:extLst>
          </p:cNvPr>
          <p:cNvSpPr txBox="1">
            <a:spLocks/>
          </p:cNvSpPr>
          <p:nvPr/>
        </p:nvSpPr>
        <p:spPr>
          <a:xfrm>
            <a:off x="9147113" y="3438127"/>
            <a:ext cx="1370918" cy="7025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200" dirty="0">
                <a:cs typeface="+mn-cs"/>
              </a:rPr>
              <a:t>KNN</a:t>
            </a:r>
            <a:endParaRPr lang="en-IL" sz="3600" dirty="0">
              <a:cs typeface="+mn-cs"/>
            </a:endParaRPr>
          </a:p>
        </p:txBody>
      </p:sp>
      <p:sp>
        <p:nvSpPr>
          <p:cNvPr id="7" name="Title 1">
            <a:extLst>
              <a:ext uri="{FF2B5EF4-FFF2-40B4-BE49-F238E27FC236}">
                <a16:creationId xmlns:a16="http://schemas.microsoft.com/office/drawing/2014/main" id="{FF41C65F-18C8-A226-7F57-1DB8BAB37E07}"/>
              </a:ext>
            </a:extLst>
          </p:cNvPr>
          <p:cNvSpPr txBox="1">
            <a:spLocks/>
          </p:cNvSpPr>
          <p:nvPr/>
        </p:nvSpPr>
        <p:spPr>
          <a:xfrm>
            <a:off x="839622" y="3429000"/>
            <a:ext cx="2681416" cy="7025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defTabSz="457200" rtl="0" eaLnBrk="1" latinLnBrk="0" hangingPunct="1">
              <a:spcBef>
                <a:spcPct val="0"/>
              </a:spcBef>
              <a:buNone/>
            </a:pPr>
            <a:r>
              <a:rPr lang="he-IL" sz="3200" dirty="0">
                <a:cs typeface="+mn-cs"/>
              </a:rPr>
              <a:t>רגרסיה לינארית</a:t>
            </a:r>
            <a:endParaRPr lang="en-IL" sz="3600" dirty="0">
              <a:cs typeface="+mn-cs"/>
            </a:endParaRPr>
          </a:p>
        </p:txBody>
      </p:sp>
      <p:sp>
        <p:nvSpPr>
          <p:cNvPr id="8" name="Title 1">
            <a:extLst>
              <a:ext uri="{FF2B5EF4-FFF2-40B4-BE49-F238E27FC236}">
                <a16:creationId xmlns:a16="http://schemas.microsoft.com/office/drawing/2014/main" id="{752B8550-3FDB-E676-7FDE-159105594C22}"/>
              </a:ext>
            </a:extLst>
          </p:cNvPr>
          <p:cNvSpPr txBox="1">
            <a:spLocks/>
          </p:cNvSpPr>
          <p:nvPr/>
        </p:nvSpPr>
        <p:spPr>
          <a:xfrm>
            <a:off x="4934896" y="3407191"/>
            <a:ext cx="2681416" cy="7025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defTabSz="457200" rtl="0" eaLnBrk="1" latinLnBrk="0" hangingPunct="1">
              <a:spcBef>
                <a:spcPct val="0"/>
              </a:spcBef>
              <a:buNone/>
            </a:pPr>
            <a:r>
              <a:rPr lang="he-IL" sz="3200" dirty="0">
                <a:cs typeface="+mn-cs"/>
              </a:rPr>
              <a:t>רשת נוירונים</a:t>
            </a:r>
            <a:endParaRPr lang="en-IL" sz="3600" dirty="0">
              <a:cs typeface="+mn-cs"/>
            </a:endParaRPr>
          </a:p>
        </p:txBody>
      </p:sp>
      <p:sp>
        <p:nvSpPr>
          <p:cNvPr id="10" name="TextBox 9">
            <a:extLst>
              <a:ext uri="{FF2B5EF4-FFF2-40B4-BE49-F238E27FC236}">
                <a16:creationId xmlns:a16="http://schemas.microsoft.com/office/drawing/2014/main" id="{83F0D336-7BA6-D5E7-24FD-91F426A51C7D}"/>
              </a:ext>
            </a:extLst>
          </p:cNvPr>
          <p:cNvSpPr txBox="1"/>
          <p:nvPr/>
        </p:nvSpPr>
        <p:spPr>
          <a:xfrm>
            <a:off x="8766466" y="4158602"/>
            <a:ext cx="2062223" cy="646331"/>
          </a:xfrm>
          <a:prstGeom prst="rect">
            <a:avLst/>
          </a:prstGeom>
          <a:noFill/>
        </p:spPr>
        <p:txBody>
          <a:bodyPr wrap="square" rtlCol="0">
            <a:spAutoFit/>
          </a:bodyPr>
          <a:lstStyle/>
          <a:p>
            <a:endParaRPr lang="en-IL" dirty="0"/>
          </a:p>
          <a:p>
            <a:r>
              <a:rPr lang="en-IL" dirty="0"/>
              <a:t>R2</a:t>
            </a:r>
            <a:r>
              <a:rPr lang="en-US" dirty="0"/>
              <a:t> Score: 0.1468</a:t>
            </a:r>
            <a:endParaRPr lang="en-IL" dirty="0"/>
          </a:p>
        </p:txBody>
      </p:sp>
      <p:sp>
        <p:nvSpPr>
          <p:cNvPr id="11" name="TextBox 10">
            <a:extLst>
              <a:ext uri="{FF2B5EF4-FFF2-40B4-BE49-F238E27FC236}">
                <a16:creationId xmlns:a16="http://schemas.microsoft.com/office/drawing/2014/main" id="{22B1A9EF-99E7-E220-CBB9-A4BA444C4B9A}"/>
              </a:ext>
            </a:extLst>
          </p:cNvPr>
          <p:cNvSpPr txBox="1"/>
          <p:nvPr/>
        </p:nvSpPr>
        <p:spPr>
          <a:xfrm>
            <a:off x="4899902" y="4158602"/>
            <a:ext cx="2288588" cy="646331"/>
          </a:xfrm>
          <a:prstGeom prst="rect">
            <a:avLst/>
          </a:prstGeom>
          <a:noFill/>
        </p:spPr>
        <p:txBody>
          <a:bodyPr wrap="square" rtlCol="0">
            <a:spAutoFit/>
          </a:bodyPr>
          <a:lstStyle/>
          <a:p>
            <a:endParaRPr lang="en-IL" dirty="0"/>
          </a:p>
          <a:p>
            <a:r>
              <a:rPr lang="en-IL" dirty="0"/>
              <a:t>R2</a:t>
            </a:r>
            <a:r>
              <a:rPr lang="en-US" dirty="0"/>
              <a:t> Score: 0.0703</a:t>
            </a:r>
            <a:endParaRPr lang="en-IL" dirty="0"/>
          </a:p>
        </p:txBody>
      </p:sp>
      <p:pic>
        <p:nvPicPr>
          <p:cNvPr id="5124" name="Picture 4">
            <a:extLst>
              <a:ext uri="{FF2B5EF4-FFF2-40B4-BE49-F238E27FC236}">
                <a16:creationId xmlns:a16="http://schemas.microsoft.com/office/drawing/2014/main" id="{1F8D47EA-98B8-654D-2A20-061D57CE4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07" y="1024108"/>
            <a:ext cx="3564586" cy="237675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gression analysis Icon - Download regression analysis Icon 2009607 | Noun  Project">
            <a:extLst>
              <a:ext uri="{FF2B5EF4-FFF2-40B4-BE49-F238E27FC236}">
                <a16:creationId xmlns:a16="http://schemas.microsoft.com/office/drawing/2014/main" id="{30DEBBAA-A676-5761-E90F-1EDC3D00F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28" y="106639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k nearest Neighbours Icon - Download k nearest Neighbours Icon 1503827 |  Noun Project">
            <a:extLst>
              <a:ext uri="{FF2B5EF4-FFF2-40B4-BE49-F238E27FC236}">
                <a16:creationId xmlns:a16="http://schemas.microsoft.com/office/drawing/2014/main" id="{D384D49E-644A-0D68-41A0-D44F02CF6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572" y="103014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5C7828C-DC9F-B4CF-62F8-1168BECF781C}"/>
              </a:ext>
            </a:extLst>
          </p:cNvPr>
          <p:cNvSpPr txBox="1"/>
          <p:nvPr/>
        </p:nvSpPr>
        <p:spPr>
          <a:xfrm>
            <a:off x="839622" y="5823716"/>
            <a:ext cx="2062223" cy="646331"/>
          </a:xfrm>
          <a:prstGeom prst="rect">
            <a:avLst/>
          </a:prstGeom>
          <a:noFill/>
        </p:spPr>
        <p:txBody>
          <a:bodyPr wrap="square" rtlCol="0">
            <a:spAutoFit/>
          </a:bodyPr>
          <a:lstStyle/>
          <a:p>
            <a:endParaRPr lang="en-IL" dirty="0"/>
          </a:p>
          <a:p>
            <a:r>
              <a:rPr lang="en-IL" dirty="0"/>
              <a:t>R2</a:t>
            </a:r>
            <a:r>
              <a:rPr lang="en-US" dirty="0"/>
              <a:t> Score: 0.1646</a:t>
            </a:r>
            <a:endParaRPr lang="en-IL" dirty="0"/>
          </a:p>
        </p:txBody>
      </p:sp>
      <p:sp>
        <p:nvSpPr>
          <p:cNvPr id="19" name="TextBox 18">
            <a:extLst>
              <a:ext uri="{FF2B5EF4-FFF2-40B4-BE49-F238E27FC236}">
                <a16:creationId xmlns:a16="http://schemas.microsoft.com/office/drawing/2014/main" id="{B3D97F64-BBE1-E3A4-B586-18065C9A78DC}"/>
              </a:ext>
            </a:extLst>
          </p:cNvPr>
          <p:cNvSpPr txBox="1"/>
          <p:nvPr/>
        </p:nvSpPr>
        <p:spPr>
          <a:xfrm>
            <a:off x="8766466" y="5823716"/>
            <a:ext cx="2062223" cy="646331"/>
          </a:xfrm>
          <a:prstGeom prst="rect">
            <a:avLst/>
          </a:prstGeom>
          <a:noFill/>
        </p:spPr>
        <p:txBody>
          <a:bodyPr wrap="square" rtlCol="0">
            <a:spAutoFit/>
          </a:bodyPr>
          <a:lstStyle/>
          <a:p>
            <a:endParaRPr lang="en-IL" dirty="0"/>
          </a:p>
          <a:p>
            <a:r>
              <a:rPr lang="en-IL" dirty="0"/>
              <a:t>R2</a:t>
            </a:r>
            <a:r>
              <a:rPr lang="en-US" dirty="0"/>
              <a:t> Score: 0.0438</a:t>
            </a:r>
            <a:endParaRPr lang="en-IL" dirty="0"/>
          </a:p>
        </p:txBody>
      </p:sp>
      <p:sp>
        <p:nvSpPr>
          <p:cNvPr id="20" name="TextBox 19">
            <a:extLst>
              <a:ext uri="{FF2B5EF4-FFF2-40B4-BE49-F238E27FC236}">
                <a16:creationId xmlns:a16="http://schemas.microsoft.com/office/drawing/2014/main" id="{CCFFF4A1-A7E3-6D3A-DEA6-552006FB5A44}"/>
              </a:ext>
            </a:extLst>
          </p:cNvPr>
          <p:cNvSpPr txBox="1"/>
          <p:nvPr/>
        </p:nvSpPr>
        <p:spPr>
          <a:xfrm>
            <a:off x="4899902" y="5823716"/>
            <a:ext cx="2288588" cy="646331"/>
          </a:xfrm>
          <a:prstGeom prst="rect">
            <a:avLst/>
          </a:prstGeom>
          <a:noFill/>
        </p:spPr>
        <p:txBody>
          <a:bodyPr wrap="square" rtlCol="0">
            <a:spAutoFit/>
          </a:bodyPr>
          <a:lstStyle/>
          <a:p>
            <a:endParaRPr lang="en-IL" dirty="0"/>
          </a:p>
          <a:p>
            <a:r>
              <a:rPr lang="en-IL" dirty="0"/>
              <a:t>R2</a:t>
            </a:r>
            <a:r>
              <a:rPr lang="en-US" dirty="0"/>
              <a:t> Score: 0.0293</a:t>
            </a:r>
            <a:endParaRPr lang="en-IL" dirty="0"/>
          </a:p>
        </p:txBody>
      </p:sp>
      <p:cxnSp>
        <p:nvCxnSpPr>
          <p:cNvPr id="14" name="Straight Arrow Connector 13">
            <a:extLst>
              <a:ext uri="{FF2B5EF4-FFF2-40B4-BE49-F238E27FC236}">
                <a16:creationId xmlns:a16="http://schemas.microsoft.com/office/drawing/2014/main" id="{10A913A8-B5A9-A991-51A9-1AA1D02F85B0}"/>
              </a:ext>
            </a:extLst>
          </p:cNvPr>
          <p:cNvCxnSpPr/>
          <p:nvPr/>
        </p:nvCxnSpPr>
        <p:spPr>
          <a:xfrm>
            <a:off x="5894172" y="5058032"/>
            <a:ext cx="0" cy="868657"/>
          </a:xfrm>
          <a:prstGeom prst="straightConnector1">
            <a:avLst/>
          </a:prstGeom>
          <a:ln w="952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AC670D-50EC-34BD-654D-066A33D1F8CD}"/>
              </a:ext>
            </a:extLst>
          </p:cNvPr>
          <p:cNvSpPr txBox="1"/>
          <p:nvPr/>
        </p:nvSpPr>
        <p:spPr>
          <a:xfrm>
            <a:off x="5944254" y="5204721"/>
            <a:ext cx="2170666" cy="369332"/>
          </a:xfrm>
          <a:prstGeom prst="rect">
            <a:avLst/>
          </a:prstGeom>
          <a:noFill/>
        </p:spPr>
        <p:txBody>
          <a:bodyPr wrap="square" rtlCol="0">
            <a:spAutoFit/>
          </a:bodyPr>
          <a:lstStyle/>
          <a:p>
            <a:r>
              <a:rPr lang="en-IL" dirty="0"/>
              <a:t>Get_dummies</a:t>
            </a:r>
          </a:p>
        </p:txBody>
      </p:sp>
      <p:cxnSp>
        <p:nvCxnSpPr>
          <p:cNvPr id="24" name="Straight Arrow Connector 23">
            <a:extLst>
              <a:ext uri="{FF2B5EF4-FFF2-40B4-BE49-F238E27FC236}">
                <a16:creationId xmlns:a16="http://schemas.microsoft.com/office/drawing/2014/main" id="{24C79CEC-B89F-7E46-DBFB-BC2EFAC56FC5}"/>
              </a:ext>
            </a:extLst>
          </p:cNvPr>
          <p:cNvCxnSpPr/>
          <p:nvPr/>
        </p:nvCxnSpPr>
        <p:spPr>
          <a:xfrm>
            <a:off x="1734064" y="5058032"/>
            <a:ext cx="0" cy="868657"/>
          </a:xfrm>
          <a:prstGeom prst="straightConnector1">
            <a:avLst/>
          </a:prstGeom>
          <a:ln w="952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406970-B9E9-1F95-3757-320E84643DC0}"/>
              </a:ext>
            </a:extLst>
          </p:cNvPr>
          <p:cNvCxnSpPr/>
          <p:nvPr/>
        </p:nvCxnSpPr>
        <p:spPr>
          <a:xfrm>
            <a:off x="9901880" y="4955059"/>
            <a:ext cx="0" cy="868657"/>
          </a:xfrm>
          <a:prstGeom prst="straightConnector1">
            <a:avLst/>
          </a:prstGeom>
          <a:ln w="952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B5BD6D9-C43A-7894-9B66-833FF6B8B0E4}"/>
              </a:ext>
            </a:extLst>
          </p:cNvPr>
          <p:cNvSpPr>
            <a:spLocks noGrp="1"/>
          </p:cNvSpPr>
          <p:nvPr>
            <p:ph type="title"/>
          </p:nvPr>
        </p:nvSpPr>
        <p:spPr>
          <a:xfrm>
            <a:off x="7385967" y="1325880"/>
            <a:ext cx="4158334" cy="3066507"/>
          </a:xfrm>
        </p:spPr>
        <p:txBody>
          <a:bodyPr vert="horz" lIns="91440" tIns="45720" rIns="91440" bIns="45720" rtlCol="0" anchor="b">
            <a:normAutofit/>
          </a:bodyPr>
          <a:lstStyle/>
          <a:p>
            <a:pPr algn="r" rtl="1"/>
            <a:r>
              <a:rPr lang="en-US" sz="5400" b="0" i="0" kern="1200" dirty="0">
                <a:solidFill>
                  <a:srgbClr val="EBEBEB"/>
                </a:solidFill>
                <a:latin typeface="+mj-lt"/>
                <a:ea typeface="+mj-ea"/>
                <a:cs typeface="+mj-cs"/>
              </a:rPr>
              <a:t> KNN עם מספר שכנים שונה</a:t>
            </a:r>
          </a:p>
        </p:txBody>
      </p:sp>
      <p:sp>
        <p:nvSpPr>
          <p:cNvPr id="26"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30" name="Rectangle 29">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Chart, bar chart&#10;&#10;Description automatically generated">
            <a:extLst>
              <a:ext uri="{FF2B5EF4-FFF2-40B4-BE49-F238E27FC236}">
                <a16:creationId xmlns:a16="http://schemas.microsoft.com/office/drawing/2014/main" id="{F8D02AC3-1730-D437-F184-5ACC14D3865F}"/>
              </a:ext>
            </a:extLst>
          </p:cNvPr>
          <p:cNvPicPr>
            <a:picLocks noChangeAspect="1"/>
          </p:cNvPicPr>
          <p:nvPr/>
        </p:nvPicPr>
        <p:blipFill>
          <a:blip r:embed="rId7"/>
          <a:stretch>
            <a:fillRect/>
          </a:stretch>
        </p:blipFill>
        <p:spPr>
          <a:xfrm>
            <a:off x="643854" y="1384808"/>
            <a:ext cx="5450557" cy="4087918"/>
          </a:xfrm>
          <a:prstGeom prst="rect">
            <a:avLst/>
          </a:prstGeom>
          <a:effectLst/>
        </p:spPr>
      </p:pic>
    </p:spTree>
    <p:extLst>
      <p:ext uri="{BB962C8B-B14F-4D97-AF65-F5344CB8AC3E}">
        <p14:creationId xmlns:p14="http://schemas.microsoft.com/office/powerpoint/2010/main" val="239695814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EAF92B-400E-C955-0455-1F091DD83EAF}"/>
              </a:ext>
            </a:extLst>
          </p:cNvPr>
          <p:cNvSpPr>
            <a:spLocks noGrp="1"/>
          </p:cNvSpPr>
          <p:nvPr>
            <p:ph type="title"/>
          </p:nvPr>
        </p:nvSpPr>
        <p:spPr>
          <a:xfrm>
            <a:off x="4606724" y="174926"/>
            <a:ext cx="5791350" cy="1017266"/>
          </a:xfrm>
        </p:spPr>
        <p:txBody>
          <a:bodyPr/>
          <a:lstStyle/>
          <a:p>
            <a:pPr algn="r" defTabSz="457200" rtl="0" eaLnBrk="1" latinLnBrk="0" hangingPunct="1">
              <a:spcBef>
                <a:spcPct val="0"/>
              </a:spcBef>
              <a:buNone/>
            </a:pPr>
            <a:r>
              <a:rPr lang="he-IL" sz="4800" dirty="0">
                <a:cs typeface="+mn-cs"/>
              </a:rPr>
              <a:t>יישום והערכת ביצועים</a:t>
            </a:r>
            <a:endParaRPr lang="en-IL" dirty="0">
              <a:cs typeface="+mn-cs"/>
            </a:endParaRPr>
          </a:p>
        </p:txBody>
      </p:sp>
      <p:sp>
        <p:nvSpPr>
          <p:cNvPr id="5" name="AutoShape 2">
            <a:extLst>
              <a:ext uri="{FF2B5EF4-FFF2-40B4-BE49-F238E27FC236}">
                <a16:creationId xmlns:a16="http://schemas.microsoft.com/office/drawing/2014/main" id="{56A89845-E5A5-0A21-C198-53B44F8DA9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
        <p:nvSpPr>
          <p:cNvPr id="6" name="AutoShape 4">
            <a:extLst>
              <a:ext uri="{FF2B5EF4-FFF2-40B4-BE49-F238E27FC236}">
                <a16:creationId xmlns:a16="http://schemas.microsoft.com/office/drawing/2014/main" id="{ECE3F1A0-383E-2E20-204F-D42F769EC4C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
        <p:nvSpPr>
          <p:cNvPr id="7" name="AutoShape 6">
            <a:extLst>
              <a:ext uri="{FF2B5EF4-FFF2-40B4-BE49-F238E27FC236}">
                <a16:creationId xmlns:a16="http://schemas.microsoft.com/office/drawing/2014/main" id="{7051017C-C1FD-251E-2620-7E9DB30C286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
        <p:nvSpPr>
          <p:cNvPr id="2" name="TextBox 1">
            <a:extLst>
              <a:ext uri="{FF2B5EF4-FFF2-40B4-BE49-F238E27FC236}">
                <a16:creationId xmlns:a16="http://schemas.microsoft.com/office/drawing/2014/main" id="{61BBDBCD-12E5-271E-53D8-05497D55B6E5}"/>
              </a:ext>
            </a:extLst>
          </p:cNvPr>
          <p:cNvSpPr txBox="1"/>
          <p:nvPr/>
        </p:nvSpPr>
        <p:spPr>
          <a:xfrm>
            <a:off x="-988306" y="1156093"/>
            <a:ext cx="7759573" cy="523220"/>
          </a:xfrm>
          <a:prstGeom prst="rect">
            <a:avLst/>
          </a:prstGeom>
          <a:noFill/>
        </p:spPr>
        <p:txBody>
          <a:bodyPr wrap="square" rtlCol="0">
            <a:spAutoFit/>
          </a:bodyPr>
          <a:lstStyle/>
          <a:p>
            <a:pPr marL="0" algn="r" defTabSz="457200" rtl="1" eaLnBrk="1" latinLnBrk="0" hangingPunct="1"/>
            <a:r>
              <a:rPr lang="en-US" sz="2800" dirty="0"/>
              <a:t>PCA – Principal Components Analysis</a:t>
            </a:r>
            <a:endParaRPr lang="en-IL" sz="2800" dirty="0"/>
          </a:p>
        </p:txBody>
      </p:sp>
      <p:pic>
        <p:nvPicPr>
          <p:cNvPr id="4100" name="Picture 4" descr="Introduction to Dimensionality Reduction - GeeksforGeeks">
            <a:extLst>
              <a:ext uri="{FF2B5EF4-FFF2-40B4-BE49-F238E27FC236}">
                <a16:creationId xmlns:a16="http://schemas.microsoft.com/office/drawing/2014/main" id="{1F0A5A4C-85C8-FB99-51DB-8C138F1626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52" b="666"/>
          <a:stretch/>
        </p:blipFill>
        <p:spPr bwMode="auto">
          <a:xfrm>
            <a:off x="443583" y="2689655"/>
            <a:ext cx="5916140" cy="35023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AEFC80-C890-9A64-F44B-A1892C266C40}"/>
              </a:ext>
            </a:extLst>
          </p:cNvPr>
          <p:cNvSpPr txBox="1"/>
          <p:nvPr/>
        </p:nvSpPr>
        <p:spPr>
          <a:xfrm>
            <a:off x="6940375" y="2689655"/>
            <a:ext cx="3867665" cy="923330"/>
          </a:xfrm>
          <a:prstGeom prst="rect">
            <a:avLst/>
          </a:prstGeom>
          <a:noFill/>
        </p:spPr>
        <p:txBody>
          <a:bodyPr wrap="square" rtlCol="0">
            <a:spAutoFit/>
          </a:bodyPr>
          <a:lstStyle/>
          <a:p>
            <a:endParaRPr lang="en-IL" dirty="0"/>
          </a:p>
          <a:p>
            <a:r>
              <a:rPr lang="en-IL" dirty="0"/>
              <a:t>R2 Score: 0.1200</a:t>
            </a:r>
          </a:p>
          <a:p>
            <a:r>
              <a:rPr lang="en-IL" dirty="0"/>
              <a:t>KNN Score: 0.0498</a:t>
            </a:r>
          </a:p>
        </p:txBody>
      </p:sp>
      <p:sp>
        <p:nvSpPr>
          <p:cNvPr id="12" name="TextBox 11">
            <a:extLst>
              <a:ext uri="{FF2B5EF4-FFF2-40B4-BE49-F238E27FC236}">
                <a16:creationId xmlns:a16="http://schemas.microsoft.com/office/drawing/2014/main" id="{858400A0-B74F-770E-26F0-ED0EE17D7B96}"/>
              </a:ext>
            </a:extLst>
          </p:cNvPr>
          <p:cNvSpPr txBox="1"/>
          <p:nvPr/>
        </p:nvSpPr>
        <p:spPr>
          <a:xfrm>
            <a:off x="9358178" y="4192220"/>
            <a:ext cx="3867665" cy="923330"/>
          </a:xfrm>
          <a:prstGeom prst="rect">
            <a:avLst/>
          </a:prstGeom>
          <a:noFill/>
        </p:spPr>
        <p:txBody>
          <a:bodyPr wrap="square" rtlCol="0">
            <a:spAutoFit/>
          </a:bodyPr>
          <a:lstStyle/>
          <a:p>
            <a:r>
              <a:rPr lang="en-IL" dirty="0"/>
              <a:t>PCA: 15</a:t>
            </a:r>
          </a:p>
          <a:p>
            <a:r>
              <a:rPr lang="en-IL" dirty="0"/>
              <a:t>R2 Score: 0.0930</a:t>
            </a:r>
          </a:p>
          <a:p>
            <a:r>
              <a:rPr lang="en-IL" dirty="0"/>
              <a:t>KNN Score: 0.0491</a:t>
            </a:r>
          </a:p>
        </p:txBody>
      </p:sp>
      <p:sp>
        <p:nvSpPr>
          <p:cNvPr id="13" name="TextBox 12">
            <a:extLst>
              <a:ext uri="{FF2B5EF4-FFF2-40B4-BE49-F238E27FC236}">
                <a16:creationId xmlns:a16="http://schemas.microsoft.com/office/drawing/2014/main" id="{F763837F-2B4B-4554-F22C-47C91DC28771}"/>
              </a:ext>
            </a:extLst>
          </p:cNvPr>
          <p:cNvSpPr txBox="1"/>
          <p:nvPr/>
        </p:nvSpPr>
        <p:spPr>
          <a:xfrm>
            <a:off x="9358178" y="2689655"/>
            <a:ext cx="3867665" cy="923330"/>
          </a:xfrm>
          <a:prstGeom prst="rect">
            <a:avLst/>
          </a:prstGeom>
          <a:noFill/>
        </p:spPr>
        <p:txBody>
          <a:bodyPr wrap="square" rtlCol="0">
            <a:spAutoFit/>
          </a:bodyPr>
          <a:lstStyle/>
          <a:p>
            <a:r>
              <a:rPr lang="en-IL" dirty="0"/>
              <a:t>PCA: 20</a:t>
            </a:r>
          </a:p>
          <a:p>
            <a:r>
              <a:rPr lang="en-IL" dirty="0"/>
              <a:t>R2 Score: 0.1202</a:t>
            </a:r>
          </a:p>
          <a:p>
            <a:r>
              <a:rPr lang="en-IL" dirty="0"/>
              <a:t>KNN Score: 0.049</a:t>
            </a:r>
          </a:p>
        </p:txBody>
      </p:sp>
      <p:sp>
        <p:nvSpPr>
          <p:cNvPr id="14" name="TextBox 13">
            <a:extLst>
              <a:ext uri="{FF2B5EF4-FFF2-40B4-BE49-F238E27FC236}">
                <a16:creationId xmlns:a16="http://schemas.microsoft.com/office/drawing/2014/main" id="{61080BAB-9617-9C62-5E15-4028CB8EA142}"/>
              </a:ext>
            </a:extLst>
          </p:cNvPr>
          <p:cNvSpPr txBox="1"/>
          <p:nvPr/>
        </p:nvSpPr>
        <p:spPr>
          <a:xfrm>
            <a:off x="6940375" y="4079620"/>
            <a:ext cx="2240695" cy="923330"/>
          </a:xfrm>
          <a:prstGeom prst="rect">
            <a:avLst/>
          </a:prstGeom>
          <a:noFill/>
        </p:spPr>
        <p:txBody>
          <a:bodyPr wrap="square" rtlCol="0">
            <a:spAutoFit/>
          </a:bodyPr>
          <a:lstStyle/>
          <a:p>
            <a:r>
              <a:rPr lang="en-IL" dirty="0"/>
              <a:t>PCA: 20</a:t>
            </a:r>
          </a:p>
          <a:p>
            <a:r>
              <a:rPr lang="en-IL" dirty="0"/>
              <a:t>R2 Score: 0.12229</a:t>
            </a:r>
          </a:p>
          <a:p>
            <a:r>
              <a:rPr lang="en-IL" dirty="0"/>
              <a:t>KNN Score: 0.0177</a:t>
            </a:r>
          </a:p>
        </p:txBody>
      </p:sp>
      <p:sp>
        <p:nvSpPr>
          <p:cNvPr id="15" name="TextBox 14">
            <a:extLst>
              <a:ext uri="{FF2B5EF4-FFF2-40B4-BE49-F238E27FC236}">
                <a16:creationId xmlns:a16="http://schemas.microsoft.com/office/drawing/2014/main" id="{DEEDD853-ECD4-3F6D-A96A-2F329CC1A6B9}"/>
              </a:ext>
            </a:extLst>
          </p:cNvPr>
          <p:cNvSpPr txBox="1"/>
          <p:nvPr/>
        </p:nvSpPr>
        <p:spPr>
          <a:xfrm>
            <a:off x="9362300" y="5476104"/>
            <a:ext cx="3867665" cy="923330"/>
          </a:xfrm>
          <a:prstGeom prst="rect">
            <a:avLst/>
          </a:prstGeom>
          <a:noFill/>
        </p:spPr>
        <p:txBody>
          <a:bodyPr wrap="square" rtlCol="0">
            <a:spAutoFit/>
          </a:bodyPr>
          <a:lstStyle/>
          <a:p>
            <a:r>
              <a:rPr lang="en-IL" dirty="0"/>
              <a:t>PCA: 5</a:t>
            </a:r>
          </a:p>
          <a:p>
            <a:r>
              <a:rPr lang="en-IL" dirty="0"/>
              <a:t>R2 Score: 0.1248</a:t>
            </a:r>
          </a:p>
          <a:p>
            <a:r>
              <a:rPr lang="en-IL" dirty="0"/>
              <a:t>KNN Score: 0.0297</a:t>
            </a:r>
          </a:p>
        </p:txBody>
      </p:sp>
      <p:sp>
        <p:nvSpPr>
          <p:cNvPr id="16" name="TextBox 15">
            <a:extLst>
              <a:ext uri="{FF2B5EF4-FFF2-40B4-BE49-F238E27FC236}">
                <a16:creationId xmlns:a16="http://schemas.microsoft.com/office/drawing/2014/main" id="{FF8F707C-DB4B-5EFF-CDD1-429FBCF12E2C}"/>
              </a:ext>
            </a:extLst>
          </p:cNvPr>
          <p:cNvSpPr txBox="1"/>
          <p:nvPr/>
        </p:nvSpPr>
        <p:spPr>
          <a:xfrm>
            <a:off x="6940376" y="5453126"/>
            <a:ext cx="2417801" cy="923330"/>
          </a:xfrm>
          <a:prstGeom prst="rect">
            <a:avLst/>
          </a:prstGeom>
          <a:noFill/>
        </p:spPr>
        <p:txBody>
          <a:bodyPr wrap="square" rtlCol="0">
            <a:spAutoFit/>
          </a:bodyPr>
          <a:lstStyle/>
          <a:p>
            <a:r>
              <a:rPr lang="en-IL" dirty="0"/>
              <a:t>PCA: 10</a:t>
            </a:r>
          </a:p>
          <a:p>
            <a:r>
              <a:rPr lang="en-IL" dirty="0"/>
              <a:t>R2 Score: 0.0818</a:t>
            </a:r>
          </a:p>
          <a:p>
            <a:r>
              <a:rPr lang="en-IL" dirty="0"/>
              <a:t>KNN Score: 0.0439</a:t>
            </a:r>
          </a:p>
        </p:txBody>
      </p:sp>
    </p:spTree>
    <p:extLst>
      <p:ext uri="{BB962C8B-B14F-4D97-AF65-F5344CB8AC3E}">
        <p14:creationId xmlns:p14="http://schemas.microsoft.com/office/powerpoint/2010/main" val="288210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F3936C-5A3F-B2BC-CDE1-3D35EF57F625}"/>
              </a:ext>
            </a:extLst>
          </p:cNvPr>
          <p:cNvSpPr>
            <a:spLocks noGrp="1"/>
          </p:cNvSpPr>
          <p:nvPr>
            <p:ph type="title"/>
          </p:nvPr>
        </p:nvSpPr>
        <p:spPr>
          <a:xfrm>
            <a:off x="4606724" y="174926"/>
            <a:ext cx="5791350" cy="1017266"/>
          </a:xfrm>
        </p:spPr>
        <p:txBody>
          <a:bodyPr/>
          <a:lstStyle/>
          <a:p>
            <a:pPr algn="r" defTabSz="457200" rtl="0" eaLnBrk="1" latinLnBrk="0" hangingPunct="1">
              <a:spcBef>
                <a:spcPct val="0"/>
              </a:spcBef>
              <a:buNone/>
            </a:pPr>
            <a:r>
              <a:rPr lang="he-IL" sz="4800">
                <a:cs typeface="+mn-cs"/>
              </a:rPr>
              <a:t>סיכום ומסקנות</a:t>
            </a:r>
            <a:endParaRPr lang="en-IL" dirty="0">
              <a:cs typeface="+mn-cs"/>
            </a:endParaRPr>
          </a:p>
        </p:txBody>
      </p:sp>
      <p:pic>
        <p:nvPicPr>
          <p:cNvPr id="12" name="Picture 11" descr="Chart, line chart&#10;&#10;Description automatically generated">
            <a:extLst>
              <a:ext uri="{FF2B5EF4-FFF2-40B4-BE49-F238E27FC236}">
                <a16:creationId xmlns:a16="http://schemas.microsoft.com/office/drawing/2014/main" id="{1295BA01-E83A-A9EC-D458-9F4162CE3B6B}"/>
              </a:ext>
            </a:extLst>
          </p:cNvPr>
          <p:cNvPicPr>
            <a:picLocks noChangeAspect="1"/>
          </p:cNvPicPr>
          <p:nvPr/>
        </p:nvPicPr>
        <p:blipFill>
          <a:blip r:embed="rId3"/>
          <a:stretch>
            <a:fillRect/>
          </a:stretch>
        </p:blipFill>
        <p:spPr>
          <a:xfrm>
            <a:off x="-303426" y="-120319"/>
            <a:ext cx="6057557" cy="3894144"/>
          </a:xfrm>
          <a:prstGeom prst="rect">
            <a:avLst/>
          </a:prstGeom>
        </p:spPr>
      </p:pic>
      <p:sp>
        <p:nvSpPr>
          <p:cNvPr id="43" name="Content Placeholder 2">
            <a:extLst>
              <a:ext uri="{FF2B5EF4-FFF2-40B4-BE49-F238E27FC236}">
                <a16:creationId xmlns:a16="http://schemas.microsoft.com/office/drawing/2014/main" id="{47B48D7E-D594-2F9A-E5B0-A6556A2115CD}"/>
              </a:ext>
            </a:extLst>
          </p:cNvPr>
          <p:cNvSpPr>
            <a:spLocks noGrp="1"/>
          </p:cNvSpPr>
          <p:nvPr>
            <p:ph idx="1"/>
          </p:nvPr>
        </p:nvSpPr>
        <p:spPr>
          <a:xfrm>
            <a:off x="2725353" y="2188842"/>
            <a:ext cx="8946541" cy="4195481"/>
          </a:xfrm>
        </p:spPr>
        <p:txBody>
          <a:bodyPr/>
          <a:lstStyle/>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cs typeface="+mn-cs"/>
              </a:rPr>
              <a:t>מטרת המחקר בפרויקט הייתה לבדוק האם ניתן לחזות את ציון המסעדה בהתאם לפרמטרים שלה.</a:t>
            </a: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endParaRPr lang="he-IL" dirty="0">
              <a:cs typeface="+mn-cs"/>
            </a:endParaRP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cs typeface="+mn-cs"/>
              </a:rPr>
              <a:t>תקפנו את הבעיה ממספר זוויות וניסינו ליישם שיטות ומודלים שונים על מנת להגיע לתוצאות חיזוי טובות. </a:t>
            </a: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endParaRPr lang="he-IL" dirty="0">
              <a:cs typeface="+mn-cs"/>
            </a:endParaRPr>
          </a:p>
          <a:p>
            <a:pPr algn="r" rtl="1"/>
            <a:r>
              <a:rPr lang="he-IL" dirty="0">
                <a:cs typeface="+mn-cs"/>
              </a:rPr>
              <a:t>הגענו למסקנה ששיטות המבוססות על רגרסיה, עם ה</a:t>
            </a:r>
            <a:r>
              <a:rPr lang="en-US" dirty="0">
                <a:cs typeface="+mn-cs"/>
              </a:rPr>
              <a:t>Dataset</a:t>
            </a:r>
            <a:r>
              <a:rPr lang="he-IL" dirty="0">
                <a:cs typeface="+mn-cs"/>
              </a:rPr>
              <a:t> שחילצנו מהאתר והפרמטרים הבינאריים ששלפנו מכל מסעדה, לא נותנות פתרון יעיל עבור הבעיה שלנו. </a:t>
            </a:r>
          </a:p>
        </p:txBody>
      </p:sp>
    </p:spTree>
    <p:extLst>
      <p:ext uri="{BB962C8B-B14F-4D97-AF65-F5344CB8AC3E}">
        <p14:creationId xmlns:p14="http://schemas.microsoft.com/office/powerpoint/2010/main" val="65714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7A47-F7FF-34EA-C1DF-07E028C6C101}"/>
              </a:ext>
            </a:extLst>
          </p:cNvPr>
          <p:cNvSpPr>
            <a:spLocks noGrp="1"/>
          </p:cNvSpPr>
          <p:nvPr>
            <p:ph type="title"/>
          </p:nvPr>
        </p:nvSpPr>
        <p:spPr>
          <a:xfrm>
            <a:off x="8605632" y="114006"/>
            <a:ext cx="1776859" cy="991190"/>
          </a:xfrm>
        </p:spPr>
        <p:txBody>
          <a:bodyPr>
            <a:normAutofit/>
          </a:bodyPr>
          <a:lstStyle/>
          <a:p>
            <a:r>
              <a:rPr lang="he-IL" dirty="0">
                <a:cs typeface="+mn-cs"/>
              </a:rPr>
              <a:t>הקדמה</a:t>
            </a:r>
            <a:endParaRPr lang="en-IL" dirty="0">
              <a:cs typeface="+mn-cs"/>
            </a:endParaRPr>
          </a:p>
        </p:txBody>
      </p:sp>
      <p:sp>
        <p:nvSpPr>
          <p:cNvPr id="3" name="Content Placeholder 2">
            <a:extLst>
              <a:ext uri="{FF2B5EF4-FFF2-40B4-BE49-F238E27FC236}">
                <a16:creationId xmlns:a16="http://schemas.microsoft.com/office/drawing/2014/main" id="{9098B399-DE72-E5E7-21F3-14BF242E43D5}"/>
              </a:ext>
            </a:extLst>
          </p:cNvPr>
          <p:cNvSpPr>
            <a:spLocks noGrp="1"/>
          </p:cNvSpPr>
          <p:nvPr>
            <p:ph idx="1"/>
          </p:nvPr>
        </p:nvSpPr>
        <p:spPr>
          <a:xfrm>
            <a:off x="6742108" y="2438400"/>
            <a:ext cx="5214540" cy="3809999"/>
          </a:xfrm>
        </p:spPr>
        <p:txBody>
          <a:bodyPr>
            <a:normAutofit/>
          </a:bodyPr>
          <a:lstStyle/>
          <a:p>
            <a:pPr marL="342900" indent="-342900" algn="r" defTabSz="457200" rtl="1" eaLnBrk="1" latinLnBrk="0" hangingPunct="1">
              <a:lnSpc>
                <a:spcPct val="90000"/>
              </a:lnSpc>
              <a:spcBef>
                <a:spcPts val="1000"/>
              </a:spcBef>
              <a:spcAft>
                <a:spcPts val="0"/>
              </a:spcAft>
              <a:buClr>
                <a:schemeClr val="bg2">
                  <a:lumMod val="40000"/>
                  <a:lumOff val="60000"/>
                </a:schemeClr>
              </a:buClr>
              <a:buSzPct val="80000"/>
              <a:buFont typeface="Wingdings 3" charset="2"/>
              <a:buChar char=""/>
            </a:pPr>
            <a:r>
              <a:rPr lang="he-IL" sz="1700" dirty="0">
                <a:cs typeface="+mn-cs"/>
              </a:rPr>
              <a:t>מי לא אוהב אוכל טוב ומסעדה טובה?</a:t>
            </a:r>
          </a:p>
          <a:p>
            <a:pPr marL="0" indent="0" algn="r" defTabSz="457200" rtl="1" eaLnBrk="1" latinLnBrk="0" hangingPunct="1">
              <a:lnSpc>
                <a:spcPct val="90000"/>
              </a:lnSpc>
              <a:spcBef>
                <a:spcPts val="1000"/>
              </a:spcBef>
              <a:spcAft>
                <a:spcPts val="0"/>
              </a:spcAft>
              <a:buClr>
                <a:schemeClr val="bg2">
                  <a:lumMod val="40000"/>
                  <a:lumOff val="60000"/>
                </a:schemeClr>
              </a:buClr>
              <a:buSzPct val="80000"/>
              <a:buNone/>
            </a:pPr>
            <a:endParaRPr lang="he-IL" sz="1700" dirty="0">
              <a:cs typeface="+mn-cs"/>
            </a:endParaRPr>
          </a:p>
          <a:p>
            <a:pPr marL="342900" indent="-342900" algn="r" defTabSz="457200" rtl="1" eaLnBrk="1" latinLnBrk="0" hangingPunct="1">
              <a:lnSpc>
                <a:spcPct val="90000"/>
              </a:lnSpc>
              <a:spcBef>
                <a:spcPts val="1000"/>
              </a:spcBef>
              <a:spcAft>
                <a:spcPts val="0"/>
              </a:spcAft>
              <a:buClr>
                <a:schemeClr val="bg2">
                  <a:lumMod val="40000"/>
                  <a:lumOff val="60000"/>
                </a:schemeClr>
              </a:buClr>
              <a:buSzPct val="80000"/>
              <a:buFont typeface="Wingdings 3" charset="2"/>
              <a:buChar char=""/>
            </a:pPr>
            <a:r>
              <a:rPr lang="he-IL" sz="1700" dirty="0">
                <a:cs typeface="+mn-cs"/>
              </a:rPr>
              <a:t>גידול ב</a:t>
            </a:r>
            <a:r>
              <a:rPr lang="en-US" sz="1700" dirty="0">
                <a:cs typeface="+mn-cs"/>
              </a:rPr>
              <a:t>Data</a:t>
            </a:r>
            <a:r>
              <a:rPr lang="he-IL" sz="1700" dirty="0">
                <a:cs typeface="+mn-cs"/>
              </a:rPr>
              <a:t> על מסעדות בדגש על ביקורות</a:t>
            </a:r>
          </a:p>
          <a:p>
            <a:pPr marL="0" indent="0" algn="r" defTabSz="457200" rtl="1" eaLnBrk="1" latinLnBrk="0" hangingPunct="1">
              <a:lnSpc>
                <a:spcPct val="90000"/>
              </a:lnSpc>
              <a:spcBef>
                <a:spcPts val="1000"/>
              </a:spcBef>
              <a:spcAft>
                <a:spcPts val="0"/>
              </a:spcAft>
              <a:buClr>
                <a:schemeClr val="bg2">
                  <a:lumMod val="40000"/>
                  <a:lumOff val="60000"/>
                </a:schemeClr>
              </a:buClr>
              <a:buSzPct val="80000"/>
              <a:buNone/>
            </a:pPr>
            <a:endParaRPr lang="he-IL" sz="1700" dirty="0">
              <a:cs typeface="+mn-cs"/>
            </a:endParaRPr>
          </a:p>
          <a:p>
            <a:pPr marL="342900" indent="-342900" algn="r" defTabSz="457200" rtl="1" eaLnBrk="1" latinLnBrk="0" hangingPunct="1">
              <a:lnSpc>
                <a:spcPct val="90000"/>
              </a:lnSpc>
              <a:spcBef>
                <a:spcPts val="1000"/>
              </a:spcBef>
              <a:spcAft>
                <a:spcPts val="0"/>
              </a:spcAft>
              <a:buClr>
                <a:schemeClr val="bg2">
                  <a:lumMod val="40000"/>
                  <a:lumOff val="60000"/>
                </a:schemeClr>
              </a:buClr>
              <a:buSzPct val="80000"/>
              <a:buFont typeface="Wingdings 3" charset="2"/>
              <a:buChar char=""/>
            </a:pPr>
            <a:r>
              <a:rPr lang="he-IL" sz="1700" dirty="0">
                <a:cs typeface="+mn-cs"/>
              </a:rPr>
              <a:t>ניתוח נתוני המסעדה כצורך הכרחי לשיפור וייעול העסק</a:t>
            </a:r>
          </a:p>
          <a:p>
            <a:pPr marL="0" indent="0" algn="r" defTabSz="457200" rtl="1" eaLnBrk="1" latinLnBrk="0" hangingPunct="1">
              <a:lnSpc>
                <a:spcPct val="90000"/>
              </a:lnSpc>
              <a:spcBef>
                <a:spcPts val="1000"/>
              </a:spcBef>
              <a:spcAft>
                <a:spcPts val="0"/>
              </a:spcAft>
              <a:buClr>
                <a:schemeClr val="bg2">
                  <a:lumMod val="40000"/>
                  <a:lumOff val="60000"/>
                </a:schemeClr>
              </a:buClr>
              <a:buSzPct val="80000"/>
              <a:buNone/>
            </a:pPr>
            <a:endParaRPr lang="he-IL" sz="1700" dirty="0">
              <a:cs typeface="+mn-cs"/>
            </a:endParaRPr>
          </a:p>
          <a:p>
            <a:pPr marL="342900" indent="-342900" algn="r" defTabSz="457200" rtl="1" eaLnBrk="1" latinLnBrk="0" hangingPunct="1">
              <a:lnSpc>
                <a:spcPct val="90000"/>
              </a:lnSpc>
              <a:spcBef>
                <a:spcPts val="1000"/>
              </a:spcBef>
              <a:spcAft>
                <a:spcPts val="0"/>
              </a:spcAft>
              <a:buClr>
                <a:schemeClr val="bg2">
                  <a:lumMod val="40000"/>
                  <a:lumOff val="60000"/>
                </a:schemeClr>
              </a:buClr>
              <a:buSzPct val="80000"/>
              <a:buFont typeface="Wingdings 3" charset="2"/>
              <a:buChar char=""/>
            </a:pPr>
            <a:r>
              <a:rPr lang="he-IL" sz="1700" dirty="0">
                <a:cs typeface="+mn-cs"/>
              </a:rPr>
              <a:t>ניתוח נתוני מסעדות ברחבי הארץ על מנת להבין אילו שירותים עוזרים למסעדה לקבל ציון דירוג גבוה יותר</a:t>
            </a:r>
          </a:p>
          <a:p>
            <a:pPr marL="342900" indent="-342900" algn="r" defTabSz="457200" rtl="1" eaLnBrk="1" latinLnBrk="0" hangingPunct="1">
              <a:lnSpc>
                <a:spcPct val="90000"/>
              </a:lnSpc>
              <a:spcBef>
                <a:spcPts val="1000"/>
              </a:spcBef>
              <a:spcAft>
                <a:spcPts val="0"/>
              </a:spcAft>
              <a:buClr>
                <a:schemeClr val="bg2">
                  <a:lumMod val="40000"/>
                  <a:lumOff val="60000"/>
                </a:schemeClr>
              </a:buClr>
              <a:buSzPct val="80000"/>
              <a:buFont typeface="Wingdings 3" charset="2"/>
              <a:buChar char=""/>
            </a:pPr>
            <a:endParaRPr lang="he-IL" sz="1700" dirty="0">
              <a:cs typeface="+mn-cs"/>
            </a:endParaRPr>
          </a:p>
        </p:txBody>
      </p:sp>
      <p:pic>
        <p:nvPicPr>
          <p:cNvPr id="8" name="Picture 7" descr="A table full of food&#10;&#10;Description automatically generated with low confidence">
            <a:extLst>
              <a:ext uri="{FF2B5EF4-FFF2-40B4-BE49-F238E27FC236}">
                <a16:creationId xmlns:a16="http://schemas.microsoft.com/office/drawing/2014/main" id="{A02B9D9C-7CD4-9D40-2DE8-B6BF62AFF043}"/>
              </a:ext>
            </a:extLst>
          </p:cNvPr>
          <p:cNvPicPr>
            <a:picLocks noChangeAspect="1"/>
          </p:cNvPicPr>
          <p:nvPr/>
        </p:nvPicPr>
        <p:blipFill>
          <a:blip r:embed="rId4"/>
          <a:stretch>
            <a:fillRect/>
          </a:stretch>
        </p:blipFill>
        <p:spPr>
          <a:xfrm>
            <a:off x="0" y="0"/>
            <a:ext cx="4577411" cy="6858000"/>
          </a:xfrm>
          <a:prstGeom prst="rect">
            <a:avLst/>
          </a:prstGeom>
        </p:spPr>
      </p:pic>
    </p:spTree>
    <p:extLst>
      <p:ext uri="{BB962C8B-B14F-4D97-AF65-F5344CB8AC3E}">
        <p14:creationId xmlns:p14="http://schemas.microsoft.com/office/powerpoint/2010/main" val="282705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6FBE9-FB22-EB95-F4CE-901E8B4A3A1F}"/>
              </a:ext>
            </a:extLst>
          </p:cNvPr>
          <p:cNvSpPr>
            <a:spLocks noGrp="1"/>
          </p:cNvSpPr>
          <p:nvPr>
            <p:ph type="title"/>
          </p:nvPr>
        </p:nvSpPr>
        <p:spPr>
          <a:xfrm>
            <a:off x="648930" y="629266"/>
            <a:ext cx="6188190" cy="1622321"/>
          </a:xfrm>
        </p:spPr>
        <p:txBody>
          <a:bodyPr>
            <a:normAutofit/>
          </a:bodyPr>
          <a:lstStyle/>
          <a:p>
            <a:r>
              <a:rPr lang="he-IL" sz="4800" dirty="0">
                <a:solidFill>
                  <a:srgbClr val="EBEBEB"/>
                </a:solidFill>
                <a:cs typeface="+mn-cs"/>
              </a:rPr>
              <a:t>מקורות</a:t>
            </a:r>
            <a:r>
              <a:rPr lang="he-IL" dirty="0">
                <a:solidFill>
                  <a:srgbClr val="EBEBEB"/>
                </a:solidFill>
                <a:cs typeface="+mn-cs"/>
              </a:rPr>
              <a:t> הנתונים והרכשה</a:t>
            </a:r>
            <a:endParaRPr lang="en-IL" dirty="0">
              <a:solidFill>
                <a:srgbClr val="EBEBEB"/>
              </a:solidFill>
              <a:cs typeface="+mn-cs"/>
            </a:endParaRPr>
          </a:p>
        </p:txBody>
      </p:sp>
      <p:sp>
        <p:nvSpPr>
          <p:cNvPr id="3" name="Content Placeholder 2">
            <a:extLst>
              <a:ext uri="{FF2B5EF4-FFF2-40B4-BE49-F238E27FC236}">
                <a16:creationId xmlns:a16="http://schemas.microsoft.com/office/drawing/2014/main" id="{359DE1BA-A985-BA55-EBA8-B840E84C509B}"/>
              </a:ext>
            </a:extLst>
          </p:cNvPr>
          <p:cNvSpPr>
            <a:spLocks noGrp="1"/>
          </p:cNvSpPr>
          <p:nvPr>
            <p:ph idx="1"/>
          </p:nvPr>
        </p:nvSpPr>
        <p:spPr>
          <a:xfrm>
            <a:off x="648930" y="2438401"/>
            <a:ext cx="6188189" cy="2272496"/>
          </a:xfrm>
        </p:spPr>
        <p:txBody>
          <a:bodyPr>
            <a:normAutofit/>
          </a:bodyPr>
          <a:lstStyle/>
          <a:p>
            <a:pPr algn="r" rtl="1">
              <a:lnSpc>
                <a:spcPct val="90000"/>
              </a:lnSpc>
            </a:pPr>
            <a:r>
              <a:rPr lang="en-US" dirty="0">
                <a:solidFill>
                  <a:srgbClr val="FFFFFF"/>
                </a:solidFill>
                <a:hlinkClick r:id="rId4"/>
              </a:rPr>
              <a:t>https://www.rest.co.il/</a:t>
            </a:r>
            <a:r>
              <a:rPr lang="en-US" dirty="0">
                <a:solidFill>
                  <a:srgbClr val="FFFFFF"/>
                </a:solidFill>
              </a:rPr>
              <a:t> </a:t>
            </a:r>
          </a:p>
          <a:p>
            <a:pPr marL="0" indent="0" algn="r" rtl="1">
              <a:lnSpc>
                <a:spcPct val="90000"/>
              </a:lnSpc>
              <a:buNone/>
            </a:pPr>
            <a:endParaRPr lang="he-IL" dirty="0">
              <a:solidFill>
                <a:srgbClr val="FFFFFF"/>
              </a:solidFill>
              <a:cs typeface="+mn-cs"/>
            </a:endParaRPr>
          </a:p>
          <a:p>
            <a:pPr algn="r" rtl="1">
              <a:lnSpc>
                <a:spcPct val="90000"/>
              </a:lnSpc>
            </a:pPr>
            <a:r>
              <a:rPr lang="he-IL" dirty="0">
                <a:solidFill>
                  <a:srgbClr val="FFFFFF"/>
                </a:solidFill>
                <a:cs typeface="+mn-cs"/>
              </a:rPr>
              <a:t>חילוץ </a:t>
            </a:r>
            <a:r>
              <a:rPr lang="en-US" dirty="0">
                <a:solidFill>
                  <a:srgbClr val="FFFFFF"/>
                </a:solidFill>
                <a:cs typeface="+mn-cs"/>
              </a:rPr>
              <a:t>ID</a:t>
            </a:r>
            <a:r>
              <a:rPr lang="he-IL" dirty="0">
                <a:solidFill>
                  <a:srgbClr val="FFFFFF"/>
                </a:solidFill>
                <a:cs typeface="+mn-cs"/>
              </a:rPr>
              <a:t> של כל מסעדה</a:t>
            </a:r>
            <a:endParaRPr lang="he-IL" dirty="0"/>
          </a:p>
          <a:p>
            <a:pPr marL="0" indent="0" algn="r" rtl="1">
              <a:lnSpc>
                <a:spcPct val="90000"/>
              </a:lnSpc>
              <a:buNone/>
            </a:pPr>
            <a:endParaRPr lang="he-IL" dirty="0">
              <a:solidFill>
                <a:srgbClr val="FFFFFF"/>
              </a:solidFill>
              <a:cs typeface="+mn-cs"/>
            </a:endParaRPr>
          </a:p>
          <a:p>
            <a:pPr algn="r" rtl="1">
              <a:lnSpc>
                <a:spcPct val="90000"/>
              </a:lnSpc>
            </a:pPr>
            <a:r>
              <a:rPr lang="he-IL" dirty="0">
                <a:solidFill>
                  <a:srgbClr val="FFFFFF"/>
                </a:solidFill>
                <a:cs typeface="+mn-cs"/>
              </a:rPr>
              <a:t>חילוץ פרמטרים ושירותים של כל מסעדה מדף המסעדה באתר</a:t>
            </a:r>
          </a:p>
          <a:p>
            <a:pPr marL="0" indent="0" algn="r" rtl="1">
              <a:lnSpc>
                <a:spcPct val="90000"/>
              </a:lnSpc>
              <a:buNone/>
            </a:pPr>
            <a:endParaRPr lang="en-IL" dirty="0">
              <a:solidFill>
                <a:srgbClr val="FFFFFF"/>
              </a:solidFill>
              <a:cs typeface="+mn-cs"/>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Graphical user interface, website&#10;&#10;Description automatically generated">
            <a:extLst>
              <a:ext uri="{FF2B5EF4-FFF2-40B4-BE49-F238E27FC236}">
                <a16:creationId xmlns:a16="http://schemas.microsoft.com/office/drawing/2014/main" id="{3A4C2F76-A50D-841F-4C31-CDB3E2DDADBC}"/>
              </a:ext>
            </a:extLst>
          </p:cNvPr>
          <p:cNvPicPr>
            <a:picLocks noChangeAspect="1"/>
          </p:cNvPicPr>
          <p:nvPr/>
        </p:nvPicPr>
        <p:blipFill rotWithShape="1">
          <a:blip r:embed="rId5"/>
          <a:srcRect l="36731" r="15142"/>
          <a:stretch/>
        </p:blipFill>
        <p:spPr>
          <a:xfrm>
            <a:off x="7228755" y="0"/>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pic>
        <p:nvPicPr>
          <p:cNvPr id="5" name="Picture 4">
            <a:extLst>
              <a:ext uri="{FF2B5EF4-FFF2-40B4-BE49-F238E27FC236}">
                <a16:creationId xmlns:a16="http://schemas.microsoft.com/office/drawing/2014/main" id="{E7161F30-8B35-B9FB-4122-BFFE4A4C89FE}"/>
              </a:ext>
            </a:extLst>
          </p:cNvPr>
          <p:cNvPicPr>
            <a:picLocks noChangeAspect="1"/>
          </p:cNvPicPr>
          <p:nvPr/>
        </p:nvPicPr>
        <p:blipFill>
          <a:blip r:embed="rId6"/>
          <a:stretch>
            <a:fillRect/>
          </a:stretch>
        </p:blipFill>
        <p:spPr>
          <a:xfrm>
            <a:off x="1370720" y="2219428"/>
            <a:ext cx="2057400" cy="698500"/>
          </a:xfrm>
          <a:prstGeom prst="rect">
            <a:avLst/>
          </a:prstGeom>
        </p:spPr>
      </p:pic>
    </p:spTree>
    <p:extLst>
      <p:ext uri="{BB962C8B-B14F-4D97-AF65-F5344CB8AC3E}">
        <p14:creationId xmlns:p14="http://schemas.microsoft.com/office/powerpoint/2010/main" val="31468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A29D001-200C-82A2-0BD5-E63AD76EB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783299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95FD2A-7768-B43B-C199-D0F873F76DA3}"/>
              </a:ext>
            </a:extLst>
          </p:cNvPr>
          <p:cNvSpPr txBox="1"/>
          <p:nvPr/>
        </p:nvSpPr>
        <p:spPr>
          <a:xfrm>
            <a:off x="7011503" y="2320646"/>
            <a:ext cx="4942703" cy="830997"/>
          </a:xfrm>
          <a:prstGeom prst="rect">
            <a:avLst/>
          </a:prstGeom>
          <a:noFill/>
        </p:spPr>
        <p:txBody>
          <a:bodyPr wrap="square" rtlCol="0">
            <a:spAutoFit/>
          </a:bodyPr>
          <a:lstStyle/>
          <a:p>
            <a:pPr marL="0" algn="r" defTabSz="457200" rtl="1" eaLnBrk="1" latinLnBrk="0" hangingPunct="1"/>
            <a:r>
              <a:rPr lang="he-IL" sz="4800" dirty="0"/>
              <a:t>מסעדה לדוגמא</a:t>
            </a:r>
            <a:endParaRPr lang="en-IL" sz="4800" dirty="0"/>
          </a:p>
        </p:txBody>
      </p:sp>
    </p:spTree>
    <p:extLst>
      <p:ext uri="{BB962C8B-B14F-4D97-AF65-F5344CB8AC3E}">
        <p14:creationId xmlns:p14="http://schemas.microsoft.com/office/powerpoint/2010/main" val="176562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189A94-44E9-51C7-2C07-97B91C7346AC}"/>
              </a:ext>
            </a:extLst>
          </p:cNvPr>
          <p:cNvSpPr/>
          <p:nvPr/>
        </p:nvSpPr>
        <p:spPr>
          <a:xfrm>
            <a:off x="1798962" y="2022513"/>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he-IL" dirty="0"/>
              <a:t>נגישות </a:t>
            </a:r>
          </a:p>
          <a:p>
            <a:pPr marL="0" algn="ctr" defTabSz="457200" rtl="1" eaLnBrk="1" latinLnBrk="0" hangingPunct="1"/>
            <a:r>
              <a:rPr lang="he-IL" dirty="0"/>
              <a:t>לנכים</a:t>
            </a:r>
            <a:endParaRPr lang="en-IL" dirty="0"/>
          </a:p>
        </p:txBody>
      </p:sp>
      <p:sp>
        <p:nvSpPr>
          <p:cNvPr id="13" name="Rectangle 12">
            <a:extLst>
              <a:ext uri="{FF2B5EF4-FFF2-40B4-BE49-F238E27FC236}">
                <a16:creationId xmlns:a16="http://schemas.microsoft.com/office/drawing/2014/main" id="{A7625605-1EC7-00DD-89B2-3C6FB1459670}"/>
              </a:ext>
            </a:extLst>
          </p:cNvPr>
          <p:cNvSpPr/>
          <p:nvPr/>
        </p:nvSpPr>
        <p:spPr>
          <a:xfrm>
            <a:off x="6660160" y="2056483"/>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en-US" dirty="0"/>
              <a:t>Take Away</a:t>
            </a:r>
            <a:endParaRPr lang="en-IL" dirty="0"/>
          </a:p>
        </p:txBody>
      </p:sp>
      <p:sp>
        <p:nvSpPr>
          <p:cNvPr id="14" name="Rectangle 13">
            <a:extLst>
              <a:ext uri="{FF2B5EF4-FFF2-40B4-BE49-F238E27FC236}">
                <a16:creationId xmlns:a16="http://schemas.microsoft.com/office/drawing/2014/main" id="{60EF1514-833A-C388-5B66-0D0CAF56828A}"/>
              </a:ext>
            </a:extLst>
          </p:cNvPr>
          <p:cNvSpPr/>
          <p:nvPr/>
        </p:nvSpPr>
        <p:spPr>
          <a:xfrm>
            <a:off x="1798962" y="3971580"/>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he-IL" dirty="0"/>
              <a:t>אזור עישון</a:t>
            </a:r>
            <a:endParaRPr lang="en-IL" dirty="0"/>
          </a:p>
        </p:txBody>
      </p:sp>
      <p:sp>
        <p:nvSpPr>
          <p:cNvPr id="15" name="Rectangle 14">
            <a:extLst>
              <a:ext uri="{FF2B5EF4-FFF2-40B4-BE49-F238E27FC236}">
                <a16:creationId xmlns:a16="http://schemas.microsoft.com/office/drawing/2014/main" id="{6D9212A0-0B12-E8BF-A783-F15CD7FF8200}"/>
              </a:ext>
            </a:extLst>
          </p:cNvPr>
          <p:cNvSpPr/>
          <p:nvPr/>
        </p:nvSpPr>
        <p:spPr>
          <a:xfrm>
            <a:off x="4229561" y="3971580"/>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he-IL" dirty="0"/>
              <a:t>מסעדה כשרה</a:t>
            </a:r>
            <a:endParaRPr lang="en-IL" dirty="0"/>
          </a:p>
        </p:txBody>
      </p:sp>
      <p:sp>
        <p:nvSpPr>
          <p:cNvPr id="16" name="Rectangle 15">
            <a:extLst>
              <a:ext uri="{FF2B5EF4-FFF2-40B4-BE49-F238E27FC236}">
                <a16:creationId xmlns:a16="http://schemas.microsoft.com/office/drawing/2014/main" id="{C9125294-A93B-3FAD-2CBD-7A9068FB887A}"/>
              </a:ext>
            </a:extLst>
          </p:cNvPr>
          <p:cNvSpPr/>
          <p:nvPr/>
        </p:nvSpPr>
        <p:spPr>
          <a:xfrm>
            <a:off x="4229561" y="2022513"/>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he-IL" dirty="0"/>
              <a:t>סוג המסעדה</a:t>
            </a:r>
            <a:endParaRPr lang="en-IL" dirty="0"/>
          </a:p>
        </p:txBody>
      </p:sp>
      <p:sp>
        <p:nvSpPr>
          <p:cNvPr id="17" name="Rectangle 16">
            <a:extLst>
              <a:ext uri="{FF2B5EF4-FFF2-40B4-BE49-F238E27FC236}">
                <a16:creationId xmlns:a16="http://schemas.microsoft.com/office/drawing/2014/main" id="{1E2FB075-B59C-DC1E-0801-1A3229B15F48}"/>
              </a:ext>
            </a:extLst>
          </p:cNvPr>
          <p:cNvSpPr/>
          <p:nvPr/>
        </p:nvSpPr>
        <p:spPr>
          <a:xfrm>
            <a:off x="9168792" y="2056483"/>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0" eaLnBrk="1" latinLnBrk="0" hangingPunct="1"/>
            <a:r>
              <a:rPr lang="he-IL" dirty="0"/>
              <a:t>פתוח בשבת</a:t>
            </a:r>
            <a:endParaRPr lang="en-IL" dirty="0"/>
          </a:p>
        </p:txBody>
      </p:sp>
      <p:sp>
        <p:nvSpPr>
          <p:cNvPr id="18" name="Rectangle 17">
            <a:extLst>
              <a:ext uri="{FF2B5EF4-FFF2-40B4-BE49-F238E27FC236}">
                <a16:creationId xmlns:a16="http://schemas.microsoft.com/office/drawing/2014/main" id="{722F3539-5454-36E4-3808-7E510D192F22}"/>
              </a:ext>
            </a:extLst>
          </p:cNvPr>
          <p:cNvSpPr/>
          <p:nvPr/>
        </p:nvSpPr>
        <p:spPr>
          <a:xfrm>
            <a:off x="9168792" y="4000960"/>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he-IL" dirty="0"/>
              <a:t>מספר ביקורות</a:t>
            </a:r>
            <a:endParaRPr lang="en-IL" dirty="0"/>
          </a:p>
        </p:txBody>
      </p:sp>
      <p:sp>
        <p:nvSpPr>
          <p:cNvPr id="19" name="Rectangle 18">
            <a:extLst>
              <a:ext uri="{FF2B5EF4-FFF2-40B4-BE49-F238E27FC236}">
                <a16:creationId xmlns:a16="http://schemas.microsoft.com/office/drawing/2014/main" id="{E0B5FD8E-0224-F2DF-8B12-3E18E359BF97}"/>
              </a:ext>
            </a:extLst>
          </p:cNvPr>
          <p:cNvSpPr/>
          <p:nvPr/>
        </p:nvSpPr>
        <p:spPr>
          <a:xfrm>
            <a:off x="6661538" y="4000960"/>
            <a:ext cx="1432192" cy="1266939"/>
          </a:xfrm>
          <a:prstGeom prst="rect">
            <a:avLst/>
          </a:prstGeom>
          <a:solidFill>
            <a:schemeClr val="accent4"/>
          </a:solidFill>
          <a:effectLst>
            <a:outerShdw blurRad="50800" dist="38100" dir="16200000" rotWithShape="0">
              <a:prstClr val="black">
                <a:alpha val="40000"/>
              </a:prstClr>
            </a:outerShdw>
            <a:softEdge rad="85186"/>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1" eaLnBrk="1" latinLnBrk="0" hangingPunct="1"/>
            <a:r>
              <a:rPr lang="he-IL" dirty="0"/>
              <a:t>מיקום</a:t>
            </a:r>
            <a:endParaRPr lang="en-IL" dirty="0"/>
          </a:p>
        </p:txBody>
      </p:sp>
      <p:sp>
        <p:nvSpPr>
          <p:cNvPr id="20" name="Title 1">
            <a:extLst>
              <a:ext uri="{FF2B5EF4-FFF2-40B4-BE49-F238E27FC236}">
                <a16:creationId xmlns:a16="http://schemas.microsoft.com/office/drawing/2014/main" id="{D5E9C19D-9B9C-D47F-6A7B-66BF3F7F8EA0}"/>
              </a:ext>
            </a:extLst>
          </p:cNvPr>
          <p:cNvSpPr>
            <a:spLocks noGrp="1"/>
          </p:cNvSpPr>
          <p:nvPr>
            <p:ph type="title"/>
          </p:nvPr>
        </p:nvSpPr>
        <p:spPr>
          <a:xfrm>
            <a:off x="789330" y="201646"/>
            <a:ext cx="9404723" cy="1177299"/>
          </a:xfrm>
        </p:spPr>
        <p:txBody>
          <a:bodyPr/>
          <a:lstStyle/>
          <a:p>
            <a:pPr algn="r"/>
            <a:r>
              <a:rPr lang="he-IL" sz="4800" dirty="0">
                <a:cs typeface="+mn-cs"/>
              </a:rPr>
              <a:t>פרמטרים לדוגמא</a:t>
            </a:r>
            <a:endParaRPr lang="en-IL" dirty="0">
              <a:cs typeface="+mn-cs"/>
            </a:endParaRPr>
          </a:p>
        </p:txBody>
      </p:sp>
    </p:spTree>
    <p:extLst>
      <p:ext uri="{BB962C8B-B14F-4D97-AF65-F5344CB8AC3E}">
        <p14:creationId xmlns:p14="http://schemas.microsoft.com/office/powerpoint/2010/main" val="353421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A04743-890C-FBEA-E465-F2B967B1CB17}"/>
              </a:ext>
            </a:extLst>
          </p:cNvPr>
          <p:cNvSpPr>
            <a:spLocks noGrp="1"/>
          </p:cNvSpPr>
          <p:nvPr>
            <p:ph type="title"/>
          </p:nvPr>
        </p:nvSpPr>
        <p:spPr>
          <a:xfrm>
            <a:off x="2169353" y="35114"/>
            <a:ext cx="10167257" cy="1042951"/>
          </a:xfrm>
        </p:spPr>
        <p:txBody>
          <a:bodyPr vert="horz" lIns="91440" tIns="45720" rIns="91440" bIns="45720" rtlCol="0" anchor="b">
            <a:normAutofit/>
          </a:bodyPr>
          <a:lstStyle/>
          <a:p>
            <a:r>
              <a:rPr lang="en-US" sz="6000" b="0" i="0" kern="1200" dirty="0" err="1">
                <a:solidFill>
                  <a:schemeClr val="tx2"/>
                </a:solidFill>
                <a:latin typeface="+mj-lt"/>
                <a:ea typeface="+mj-ea"/>
                <a:cs typeface="+mj-cs"/>
              </a:rPr>
              <a:t>מקורות</a:t>
            </a:r>
            <a:r>
              <a:rPr lang="en-US" sz="6000" b="0" i="0" kern="1200" dirty="0">
                <a:solidFill>
                  <a:schemeClr val="tx2"/>
                </a:solidFill>
                <a:latin typeface="+mj-lt"/>
                <a:ea typeface="+mj-ea"/>
                <a:cs typeface="+mj-cs"/>
              </a:rPr>
              <a:t> </a:t>
            </a:r>
            <a:r>
              <a:rPr lang="en-US" sz="6000" b="0" i="0" kern="1200" dirty="0" err="1">
                <a:solidFill>
                  <a:schemeClr val="tx2"/>
                </a:solidFill>
                <a:latin typeface="+mj-lt"/>
                <a:ea typeface="+mj-ea"/>
                <a:cs typeface="+mj-cs"/>
              </a:rPr>
              <a:t>הנתונים</a:t>
            </a:r>
            <a:r>
              <a:rPr lang="en-US" sz="6000" b="0" i="0" kern="1200" dirty="0">
                <a:solidFill>
                  <a:schemeClr val="tx2"/>
                </a:solidFill>
                <a:latin typeface="+mj-lt"/>
                <a:ea typeface="+mj-ea"/>
                <a:cs typeface="+mj-cs"/>
              </a:rPr>
              <a:t> </a:t>
            </a:r>
            <a:r>
              <a:rPr lang="en-US" sz="6000" b="0" i="0" kern="1200" dirty="0" err="1">
                <a:solidFill>
                  <a:schemeClr val="tx2"/>
                </a:solidFill>
                <a:latin typeface="+mj-lt"/>
                <a:ea typeface="+mj-ea"/>
                <a:cs typeface="+mj-cs"/>
              </a:rPr>
              <a:t>והרכשה</a:t>
            </a:r>
            <a:endParaRPr lang="en-US" sz="6000" b="0" i="0" kern="1200" dirty="0">
              <a:solidFill>
                <a:schemeClr val="tx2"/>
              </a:solidFill>
              <a:latin typeface="+mj-lt"/>
              <a:ea typeface="+mj-ea"/>
              <a:cs typeface="+mj-cs"/>
            </a:endParaRPr>
          </a:p>
        </p:txBody>
      </p:sp>
      <p:pic>
        <p:nvPicPr>
          <p:cNvPr id="5" name="Picture 4" descr="Graphical user interface&#10;&#10;Description automatically generated with medium confidence">
            <a:extLst>
              <a:ext uri="{FF2B5EF4-FFF2-40B4-BE49-F238E27FC236}">
                <a16:creationId xmlns:a16="http://schemas.microsoft.com/office/drawing/2014/main" id="{79A67314-5797-DF80-FB4F-12CB5645C281}"/>
              </a:ext>
            </a:extLst>
          </p:cNvPr>
          <p:cNvPicPr>
            <a:picLocks noChangeAspect="1"/>
          </p:cNvPicPr>
          <p:nvPr/>
        </p:nvPicPr>
        <p:blipFill>
          <a:blip r:embed="rId8"/>
          <a:stretch>
            <a:fillRect/>
          </a:stretch>
        </p:blipFill>
        <p:spPr>
          <a:xfrm>
            <a:off x="266589" y="2092245"/>
            <a:ext cx="6632800" cy="3565130"/>
          </a:xfrm>
          <a:prstGeom prst="rect">
            <a:avLst/>
          </a:prstGeom>
          <a:effectLst/>
        </p:spPr>
      </p:pic>
      <p:sp>
        <p:nvSpPr>
          <p:cNvPr id="8" name="Content Placeholder 7">
            <a:extLst>
              <a:ext uri="{FF2B5EF4-FFF2-40B4-BE49-F238E27FC236}">
                <a16:creationId xmlns:a16="http://schemas.microsoft.com/office/drawing/2014/main" id="{8241750C-8D5C-9411-4CF2-DC4E0CEAFCF5}"/>
              </a:ext>
            </a:extLst>
          </p:cNvPr>
          <p:cNvSpPr>
            <a:spLocks noGrp="1"/>
          </p:cNvSpPr>
          <p:nvPr>
            <p:ph idx="1"/>
          </p:nvPr>
        </p:nvSpPr>
        <p:spPr>
          <a:xfrm>
            <a:off x="2704577" y="2492770"/>
            <a:ext cx="8946541" cy="3164605"/>
          </a:xfrm>
        </p:spPr>
        <p:txBody>
          <a:bodyPr/>
          <a:lstStyle/>
          <a:p>
            <a:pPr algn="r" rtl="1"/>
            <a:r>
              <a:rPr lang="he-IL" dirty="0">
                <a:cs typeface="+mn-cs"/>
              </a:rPr>
              <a:t>שימוש בספריית </a:t>
            </a:r>
            <a:r>
              <a:rPr lang="en-US" dirty="0" err="1">
                <a:cs typeface="+mn-cs"/>
              </a:rPr>
              <a:t>BeautifulSoup</a:t>
            </a:r>
            <a:endParaRPr lang="he-IL" dirty="0">
              <a:cs typeface="+mn-cs"/>
            </a:endParaRPr>
          </a:p>
          <a:p>
            <a:pPr marL="0" indent="0" algn="r" rtl="1">
              <a:buNone/>
            </a:pPr>
            <a:endParaRPr lang="he-IL" dirty="0">
              <a:cs typeface="+mn-cs"/>
            </a:endParaRPr>
          </a:p>
          <a:p>
            <a:pPr algn="r" rtl="1"/>
            <a:r>
              <a:rPr lang="he-IL" dirty="0">
                <a:cs typeface="+mn-cs"/>
              </a:rPr>
              <a:t>בעיה בחילוץ הנתונים מכפתור ׳עוד פרטים׳</a:t>
            </a:r>
          </a:p>
          <a:p>
            <a:pPr marL="0" indent="0" algn="r" rtl="1">
              <a:buNone/>
            </a:pPr>
            <a:endParaRPr lang="he-IL" dirty="0">
              <a:cs typeface="+mn-cs"/>
            </a:endParaRPr>
          </a:p>
          <a:p>
            <a:pPr algn="r" rtl="1"/>
            <a:r>
              <a:rPr lang="he-IL" dirty="0">
                <a:cs typeface="+mn-cs"/>
              </a:rPr>
              <a:t>פתירת הבעיה על ידי </a:t>
            </a:r>
            <a:r>
              <a:rPr lang="en-US" dirty="0"/>
              <a:t>Selenium</a:t>
            </a:r>
            <a:endParaRPr lang="he-IL" dirty="0"/>
          </a:p>
          <a:p>
            <a:pPr marL="0" indent="0" algn="r" rtl="1">
              <a:buNone/>
            </a:pPr>
            <a:endParaRPr lang="he-IL" dirty="0">
              <a:cs typeface="+mn-cs"/>
            </a:endParaRPr>
          </a:p>
          <a:p>
            <a:pPr algn="r" rtl="1"/>
            <a:r>
              <a:rPr lang="he-IL" dirty="0">
                <a:cs typeface="+mn-cs"/>
              </a:rPr>
              <a:t>חילוץ כל המאפיינים</a:t>
            </a:r>
            <a:endParaRPr lang="en-IL" dirty="0">
              <a:cs typeface="+mn-cs"/>
            </a:endParaRPr>
          </a:p>
        </p:txBody>
      </p:sp>
    </p:spTree>
    <p:extLst>
      <p:ext uri="{BB962C8B-B14F-4D97-AF65-F5344CB8AC3E}">
        <p14:creationId xmlns:p14="http://schemas.microsoft.com/office/powerpoint/2010/main" val="404292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6E2FF009-4F26-DEC1-7A08-AB790C5AAF17}"/>
              </a:ext>
            </a:extLst>
          </p:cNvPr>
          <p:cNvSpPr>
            <a:spLocks noGrp="1"/>
          </p:cNvSpPr>
          <p:nvPr>
            <p:ph idx="1"/>
          </p:nvPr>
        </p:nvSpPr>
        <p:spPr>
          <a:xfrm>
            <a:off x="1511166" y="1546291"/>
            <a:ext cx="10215087" cy="4777507"/>
          </a:xfrm>
        </p:spPr>
        <p:txBody>
          <a:bodyPr>
            <a:normAutofit/>
          </a:bodyPr>
          <a:lstStyle/>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cs typeface="+mn-cs"/>
              </a:rPr>
              <a:t> קביעת ציון מסעדה אמיתי בעזרת נוסחת </a:t>
            </a:r>
            <a:r>
              <a:rPr lang="en-US" dirty="0">
                <a:cs typeface="+mn-cs"/>
              </a:rPr>
              <a:t>T-Distribution</a:t>
            </a:r>
            <a:r>
              <a:rPr lang="he-IL" dirty="0">
                <a:cs typeface="+mn-cs"/>
              </a:rPr>
              <a:t>:</a:t>
            </a:r>
          </a:p>
          <a:p>
            <a:pPr marL="0" indent="0" algn="r" defTabSz="457200" rtl="1" eaLnBrk="1" latinLnBrk="0" hangingPunct="1">
              <a:spcBef>
                <a:spcPts val="1000"/>
              </a:spcBef>
              <a:spcAft>
                <a:spcPts val="0"/>
              </a:spcAft>
              <a:buClr>
                <a:schemeClr val="bg2">
                  <a:lumMod val="40000"/>
                  <a:lumOff val="60000"/>
                </a:schemeClr>
              </a:buClr>
              <a:buSzPct val="80000"/>
              <a:buNone/>
            </a:pPr>
            <a:endParaRPr lang="he-IL" dirty="0">
              <a:cs typeface="+mn-cs"/>
            </a:endParaRPr>
          </a:p>
          <a:p>
            <a:pPr marL="0" indent="0" algn="r" rtl="1">
              <a:buNone/>
            </a:pPr>
            <a:endParaRPr lang="he-IL" dirty="0">
              <a:cs typeface="+mn-cs"/>
            </a:endParaRPr>
          </a:p>
          <a:p>
            <a:pPr marL="0" indent="0" algn="r" rtl="1">
              <a:buNone/>
            </a:pPr>
            <a:endParaRPr lang="en-US" dirty="0">
              <a:cs typeface="+mn-cs"/>
            </a:endParaRP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cs typeface="+mn-cs"/>
              </a:rPr>
              <a:t>נרמול הציון לצורך נוחות:</a:t>
            </a: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endParaRPr lang="he-IL" dirty="0">
              <a:cs typeface="+mn-cs"/>
            </a:endParaRPr>
          </a:p>
          <a:p>
            <a:pPr marL="0" indent="0" algn="r" defTabSz="457200" rtl="1" eaLnBrk="1" latinLnBrk="0" hangingPunct="1">
              <a:spcBef>
                <a:spcPts val="1000"/>
              </a:spcBef>
              <a:spcAft>
                <a:spcPts val="0"/>
              </a:spcAft>
              <a:buClr>
                <a:schemeClr val="bg2">
                  <a:lumMod val="40000"/>
                  <a:lumOff val="60000"/>
                </a:schemeClr>
              </a:buClr>
              <a:buSzPct val="80000"/>
              <a:buNone/>
            </a:pPr>
            <a:r>
              <a:rPr lang="he-IL" dirty="0">
                <a:cs typeface="+mn-cs"/>
              </a:rPr>
              <a:t>	</a:t>
            </a:r>
            <a:endParaRPr lang="en-US" dirty="0">
              <a:cs typeface="+mn-cs"/>
            </a:endParaRPr>
          </a:p>
          <a:p>
            <a:pPr marL="0" indent="0" algn="r" defTabSz="457200" rtl="1" eaLnBrk="1" latinLnBrk="0" hangingPunct="1">
              <a:spcBef>
                <a:spcPts val="1000"/>
              </a:spcBef>
              <a:spcAft>
                <a:spcPts val="0"/>
              </a:spcAft>
              <a:buClr>
                <a:schemeClr val="bg2">
                  <a:lumMod val="40000"/>
                  <a:lumOff val="60000"/>
                </a:schemeClr>
              </a:buClr>
              <a:buSzPct val="80000"/>
              <a:buNone/>
            </a:pPr>
            <a:endParaRPr lang="en-US" dirty="0">
              <a:cs typeface="+mn-cs"/>
            </a:endParaRPr>
          </a:p>
          <a:p>
            <a:pPr marL="0" indent="0" algn="r" defTabSz="457200" rtl="1" eaLnBrk="1" latinLnBrk="0" hangingPunct="1">
              <a:spcBef>
                <a:spcPts val="1000"/>
              </a:spcBef>
              <a:spcAft>
                <a:spcPts val="0"/>
              </a:spcAft>
              <a:buClr>
                <a:schemeClr val="bg2">
                  <a:lumMod val="40000"/>
                  <a:lumOff val="60000"/>
                </a:schemeClr>
              </a:buClr>
              <a:buSzPct val="80000"/>
              <a:buNone/>
            </a:pPr>
            <a:endParaRPr lang="en-US" dirty="0">
              <a:cs typeface="+mn-cs"/>
            </a:endParaRPr>
          </a:p>
          <a:p>
            <a:pPr marL="0" indent="0" algn="r" defTabSz="457200" rtl="1" eaLnBrk="1" latinLnBrk="0" hangingPunct="1">
              <a:spcBef>
                <a:spcPts val="1000"/>
              </a:spcBef>
              <a:spcAft>
                <a:spcPts val="0"/>
              </a:spcAft>
              <a:buClr>
                <a:schemeClr val="bg2">
                  <a:lumMod val="40000"/>
                  <a:lumOff val="60000"/>
                </a:schemeClr>
              </a:buClr>
              <a:buSzPct val="80000"/>
              <a:buNone/>
            </a:pPr>
            <a:endParaRPr lang="he-IL" dirty="0">
              <a:cs typeface="+mn-cs"/>
            </a:endParaRPr>
          </a:p>
        </p:txBody>
      </p:sp>
      <p:sp>
        <p:nvSpPr>
          <p:cNvPr id="7" name="Title 1">
            <a:extLst>
              <a:ext uri="{FF2B5EF4-FFF2-40B4-BE49-F238E27FC236}">
                <a16:creationId xmlns:a16="http://schemas.microsoft.com/office/drawing/2014/main" id="{4FE48885-2B83-4364-AAEB-D63D25D88E00}"/>
              </a:ext>
            </a:extLst>
          </p:cNvPr>
          <p:cNvSpPr>
            <a:spLocks noGrp="1"/>
          </p:cNvSpPr>
          <p:nvPr>
            <p:ph type="title"/>
          </p:nvPr>
        </p:nvSpPr>
        <p:spPr>
          <a:xfrm>
            <a:off x="789330" y="201646"/>
            <a:ext cx="9404723" cy="1177299"/>
          </a:xfrm>
        </p:spPr>
        <p:txBody>
          <a:bodyPr/>
          <a:lstStyle/>
          <a:p>
            <a:pPr algn="r" rtl="1"/>
            <a:r>
              <a:rPr lang="he-IL" sz="4800" dirty="0">
                <a:cs typeface="+mn-cs"/>
              </a:rPr>
              <a:t>חישוב ערך ה</a:t>
            </a:r>
            <a:r>
              <a:rPr lang="en-US" sz="4800" dirty="0">
                <a:cs typeface="+mn-cs"/>
              </a:rPr>
              <a:t>score</a:t>
            </a:r>
            <a:endParaRPr lang="en-IL" dirty="0">
              <a:cs typeface="+mn-cs"/>
            </a:endParaRPr>
          </a:p>
        </p:txBody>
      </p:sp>
      <p:pic>
        <p:nvPicPr>
          <p:cNvPr id="8" name="Picture 7">
            <a:extLst>
              <a:ext uri="{FF2B5EF4-FFF2-40B4-BE49-F238E27FC236}">
                <a16:creationId xmlns:a16="http://schemas.microsoft.com/office/drawing/2014/main" id="{A3A01A3D-EADA-1E43-10C2-00D19D528B3E}"/>
              </a:ext>
            </a:extLst>
          </p:cNvPr>
          <p:cNvPicPr>
            <a:picLocks noChangeAspect="1"/>
          </p:cNvPicPr>
          <p:nvPr/>
        </p:nvPicPr>
        <p:blipFill rotWithShape="1">
          <a:blip r:embed="rId3"/>
          <a:srcRect t="12299" r="539" b="7975"/>
          <a:stretch/>
        </p:blipFill>
        <p:spPr>
          <a:xfrm>
            <a:off x="3936000" y="2183081"/>
            <a:ext cx="4320000" cy="648000"/>
          </a:xfrm>
          <a:prstGeom prst="rect">
            <a:avLst/>
          </a:prstGeom>
        </p:spPr>
      </p:pic>
      <p:pic>
        <p:nvPicPr>
          <p:cNvPr id="9" name="Picture 8">
            <a:extLst>
              <a:ext uri="{FF2B5EF4-FFF2-40B4-BE49-F238E27FC236}">
                <a16:creationId xmlns:a16="http://schemas.microsoft.com/office/drawing/2014/main" id="{9CD9675D-FDAC-7DBA-3C70-0322E38AD1E7}"/>
              </a:ext>
            </a:extLst>
          </p:cNvPr>
          <p:cNvPicPr>
            <a:picLocks noChangeAspect="1"/>
          </p:cNvPicPr>
          <p:nvPr/>
        </p:nvPicPr>
        <p:blipFill>
          <a:blip r:embed="rId4"/>
          <a:stretch>
            <a:fillRect/>
          </a:stretch>
        </p:blipFill>
        <p:spPr>
          <a:xfrm>
            <a:off x="4374292" y="4026920"/>
            <a:ext cx="3239530" cy="2239087"/>
          </a:xfrm>
          <a:prstGeom prst="rect">
            <a:avLst/>
          </a:prstGeom>
        </p:spPr>
      </p:pic>
    </p:spTree>
    <p:extLst>
      <p:ext uri="{BB962C8B-B14F-4D97-AF65-F5344CB8AC3E}">
        <p14:creationId xmlns:p14="http://schemas.microsoft.com/office/powerpoint/2010/main" val="185705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C9674-D514-829A-0F9D-3448ECAC91DE}"/>
              </a:ext>
            </a:extLst>
          </p:cNvPr>
          <p:cNvSpPr>
            <a:spLocks noGrp="1"/>
          </p:cNvSpPr>
          <p:nvPr>
            <p:ph type="title"/>
          </p:nvPr>
        </p:nvSpPr>
        <p:spPr>
          <a:xfrm>
            <a:off x="378837" y="379874"/>
            <a:ext cx="3108626" cy="763126"/>
          </a:xfrm>
        </p:spPr>
        <p:txBody>
          <a:bodyPr anchor="b">
            <a:normAutofit/>
          </a:bodyPr>
          <a:lstStyle/>
          <a:p>
            <a:r>
              <a:rPr lang="he-IL" sz="3200" dirty="0">
                <a:solidFill>
                  <a:srgbClr val="EBEBEB"/>
                </a:solidFill>
                <a:cs typeface="+mn-cs"/>
              </a:rPr>
              <a:t>ניתוח ראשוני וטיוב</a:t>
            </a:r>
            <a:endParaRPr lang="en-IL" sz="3200" dirty="0">
              <a:solidFill>
                <a:srgbClr val="EBEBEB"/>
              </a:solidFill>
              <a:cs typeface="+mn-cs"/>
            </a:endParaRP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DD8B1BC-5684-4A7D-675A-239290EDBA73}"/>
              </a:ext>
            </a:extLst>
          </p:cNvPr>
          <p:cNvSpPr>
            <a:spLocks noGrp="1"/>
          </p:cNvSpPr>
          <p:nvPr>
            <p:ph idx="1"/>
          </p:nvPr>
        </p:nvSpPr>
        <p:spPr>
          <a:xfrm>
            <a:off x="-198846" y="2143234"/>
            <a:ext cx="4263992" cy="3892561"/>
          </a:xfrm>
        </p:spPr>
        <p:txBody>
          <a:bodyPr>
            <a:normAutofit/>
          </a:bodyPr>
          <a:lstStyle/>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sz="1400" dirty="0">
                <a:solidFill>
                  <a:srgbClr val="FFFFFF"/>
                </a:solidFill>
                <a:cs typeface="+mn-cs"/>
              </a:rPr>
              <a:t>יצירת </a:t>
            </a:r>
            <a:r>
              <a:rPr lang="en-US" sz="1400" dirty="0" err="1">
                <a:solidFill>
                  <a:srgbClr val="FFFFFF"/>
                </a:solidFill>
                <a:cs typeface="+mn-cs"/>
              </a:rPr>
              <a:t>DataFrame</a:t>
            </a:r>
            <a:r>
              <a:rPr lang="he-IL" sz="1400" dirty="0">
                <a:solidFill>
                  <a:srgbClr val="FFFFFF"/>
                </a:solidFill>
                <a:cs typeface="+mn-cs"/>
              </a:rPr>
              <a:t> – כל שורה זאת מסעדה</a:t>
            </a:r>
          </a:p>
          <a:p>
            <a:pPr marL="0" indent="0" algn="r" defTabSz="457200" rtl="1" eaLnBrk="1" latinLnBrk="0" hangingPunct="1">
              <a:spcBef>
                <a:spcPts val="1000"/>
              </a:spcBef>
              <a:spcAft>
                <a:spcPts val="0"/>
              </a:spcAft>
              <a:buClr>
                <a:schemeClr val="bg2">
                  <a:lumMod val="40000"/>
                  <a:lumOff val="60000"/>
                </a:schemeClr>
              </a:buClr>
              <a:buSzPct val="80000"/>
              <a:buNone/>
            </a:pPr>
            <a:endParaRPr lang="he-IL" sz="1400" dirty="0">
              <a:solidFill>
                <a:srgbClr val="FFFFFF"/>
              </a:solidFill>
              <a:cs typeface="+mn-cs"/>
            </a:endParaRPr>
          </a:p>
          <a:p>
            <a:pPr algn="r" rtl="1"/>
            <a:r>
              <a:rPr lang="he-IL" sz="1400" dirty="0">
                <a:solidFill>
                  <a:srgbClr val="FFFFFF"/>
                </a:solidFill>
                <a:cs typeface="+mn-cs"/>
              </a:rPr>
              <a:t>מילוי ערכים מספריים חסרים</a:t>
            </a:r>
          </a:p>
          <a:p>
            <a:pPr marL="0" indent="0" algn="r" rtl="1">
              <a:buNone/>
            </a:pPr>
            <a:endParaRPr lang="en-US" sz="1400" dirty="0">
              <a:solidFill>
                <a:srgbClr val="FFFFFF"/>
              </a:solidFill>
              <a:cs typeface="+mn-cs"/>
            </a:endParaRPr>
          </a:p>
          <a:p>
            <a:pPr algn="r" rtl="1"/>
            <a:r>
              <a:rPr lang="he-IL" sz="1400" dirty="0">
                <a:solidFill>
                  <a:srgbClr val="FFFFFF"/>
                </a:solidFill>
                <a:cs typeface="+mn-cs"/>
              </a:rPr>
              <a:t>מחיקת מסעדות ללא ביקורות</a:t>
            </a:r>
          </a:p>
          <a:p>
            <a:pPr marL="0" indent="0" algn="r" rtl="1">
              <a:buNone/>
            </a:pPr>
            <a:endParaRPr lang="he-IL" sz="1400" dirty="0">
              <a:solidFill>
                <a:srgbClr val="FFFFFF"/>
              </a:solidFill>
              <a:cs typeface="+mn-cs"/>
            </a:endParaRPr>
          </a:p>
          <a:p>
            <a:pPr algn="r" rtl="1"/>
            <a:r>
              <a:rPr lang="he-IL" sz="1400" dirty="0">
                <a:solidFill>
                  <a:srgbClr val="FFFFFF"/>
                </a:solidFill>
                <a:cs typeface="+mn-cs"/>
              </a:rPr>
              <a:t>מחיקת פרמטרים שלא מתקיימים</a:t>
            </a:r>
          </a:p>
          <a:p>
            <a:pPr marL="0" indent="0" algn="r" rtl="1">
              <a:buNone/>
            </a:pPr>
            <a:endParaRPr lang="he-IL" sz="1400" dirty="0">
              <a:solidFill>
                <a:srgbClr val="FFFFFF"/>
              </a:solidFill>
              <a:cs typeface="+mn-cs"/>
            </a:endParaRPr>
          </a:p>
          <a:p>
            <a:pPr algn="r" rtl="1"/>
            <a:r>
              <a:rPr lang="he-IL" sz="1400" dirty="0">
                <a:solidFill>
                  <a:srgbClr val="FFFFFF"/>
                </a:solidFill>
                <a:cs typeface="+mn-cs"/>
              </a:rPr>
              <a:t>צמצום מספר השורות והעמודות</a:t>
            </a:r>
          </a:p>
        </p:txBody>
      </p:sp>
      <p:pic>
        <p:nvPicPr>
          <p:cNvPr id="4" name="Picture 3">
            <a:extLst>
              <a:ext uri="{FF2B5EF4-FFF2-40B4-BE49-F238E27FC236}">
                <a16:creationId xmlns:a16="http://schemas.microsoft.com/office/drawing/2014/main" id="{85FE6A33-45FE-6673-F8E5-C4796407E3C0}"/>
              </a:ext>
            </a:extLst>
          </p:cNvPr>
          <p:cNvPicPr>
            <a:picLocks noChangeAspect="1"/>
          </p:cNvPicPr>
          <p:nvPr/>
        </p:nvPicPr>
        <p:blipFill>
          <a:blip r:embed="rId3"/>
          <a:stretch>
            <a:fillRect/>
          </a:stretch>
        </p:blipFill>
        <p:spPr>
          <a:xfrm>
            <a:off x="5048451" y="1630769"/>
            <a:ext cx="6495847" cy="4206061"/>
          </a:xfrm>
          <a:prstGeom prst="rect">
            <a:avLst/>
          </a:prstGeom>
          <a:effectLst/>
        </p:spPr>
      </p:pic>
      <p:sp>
        <p:nvSpPr>
          <p:cNvPr id="6" name="Right Arrow 5">
            <a:extLst>
              <a:ext uri="{FF2B5EF4-FFF2-40B4-BE49-F238E27FC236}">
                <a16:creationId xmlns:a16="http://schemas.microsoft.com/office/drawing/2014/main" id="{EA2BA403-31CC-2A4A-1E62-06B5FC8B319E}"/>
              </a:ext>
            </a:extLst>
          </p:cNvPr>
          <p:cNvSpPr/>
          <p:nvPr/>
        </p:nvSpPr>
        <p:spPr>
          <a:xfrm>
            <a:off x="7720063" y="6194738"/>
            <a:ext cx="978408" cy="484632"/>
          </a:xfrm>
          <a:prstGeom prst="rightArrow">
            <a:avLst/>
          </a:prstGeom>
          <a:solidFill>
            <a:schemeClr val="accent4">
              <a:lumMod val="75000"/>
            </a:schemeClr>
          </a:solidFill>
          <a:ln>
            <a:noFill/>
          </a:ln>
          <a:effectLst>
            <a:softEdge rad="85186"/>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algn="ctr" defTabSz="457200" rtl="0" eaLnBrk="1" latinLnBrk="0" hangingPunct="1"/>
            <a:endParaRPr lang="en-IL" dirty="0"/>
          </a:p>
        </p:txBody>
      </p:sp>
      <p:pic>
        <p:nvPicPr>
          <p:cNvPr id="7" name="Picture 6">
            <a:extLst>
              <a:ext uri="{FF2B5EF4-FFF2-40B4-BE49-F238E27FC236}">
                <a16:creationId xmlns:a16="http://schemas.microsoft.com/office/drawing/2014/main" id="{A1467D41-C744-6D9F-AA4F-CE76808476B4}"/>
              </a:ext>
            </a:extLst>
          </p:cNvPr>
          <p:cNvPicPr>
            <a:picLocks noChangeAspect="1"/>
          </p:cNvPicPr>
          <p:nvPr/>
        </p:nvPicPr>
        <p:blipFill rotWithShape="1">
          <a:blip r:embed="rId4"/>
          <a:srcRect t="9463" b="7203"/>
          <a:stretch/>
        </p:blipFill>
        <p:spPr>
          <a:xfrm>
            <a:off x="4886400" y="6255685"/>
            <a:ext cx="2419200" cy="360000"/>
          </a:xfrm>
          <a:prstGeom prst="rect">
            <a:avLst/>
          </a:prstGeom>
        </p:spPr>
      </p:pic>
      <p:pic>
        <p:nvPicPr>
          <p:cNvPr id="8" name="Picture 7">
            <a:extLst>
              <a:ext uri="{FF2B5EF4-FFF2-40B4-BE49-F238E27FC236}">
                <a16:creationId xmlns:a16="http://schemas.microsoft.com/office/drawing/2014/main" id="{6A78311F-CC31-BA17-921D-DD5E2B9EB5C9}"/>
              </a:ext>
            </a:extLst>
          </p:cNvPr>
          <p:cNvPicPr>
            <a:picLocks noChangeAspect="1"/>
          </p:cNvPicPr>
          <p:nvPr/>
        </p:nvPicPr>
        <p:blipFill rotWithShape="1">
          <a:blip r:embed="rId5"/>
          <a:srcRect t="8720" b="2697"/>
          <a:stretch/>
        </p:blipFill>
        <p:spPr>
          <a:xfrm>
            <a:off x="9042934" y="6255685"/>
            <a:ext cx="2501900" cy="360000"/>
          </a:xfrm>
          <a:prstGeom prst="rect">
            <a:avLst/>
          </a:prstGeom>
        </p:spPr>
      </p:pic>
    </p:spTree>
    <p:extLst>
      <p:ext uri="{BB962C8B-B14F-4D97-AF65-F5344CB8AC3E}">
        <p14:creationId xmlns:p14="http://schemas.microsoft.com/office/powerpoint/2010/main" val="34882230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AF2D266-A8E5-0BBA-8926-2FAE5BC0D5AB}"/>
              </a:ext>
            </a:extLst>
          </p:cNvPr>
          <p:cNvSpPr>
            <a:spLocks noGrp="1"/>
          </p:cNvSpPr>
          <p:nvPr>
            <p:ph type="title"/>
          </p:nvPr>
        </p:nvSpPr>
        <p:spPr>
          <a:xfrm>
            <a:off x="884106" y="72229"/>
            <a:ext cx="4166510" cy="911620"/>
          </a:xfrm>
        </p:spPr>
        <p:txBody>
          <a:bodyPr>
            <a:normAutofit/>
          </a:bodyPr>
          <a:lstStyle/>
          <a:p>
            <a:pPr rtl="1"/>
            <a:r>
              <a:rPr lang="he-IL" dirty="0">
                <a:solidFill>
                  <a:srgbClr val="EBEBEB"/>
                </a:solidFill>
                <a:cs typeface="+mn-cs"/>
              </a:rPr>
              <a:t>ויזואליזציה ו</a:t>
            </a:r>
            <a:r>
              <a:rPr lang="en-US" dirty="0">
                <a:solidFill>
                  <a:srgbClr val="EBEBEB"/>
                </a:solidFill>
                <a:cs typeface="+mn-cs"/>
              </a:rPr>
              <a:t>EDA</a:t>
            </a:r>
            <a:endParaRPr lang="en-IL" dirty="0">
              <a:solidFill>
                <a:srgbClr val="EBEBEB"/>
              </a:solidFill>
              <a:cs typeface="+mn-cs"/>
            </a:endParaRPr>
          </a:p>
        </p:txBody>
      </p:sp>
      <p:sp>
        <p:nvSpPr>
          <p:cNvPr id="3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31">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 name="Picture 1">
            <a:extLst>
              <a:ext uri="{FF2B5EF4-FFF2-40B4-BE49-F238E27FC236}">
                <a16:creationId xmlns:a16="http://schemas.microsoft.com/office/drawing/2014/main" id="{988F0F08-3443-413A-820A-7CF4586C041C}"/>
              </a:ext>
            </a:extLst>
          </p:cNvPr>
          <p:cNvPicPr>
            <a:picLocks noChangeAspect="1"/>
          </p:cNvPicPr>
          <p:nvPr/>
        </p:nvPicPr>
        <p:blipFill>
          <a:blip r:embed="rId3"/>
          <a:stretch>
            <a:fillRect/>
          </a:stretch>
        </p:blipFill>
        <p:spPr>
          <a:xfrm>
            <a:off x="5476784" y="2771870"/>
            <a:ext cx="6715426" cy="4086130"/>
          </a:xfrm>
          <a:prstGeom prst="rect">
            <a:avLst/>
          </a:prstGeom>
          <a:effectLst/>
        </p:spPr>
      </p:pic>
      <p:sp>
        <p:nvSpPr>
          <p:cNvPr id="34" name="Rectangle 33">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C4630DC-DAF7-417A-0E61-CA2E4EF581BA}"/>
              </a:ext>
            </a:extLst>
          </p:cNvPr>
          <p:cNvSpPr>
            <a:spLocks noGrp="1"/>
          </p:cNvSpPr>
          <p:nvPr>
            <p:ph idx="1"/>
          </p:nvPr>
        </p:nvSpPr>
        <p:spPr>
          <a:xfrm>
            <a:off x="-185195" y="2426826"/>
            <a:ext cx="5392414" cy="3785419"/>
          </a:xfrm>
        </p:spPr>
        <p:txBody>
          <a:bodyPr>
            <a:normAutofit/>
          </a:bodyPr>
          <a:lstStyle/>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solidFill>
                  <a:srgbClr val="EBEBEB"/>
                </a:solidFill>
                <a:cs typeface="+mn-cs"/>
              </a:rPr>
              <a:t>יצירת מפת חום המציגה קורלציות ביחס לשירותים</a:t>
            </a:r>
            <a:r>
              <a:rPr lang="en-US" dirty="0">
                <a:solidFill>
                  <a:srgbClr val="EBEBEB"/>
                </a:solidFill>
                <a:cs typeface="+mn-cs"/>
              </a:rPr>
              <a:t>/</a:t>
            </a:r>
            <a:r>
              <a:rPr lang="he-IL" dirty="0">
                <a:solidFill>
                  <a:srgbClr val="EBEBEB"/>
                </a:solidFill>
                <a:cs typeface="+mn-cs"/>
              </a:rPr>
              <a:t> מאפיינים של המסעדה</a:t>
            </a:r>
          </a:p>
          <a:p>
            <a:pPr marL="0" indent="0" algn="r" defTabSz="457200" rtl="1" eaLnBrk="1" latinLnBrk="0" hangingPunct="1">
              <a:spcBef>
                <a:spcPts val="1000"/>
              </a:spcBef>
              <a:spcAft>
                <a:spcPts val="0"/>
              </a:spcAft>
              <a:buClr>
                <a:schemeClr val="bg2">
                  <a:lumMod val="40000"/>
                  <a:lumOff val="60000"/>
                </a:schemeClr>
              </a:buClr>
              <a:buSzPct val="80000"/>
              <a:buNone/>
            </a:pPr>
            <a:endParaRPr lang="he-IL" dirty="0">
              <a:solidFill>
                <a:srgbClr val="EBEBEB"/>
              </a:solidFill>
              <a:cs typeface="+mn-cs"/>
            </a:endParaRPr>
          </a:p>
          <a:p>
            <a:pPr algn="r" rtl="1"/>
            <a:r>
              <a:rPr lang="he-IL" dirty="0">
                <a:solidFill>
                  <a:srgbClr val="EBEBEB"/>
                </a:solidFill>
                <a:cs typeface="+mn-cs"/>
              </a:rPr>
              <a:t>מציאת קורלציות חיוביות בין פרמטרים</a:t>
            </a:r>
          </a:p>
          <a:p>
            <a:pPr marL="0" indent="0" algn="r" rtl="1">
              <a:buNone/>
            </a:pPr>
            <a:endParaRPr lang="he-IL" dirty="0">
              <a:solidFill>
                <a:srgbClr val="EBEBEB"/>
              </a:solidFill>
              <a:cs typeface="+mn-cs"/>
            </a:endParaRP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r>
              <a:rPr lang="he-IL" dirty="0">
                <a:solidFill>
                  <a:srgbClr val="EBEBEB"/>
                </a:solidFill>
                <a:cs typeface="+mn-cs"/>
              </a:rPr>
              <a:t>מציאת קורלציות שליליות בין פרמטרים</a:t>
            </a:r>
          </a:p>
          <a:p>
            <a:pPr marL="0" indent="0" algn="r" defTabSz="457200" rtl="1" eaLnBrk="1" latinLnBrk="0" hangingPunct="1">
              <a:spcBef>
                <a:spcPts val="1000"/>
              </a:spcBef>
              <a:spcAft>
                <a:spcPts val="0"/>
              </a:spcAft>
              <a:buClr>
                <a:schemeClr val="bg2">
                  <a:lumMod val="40000"/>
                  <a:lumOff val="60000"/>
                </a:schemeClr>
              </a:buClr>
              <a:buSzPct val="80000"/>
              <a:buNone/>
            </a:pPr>
            <a:endParaRPr lang="en-US" dirty="0">
              <a:solidFill>
                <a:srgbClr val="EBEBEB"/>
              </a:solidFill>
            </a:endParaRP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endParaRPr lang="en-US" dirty="0">
              <a:solidFill>
                <a:srgbClr val="EBEBEB"/>
              </a:solidFill>
            </a:endParaRPr>
          </a:p>
          <a:p>
            <a: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pPr>
            <a:endParaRPr lang="he-IL" dirty="0">
              <a:solidFill>
                <a:srgbClr val="EBEBEB"/>
              </a:solidFill>
            </a:endParaRPr>
          </a:p>
          <a:p>
            <a:pPr marL="0" indent="0" algn="r" defTabSz="457200" rtl="1" eaLnBrk="1" latinLnBrk="0" hangingPunct="1">
              <a:spcBef>
                <a:spcPts val="1000"/>
              </a:spcBef>
              <a:spcAft>
                <a:spcPts val="0"/>
              </a:spcAft>
              <a:buClr>
                <a:schemeClr val="bg2">
                  <a:lumMod val="40000"/>
                  <a:lumOff val="60000"/>
                </a:schemeClr>
              </a:buClr>
              <a:buSzPct val="80000"/>
              <a:buNone/>
            </a:pPr>
            <a:endParaRPr lang="en-IL" dirty="0">
              <a:solidFill>
                <a:srgbClr val="EBEBEB"/>
              </a:solidFill>
            </a:endParaRPr>
          </a:p>
        </p:txBody>
      </p:sp>
      <p:sp>
        <p:nvSpPr>
          <p:cNvPr id="9" name="AutoShape 6">
            <a:extLst>
              <a:ext uri="{FF2B5EF4-FFF2-40B4-BE49-F238E27FC236}">
                <a16:creationId xmlns:a16="http://schemas.microsoft.com/office/drawing/2014/main" id="{A156B567-494F-6B5A-8CB2-5A19727B4067}"/>
              </a:ext>
            </a:extLst>
          </p:cNvPr>
          <p:cNvSpPr>
            <a:spLocks noChangeAspect="1" noChangeArrowheads="1"/>
          </p:cNvSpPr>
          <p:nvPr/>
        </p:nvSpPr>
        <p:spPr bwMode="auto">
          <a:xfrm>
            <a:off x="5966226" y="3286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
        <p:nvSpPr>
          <p:cNvPr id="10" name="AutoShape 8">
            <a:extLst>
              <a:ext uri="{FF2B5EF4-FFF2-40B4-BE49-F238E27FC236}">
                <a16:creationId xmlns:a16="http://schemas.microsoft.com/office/drawing/2014/main" id="{25FD1D1F-3BEC-21EA-66BD-F764722CE1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aphicFrame>
        <p:nvGraphicFramePr>
          <p:cNvPr id="5" name="Table 6">
            <a:extLst>
              <a:ext uri="{FF2B5EF4-FFF2-40B4-BE49-F238E27FC236}">
                <a16:creationId xmlns:a16="http://schemas.microsoft.com/office/drawing/2014/main" id="{8347D640-D8E5-B0BE-9B84-357653374497}"/>
              </a:ext>
            </a:extLst>
          </p:cNvPr>
          <p:cNvGraphicFramePr>
            <a:graphicFrameLocks noGrp="1"/>
          </p:cNvGraphicFramePr>
          <p:nvPr>
            <p:extLst>
              <p:ext uri="{D42A27DB-BD31-4B8C-83A1-F6EECF244321}">
                <p14:modId xmlns:p14="http://schemas.microsoft.com/office/powerpoint/2010/main" val="3334399534"/>
              </p:ext>
            </p:extLst>
          </p:nvPr>
        </p:nvGraphicFramePr>
        <p:xfrm>
          <a:off x="6376086" y="-2"/>
          <a:ext cx="5815916" cy="2577687"/>
        </p:xfrm>
        <a:graphic>
          <a:graphicData uri="http://schemas.openxmlformats.org/drawingml/2006/table">
            <a:tbl>
              <a:tblPr firstRow="1" bandRow="1">
                <a:tableStyleId>{00A15C55-8517-42AA-B614-E9B94910E393}</a:tableStyleId>
              </a:tblPr>
              <a:tblGrid>
                <a:gridCol w="2907958">
                  <a:extLst>
                    <a:ext uri="{9D8B030D-6E8A-4147-A177-3AD203B41FA5}">
                      <a16:colId xmlns:a16="http://schemas.microsoft.com/office/drawing/2014/main" val="3309388752"/>
                    </a:ext>
                  </a:extLst>
                </a:gridCol>
                <a:gridCol w="2907958">
                  <a:extLst>
                    <a:ext uri="{9D8B030D-6E8A-4147-A177-3AD203B41FA5}">
                      <a16:colId xmlns:a16="http://schemas.microsoft.com/office/drawing/2014/main" val="4150093078"/>
                    </a:ext>
                  </a:extLst>
                </a:gridCol>
              </a:tblGrid>
              <a:tr h="368241">
                <a:tc>
                  <a:txBody>
                    <a:bodyPr/>
                    <a:lstStyle/>
                    <a:p>
                      <a:pPr marL="0" algn="ctr" defTabSz="457200" rtl="1" eaLnBrk="1" latinLnBrk="0" hangingPunct="1"/>
                      <a:r>
                        <a:rPr lang="he-IL" sz="1800" b="0" kern="1200" dirty="0">
                          <a:solidFill>
                            <a:schemeClr val="dk1"/>
                          </a:solidFill>
                          <a:latin typeface="+mn-lt"/>
                          <a:ea typeface="+mn-ea"/>
                          <a:cs typeface="+mn-cs"/>
                        </a:rPr>
                        <a:t>פתוח במוצ״ש</a:t>
                      </a:r>
                      <a:endParaRPr lang="en-IL" sz="1800" b="0" kern="1200" dirty="0">
                        <a:solidFill>
                          <a:schemeClr val="dk1"/>
                        </a:solidFill>
                        <a:latin typeface="+mn-lt"/>
                        <a:ea typeface="+mn-ea"/>
                        <a:cs typeface="+mn-cs"/>
                      </a:endParaRPr>
                    </a:p>
                  </a:txBody>
                  <a:tcPr>
                    <a:solidFill>
                      <a:schemeClr val="accent4">
                        <a:lumMod val="20000"/>
                        <a:lumOff val="80000"/>
                      </a:schemeClr>
                    </a:solidFill>
                  </a:tcPr>
                </a:tc>
                <a:tc>
                  <a:txBody>
                    <a:bodyPr/>
                    <a:lstStyle/>
                    <a:p>
                      <a:pPr algn="ctr"/>
                      <a:r>
                        <a:rPr lang="he-IL" sz="1800" b="0" kern="1200" dirty="0">
                          <a:solidFill>
                            <a:schemeClr val="dk1"/>
                          </a:solidFill>
                          <a:latin typeface="+mn-lt"/>
                          <a:ea typeface="+mn-ea"/>
                          <a:cs typeface="+mn-cs"/>
                        </a:rPr>
                        <a:t>לסילבסטר</a:t>
                      </a:r>
                      <a:endParaRPr lang="en-IL" sz="1800" b="0" kern="1200" dirty="0">
                        <a:solidFill>
                          <a:schemeClr val="dk1"/>
                        </a:solidFill>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4253977277"/>
                  </a:ext>
                </a:extLst>
              </a:tr>
              <a:tr h="368241">
                <a:tc>
                  <a:txBody>
                    <a:bodyPr/>
                    <a:lstStyle/>
                    <a:p>
                      <a:pPr marL="0" algn="ctr" defTabSz="457200" rtl="1" eaLnBrk="1" latinLnBrk="0" hangingPunct="1"/>
                      <a:r>
                        <a:rPr lang="en-US" b="0" dirty="0"/>
                        <a:t>WiFi</a:t>
                      </a:r>
                      <a:endParaRPr lang="en-IL" b="0" dirty="0"/>
                    </a:p>
                  </a:txBody>
                  <a:tcPr/>
                </a:tc>
                <a:tc>
                  <a:txBody>
                    <a:bodyPr/>
                    <a:lstStyle/>
                    <a:p>
                      <a:pPr marL="0" algn="ctr" defTabSz="457200" rtl="1" eaLnBrk="1" latinLnBrk="0" hangingPunct="1"/>
                      <a:r>
                        <a:rPr lang="he-IL" b="0" dirty="0"/>
                        <a:t>אזור עישון</a:t>
                      </a:r>
                      <a:endParaRPr lang="en-IL" b="0" dirty="0"/>
                    </a:p>
                  </a:txBody>
                  <a:tcPr/>
                </a:tc>
                <a:extLst>
                  <a:ext uri="{0D108BD9-81ED-4DB2-BD59-A6C34878D82A}">
                    <a16:rowId xmlns:a16="http://schemas.microsoft.com/office/drawing/2014/main" val="900223576"/>
                  </a:ext>
                </a:extLst>
              </a:tr>
              <a:tr h="368241">
                <a:tc>
                  <a:txBody>
                    <a:bodyPr/>
                    <a:lstStyle/>
                    <a:p>
                      <a:pPr marL="0" algn="ctr" defTabSz="457200" rtl="1" eaLnBrk="1" latinLnBrk="0" hangingPunct="1"/>
                      <a:r>
                        <a:rPr lang="he-IL" b="0" dirty="0"/>
                        <a:t>ערבי מחלקה</a:t>
                      </a:r>
                      <a:endParaRPr lang="en-IL" b="0" dirty="0"/>
                    </a:p>
                  </a:txBody>
                  <a:tcPr/>
                </a:tc>
                <a:tc>
                  <a:txBody>
                    <a:bodyPr/>
                    <a:lstStyle/>
                    <a:p>
                      <a:pPr algn="ctr"/>
                      <a:r>
                        <a:rPr lang="he-IL" b="0" dirty="0"/>
                        <a:t>קוקטייל</a:t>
                      </a:r>
                      <a:endParaRPr lang="en-IL" b="0" dirty="0"/>
                    </a:p>
                  </a:txBody>
                  <a:tcPr/>
                </a:tc>
                <a:extLst>
                  <a:ext uri="{0D108BD9-81ED-4DB2-BD59-A6C34878D82A}">
                    <a16:rowId xmlns:a16="http://schemas.microsoft.com/office/drawing/2014/main" val="2697806765"/>
                  </a:ext>
                </a:extLst>
              </a:tr>
              <a:tr h="368241">
                <a:tc>
                  <a:txBody>
                    <a:bodyPr/>
                    <a:lstStyle/>
                    <a:p>
                      <a:pPr marL="0" algn="ctr" defTabSz="457200" rtl="1" eaLnBrk="1" latinLnBrk="0" hangingPunct="1"/>
                      <a:r>
                        <a:rPr lang="he-IL" b="0" dirty="0"/>
                        <a:t>מסעדות עם מקרן</a:t>
                      </a:r>
                      <a:endParaRPr lang="en-IL" b="0" dirty="0"/>
                    </a:p>
                  </a:txBody>
                  <a:tcPr/>
                </a:tc>
                <a:tc>
                  <a:txBody>
                    <a:bodyPr/>
                    <a:lstStyle/>
                    <a:p>
                      <a:pPr marL="0" algn="ctr" defTabSz="457200" rtl="1" eaLnBrk="1" latinLnBrk="0" hangingPunct="1"/>
                      <a:r>
                        <a:rPr lang="he-IL" b="0" dirty="0"/>
                        <a:t>ציוד הגברה</a:t>
                      </a:r>
                      <a:endParaRPr lang="en-IL" b="0" dirty="0"/>
                    </a:p>
                  </a:txBody>
                  <a:tcPr/>
                </a:tc>
                <a:extLst>
                  <a:ext uri="{0D108BD9-81ED-4DB2-BD59-A6C34878D82A}">
                    <a16:rowId xmlns:a16="http://schemas.microsoft.com/office/drawing/2014/main" val="3851151205"/>
                  </a:ext>
                </a:extLst>
              </a:tr>
              <a:tr h="368241">
                <a:tc>
                  <a:txBody>
                    <a:bodyPr/>
                    <a:lstStyle/>
                    <a:p>
                      <a:pPr marL="0" algn="ctr" defTabSz="457200" rtl="1" eaLnBrk="1" latinLnBrk="0" hangingPunct="1"/>
                      <a:r>
                        <a:rPr lang="he-IL" b="0" dirty="0"/>
                        <a:t>ימי כיף</a:t>
                      </a:r>
                      <a:endParaRPr lang="en-IL" b="0" dirty="0"/>
                    </a:p>
                  </a:txBody>
                  <a:tcPr/>
                </a:tc>
                <a:tc>
                  <a:txBody>
                    <a:bodyPr/>
                    <a:lstStyle/>
                    <a:p>
                      <a:pPr marL="0" algn="ctr" defTabSz="457200" rtl="1" eaLnBrk="1" latinLnBrk="0" hangingPunct="1"/>
                      <a:r>
                        <a:rPr lang="he-IL" b="0" dirty="0"/>
                        <a:t>ימי הולדת</a:t>
                      </a:r>
                      <a:endParaRPr lang="en-IL" b="0" dirty="0"/>
                    </a:p>
                  </a:txBody>
                  <a:tcPr/>
                </a:tc>
                <a:extLst>
                  <a:ext uri="{0D108BD9-81ED-4DB2-BD59-A6C34878D82A}">
                    <a16:rowId xmlns:a16="http://schemas.microsoft.com/office/drawing/2014/main" val="2234457088"/>
                  </a:ext>
                </a:extLst>
              </a:tr>
              <a:tr h="368241">
                <a:tc>
                  <a:txBody>
                    <a:bodyPr/>
                    <a:lstStyle/>
                    <a:p>
                      <a:pPr marL="0" algn="ctr" defTabSz="457200" rtl="1" eaLnBrk="1" latinLnBrk="0" hangingPunct="1"/>
                      <a:r>
                        <a:rPr lang="he-IL" b="0" dirty="0"/>
                        <a:t>הנחות לחיילים</a:t>
                      </a:r>
                      <a:endParaRPr lang="en-IL" b="0" dirty="0"/>
                    </a:p>
                  </a:txBody>
                  <a:tcPr/>
                </a:tc>
                <a:tc>
                  <a:txBody>
                    <a:bodyPr/>
                    <a:lstStyle/>
                    <a:p>
                      <a:pPr marL="0" algn="ctr" defTabSz="457200" rtl="1" eaLnBrk="1" latinLnBrk="0" hangingPunct="1"/>
                      <a:r>
                        <a:rPr lang="he-IL" b="0" dirty="0"/>
                        <a:t>הנחות לסטודנטים</a:t>
                      </a:r>
                      <a:endParaRPr lang="en-IL" b="0" dirty="0"/>
                    </a:p>
                  </a:txBody>
                  <a:tcPr/>
                </a:tc>
                <a:extLst>
                  <a:ext uri="{0D108BD9-81ED-4DB2-BD59-A6C34878D82A}">
                    <a16:rowId xmlns:a16="http://schemas.microsoft.com/office/drawing/2014/main" val="1805191220"/>
                  </a:ext>
                </a:extLst>
              </a:tr>
              <a:tr h="368241">
                <a:tc>
                  <a:txBody>
                    <a:bodyPr/>
                    <a:lstStyle/>
                    <a:p>
                      <a:pPr marL="0" algn="ctr" defTabSz="457200" rtl="1" eaLnBrk="1" latinLnBrk="0" hangingPunct="1"/>
                      <a:r>
                        <a:rPr lang="en-US" b="0" dirty="0"/>
                        <a:t>Night Life</a:t>
                      </a:r>
                      <a:endParaRPr lang="en-IL" b="0" dirty="0"/>
                    </a:p>
                  </a:txBody>
                  <a:tcPr/>
                </a:tc>
                <a:tc>
                  <a:txBody>
                    <a:bodyPr/>
                    <a:lstStyle/>
                    <a:p>
                      <a:pPr algn="ctr"/>
                      <a:r>
                        <a:rPr lang="en-IL" b="0" dirty="0"/>
                        <a:t>א</a:t>
                      </a:r>
                      <a:r>
                        <a:rPr lang="he-IL" b="0" dirty="0"/>
                        <a:t>ירועים עד 20 איש</a:t>
                      </a:r>
                      <a:endParaRPr lang="en-IL" b="0" dirty="0"/>
                    </a:p>
                  </a:txBody>
                  <a:tcPr/>
                </a:tc>
                <a:extLst>
                  <a:ext uri="{0D108BD9-81ED-4DB2-BD59-A6C34878D82A}">
                    <a16:rowId xmlns:a16="http://schemas.microsoft.com/office/drawing/2014/main" val="3281419076"/>
                  </a:ext>
                </a:extLst>
              </a:tr>
            </a:tbl>
          </a:graphicData>
        </a:graphic>
      </p:graphicFrame>
    </p:spTree>
    <p:extLst>
      <p:ext uri="{BB962C8B-B14F-4D97-AF65-F5344CB8AC3E}">
        <p14:creationId xmlns:p14="http://schemas.microsoft.com/office/powerpoint/2010/main" val="57775873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solidFill>
          <a:schemeClr val="accent4"/>
        </a:solidFill>
        <a:effectLst>
          <a:outerShdw blurRad="50800" dist="38100" dir="16200000" rotWithShape="0">
            <a:prstClr val="black">
              <a:alpha val="40000"/>
            </a:prstClr>
          </a:outerShdw>
          <a:softEdge rad="85186"/>
        </a:effectLst>
      </a:spPr>
      <a:bodyPr rtlCol="0" anchor="ctr"/>
      <a:lstStyle>
        <a:defPPr marL="0" algn="ctr" defTabSz="457200" rtl="1" eaLnBrk="1" latinLnBrk="0" hangingPunct="1">
          <a:defRPr dirty="0" smtClean="0"/>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3323</TotalTime>
  <Words>1365</Words>
  <Application>Microsoft Macintosh PowerPoint</Application>
  <PresentationFormat>Widescreen</PresentationFormat>
  <Paragraphs>189</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Resturansts IL</vt:lpstr>
      <vt:lpstr>הקדמה</vt:lpstr>
      <vt:lpstr>מקורות הנתונים והרכשה</vt:lpstr>
      <vt:lpstr>PowerPoint Presentation</vt:lpstr>
      <vt:lpstr>פרמטרים לדוגמא</vt:lpstr>
      <vt:lpstr>מקורות הנתונים והרכשה</vt:lpstr>
      <vt:lpstr>חישוב ערך הscore</vt:lpstr>
      <vt:lpstr>ניתוח ראשוני וטיוב</vt:lpstr>
      <vt:lpstr>ויזואליזציה וEDA</vt:lpstr>
      <vt:lpstr>PowerPoint Presentation</vt:lpstr>
      <vt:lpstr>PowerPoint Presentation</vt:lpstr>
      <vt:lpstr>בחירת שיטת העבודה</vt:lpstr>
      <vt:lpstr>PowerPoint Presentation</vt:lpstr>
      <vt:lpstr> KNN עם מספר שכנים שונה</vt:lpstr>
      <vt:lpstr>יישום והערכת ביצועים</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Resturansts IL</dc:title>
  <dc:creator>Oren Zehavi</dc:creator>
  <cp:lastModifiedBy>Oren Zehavi</cp:lastModifiedBy>
  <cp:revision>54</cp:revision>
  <dcterms:created xsi:type="dcterms:W3CDTF">2022-06-25T13:25:59Z</dcterms:created>
  <dcterms:modified xsi:type="dcterms:W3CDTF">2022-06-29T18:38:34Z</dcterms:modified>
</cp:coreProperties>
</file>