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302" r:id="rId3"/>
    <p:sldId id="320" r:id="rId4"/>
    <p:sldId id="315" r:id="rId5"/>
    <p:sldId id="321" r:id="rId6"/>
    <p:sldId id="331" r:id="rId7"/>
    <p:sldId id="319" r:id="rId8"/>
    <p:sldId id="322" r:id="rId9"/>
    <p:sldId id="332" r:id="rId10"/>
    <p:sldId id="323" r:id="rId11"/>
    <p:sldId id="324" r:id="rId12"/>
    <p:sldId id="325" r:id="rId13"/>
    <p:sldId id="327" r:id="rId14"/>
    <p:sldId id="326" r:id="rId15"/>
    <p:sldId id="328" r:id="rId16"/>
    <p:sldId id="329" r:id="rId17"/>
    <p:sldId id="333"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F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62867" autoAdjust="0"/>
  </p:normalViewPr>
  <p:slideViewPr>
    <p:cSldViewPr snapToGrid="0">
      <p:cViewPr varScale="1">
        <p:scale>
          <a:sx n="71" d="100"/>
          <a:sy n="71" d="100"/>
        </p:scale>
        <p:origin x="1260" y="78"/>
      </p:cViewPr>
      <p:guideLst/>
    </p:cSldViewPr>
  </p:slideViewPr>
  <p:notesTextViewPr>
    <p:cViewPr>
      <p:scale>
        <a:sx n="3" d="2"/>
        <a:sy n="3" d="2"/>
      </p:scale>
      <p:origin x="0" y="-289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A11F1-3E68-41AD-8FFC-54B919EEF047}" type="datetimeFigureOut">
              <a:rPr lang="tr-TR" smtClean="0"/>
              <a:t>4.04.2024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3077D-4B29-488B-A605-92C4EB62FB7B}" type="slidenum">
              <a:rPr lang="tr-TR" smtClean="0"/>
              <a:t>‹#›</a:t>
            </a:fld>
            <a:endParaRPr lang="tr-TR"/>
          </a:p>
        </p:txBody>
      </p:sp>
    </p:spTree>
    <p:extLst>
      <p:ext uri="{BB962C8B-B14F-4D97-AF65-F5344CB8AC3E}">
        <p14:creationId xmlns:p14="http://schemas.microsoft.com/office/powerpoint/2010/main" val="138360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a:t>
            </a:fld>
            <a:endParaRPr lang="tr-TR"/>
          </a:p>
        </p:txBody>
      </p:sp>
    </p:spTree>
    <p:extLst>
      <p:ext uri="{BB962C8B-B14F-4D97-AF65-F5344CB8AC3E}">
        <p14:creationId xmlns:p14="http://schemas.microsoft.com/office/powerpoint/2010/main" val="916097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10</a:t>
            </a:fld>
            <a:endParaRPr lang="tr-TR"/>
          </a:p>
        </p:txBody>
      </p:sp>
    </p:spTree>
    <p:extLst>
      <p:ext uri="{BB962C8B-B14F-4D97-AF65-F5344CB8AC3E}">
        <p14:creationId xmlns:p14="http://schemas.microsoft.com/office/powerpoint/2010/main" val="241918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11</a:t>
            </a:fld>
            <a:endParaRPr lang="tr-TR"/>
          </a:p>
        </p:txBody>
      </p:sp>
    </p:spTree>
    <p:extLst>
      <p:ext uri="{BB962C8B-B14F-4D97-AF65-F5344CB8AC3E}">
        <p14:creationId xmlns:p14="http://schemas.microsoft.com/office/powerpoint/2010/main" val="332531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171450" indent="-171450" algn="l">
              <a:buFont typeface="Arial" panose="020B0604020202020204" pitchFamily="34" charset="0"/>
              <a:buChar char="•"/>
            </a:pPr>
            <a:r>
              <a:rPr lang="tr-TR" b="0" i="0" dirty="0">
                <a:solidFill>
                  <a:srgbClr val="0D0D0D"/>
                </a:solidFill>
                <a:effectLst/>
                <a:latin typeface="Söhne"/>
              </a:rPr>
              <a:t>Q-</a:t>
            </a:r>
            <a:r>
              <a:rPr lang="tr-TR" b="0" i="0" dirty="0" err="1">
                <a:solidFill>
                  <a:srgbClr val="0D0D0D"/>
                </a:solidFill>
                <a:effectLst/>
                <a:latin typeface="Söhne"/>
              </a:rPr>
              <a:t>learning</a:t>
            </a:r>
            <a:r>
              <a:rPr lang="tr-TR" b="0" i="0" dirty="0">
                <a:solidFill>
                  <a:srgbClr val="0D0D0D"/>
                </a:solidFill>
                <a:effectLst/>
                <a:latin typeface="Söhne"/>
              </a:rPr>
              <a:t>, pekiştirmeli öğrenme alanında kullanılan bir öğrenme tekniğidir. </a:t>
            </a:r>
          </a:p>
          <a:p>
            <a:pPr marL="171450" indent="-171450" algn="l">
              <a:buFont typeface="Arial" panose="020B0604020202020204" pitchFamily="34" charset="0"/>
              <a:buChar char="•"/>
            </a:pPr>
            <a:r>
              <a:rPr lang="tr-TR" b="0" i="0" dirty="0">
                <a:solidFill>
                  <a:srgbClr val="0D0D0D"/>
                </a:solidFill>
                <a:effectLst/>
                <a:latin typeface="Söhne"/>
              </a:rPr>
              <a:t>Bir ajanın belirli bir ortamda öğrenmesini ve optimize etmesini sağlar. </a:t>
            </a:r>
          </a:p>
          <a:p>
            <a:pPr marL="171450" indent="-171450" algn="l">
              <a:buFont typeface="Arial" panose="020B0604020202020204" pitchFamily="34" charset="0"/>
              <a:buChar char="•"/>
            </a:pPr>
            <a:r>
              <a:rPr lang="tr-TR" b="0" i="0" dirty="0">
                <a:solidFill>
                  <a:srgbClr val="0D0D0D"/>
                </a:solidFill>
                <a:effectLst/>
                <a:latin typeface="Söhne"/>
              </a:rPr>
              <a:t>Temelde, bir ajan bir ortamda belirli eylemler gerçekleştirir ve bu eylemlerin sonuçlarını gözlemleyerek en uygun eylemleri öğrenir.</a:t>
            </a:r>
          </a:p>
          <a:p>
            <a:pPr marL="171450" indent="-171450" algn="l">
              <a:buFont typeface="Arial" panose="020B0604020202020204" pitchFamily="34" charset="0"/>
              <a:buChar char="•"/>
            </a:pPr>
            <a:r>
              <a:rPr lang="tr-TR" b="0" i="0" dirty="0">
                <a:solidFill>
                  <a:srgbClr val="0D0D0D"/>
                </a:solidFill>
                <a:effectLst/>
                <a:latin typeface="Söhne"/>
              </a:rPr>
              <a:t>Q-</a:t>
            </a:r>
            <a:r>
              <a:rPr lang="tr-TR" b="0" i="0" dirty="0" err="1">
                <a:solidFill>
                  <a:srgbClr val="0D0D0D"/>
                </a:solidFill>
                <a:effectLst/>
                <a:latin typeface="Söhne"/>
              </a:rPr>
              <a:t>learning</a:t>
            </a:r>
            <a:r>
              <a:rPr lang="tr-TR" b="0" i="0" dirty="0">
                <a:solidFill>
                  <a:srgbClr val="0D0D0D"/>
                </a:solidFill>
                <a:effectLst/>
                <a:latin typeface="Söhne"/>
              </a:rPr>
              <a:t>, model tabanlı olmayan bir yaklaşımdır, yani ortam hakkında önceden bilgiye ihtiyaç duymaz. </a:t>
            </a:r>
          </a:p>
          <a:p>
            <a:pPr marL="171450" indent="-171450" algn="l">
              <a:buFont typeface="Arial" panose="020B0604020202020204" pitchFamily="34" charset="0"/>
              <a:buChar char="•"/>
            </a:pPr>
            <a:r>
              <a:rPr lang="tr-TR" b="0" i="0" dirty="0">
                <a:solidFill>
                  <a:srgbClr val="0D0D0D"/>
                </a:solidFill>
                <a:effectLst/>
                <a:latin typeface="Söhne"/>
              </a:rPr>
              <a:t>Ajan, ortamda deneyim kazandıkça, her durum ve eylem için bir değer (Q-değer) tutan bir tablo oluşturur. </a:t>
            </a:r>
          </a:p>
          <a:p>
            <a:pPr marL="171450" indent="-171450" algn="l">
              <a:buFont typeface="Arial" panose="020B0604020202020204" pitchFamily="34" charset="0"/>
              <a:buChar char="•"/>
            </a:pPr>
            <a:r>
              <a:rPr lang="tr-TR" b="0" i="0" dirty="0">
                <a:solidFill>
                  <a:srgbClr val="0D0D0D"/>
                </a:solidFill>
                <a:effectLst/>
                <a:latin typeface="Söhne"/>
              </a:rPr>
              <a:t>Bu Q-tablosu, ajanın hangi eylemlerin hangi durumlarda daha iyi sonuçlar verdiğini öğrenmesini sağlar.</a:t>
            </a:r>
          </a:p>
          <a:p>
            <a:pPr marL="171450" indent="-171450" algn="l">
              <a:buFont typeface="Arial" panose="020B0604020202020204" pitchFamily="34" charset="0"/>
              <a:buChar char="•"/>
            </a:pP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12</a:t>
            </a:fld>
            <a:endParaRPr lang="tr-TR"/>
          </a:p>
        </p:txBody>
      </p:sp>
    </p:spTree>
    <p:extLst>
      <p:ext uri="{BB962C8B-B14F-4D97-AF65-F5344CB8AC3E}">
        <p14:creationId xmlns:p14="http://schemas.microsoft.com/office/powerpoint/2010/main" val="58411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r>
              <a:rPr lang="tr-TR" b="1" i="0" dirty="0">
                <a:solidFill>
                  <a:srgbClr val="0D0D0D"/>
                </a:solidFill>
                <a:effectLst/>
                <a:latin typeface="Söhne"/>
              </a:rPr>
              <a:t>Q-</a:t>
            </a:r>
            <a:r>
              <a:rPr lang="tr-TR" b="1" i="0" dirty="0" err="1">
                <a:solidFill>
                  <a:srgbClr val="0D0D0D"/>
                </a:solidFill>
                <a:effectLst/>
                <a:latin typeface="Söhne"/>
              </a:rPr>
              <a:t>table</a:t>
            </a:r>
            <a:r>
              <a:rPr lang="tr-TR" b="1" i="0" dirty="0">
                <a:solidFill>
                  <a:srgbClr val="0D0D0D"/>
                </a:solidFill>
                <a:effectLst/>
                <a:latin typeface="Söhne"/>
              </a:rPr>
              <a:t> </a:t>
            </a:r>
            <a:r>
              <a:rPr lang="tr-TR" b="1" i="0" dirty="0" err="1">
                <a:solidFill>
                  <a:srgbClr val="0D0D0D"/>
                </a:solidFill>
                <a:effectLst/>
                <a:latin typeface="Söhne"/>
              </a:rPr>
              <a:t>Initialization</a:t>
            </a:r>
            <a:r>
              <a:rPr lang="tr-TR" b="1" i="0" dirty="0">
                <a:solidFill>
                  <a:srgbClr val="0D0D0D"/>
                </a:solidFill>
                <a:effectLst/>
                <a:latin typeface="Söhne"/>
              </a:rPr>
              <a:t> (Q-tablosunun Başlatılması)</a:t>
            </a:r>
            <a:r>
              <a:rPr lang="tr-TR" b="0" i="0" dirty="0">
                <a:solidFill>
                  <a:srgbClr val="0D0D0D"/>
                </a:solidFill>
                <a:effectLst/>
                <a:latin typeface="Söhne"/>
              </a:rPr>
              <a:t>: İlk adım, her durum ve her eylem için bir Q değeri tutacak bir Q-tablosunun oluşturulmasıdır. Q değerleri başlangıçta genellikle rastgele başlatılır.</a:t>
            </a:r>
          </a:p>
          <a:p>
            <a:pPr algn="l">
              <a:buFont typeface="+mj-lt"/>
              <a:buAutoNum type="arabicPeriod"/>
            </a:pPr>
            <a:r>
              <a:rPr lang="tr-TR" b="1" i="0" dirty="0">
                <a:solidFill>
                  <a:srgbClr val="0D0D0D"/>
                </a:solidFill>
                <a:effectLst/>
                <a:latin typeface="Söhne"/>
              </a:rPr>
              <a:t>Eylem Seçimi ve Ortama Uygulanması</a:t>
            </a:r>
            <a:r>
              <a:rPr lang="tr-TR" b="0" i="0" dirty="0">
                <a:solidFill>
                  <a:srgbClr val="0D0D0D"/>
                </a:solidFill>
                <a:effectLst/>
                <a:latin typeface="Söhne"/>
              </a:rPr>
              <a:t>: Ajan, mevcut durumu gözlemledikten sonra Q-tablosundan en yüksek Q değerine sahip eylemi seçer veya keşif için rastgele bir eylem seçer. Seçilen eylem ortama uygulanır.</a:t>
            </a:r>
          </a:p>
          <a:p>
            <a:pPr algn="l">
              <a:buFont typeface="+mj-lt"/>
              <a:buAutoNum type="arabicPeriod"/>
            </a:pPr>
            <a:r>
              <a:rPr lang="tr-TR" b="1" i="0" dirty="0">
                <a:solidFill>
                  <a:srgbClr val="0D0D0D"/>
                </a:solidFill>
                <a:effectLst/>
                <a:latin typeface="Söhne"/>
              </a:rPr>
              <a:t>Ortamdan Geri Bildirim Alınması</a:t>
            </a:r>
            <a:r>
              <a:rPr lang="tr-TR" b="0" i="0" dirty="0">
                <a:solidFill>
                  <a:srgbClr val="0D0D0D"/>
                </a:solidFill>
                <a:effectLst/>
                <a:latin typeface="Söhne"/>
              </a:rPr>
              <a:t>: Eylemin uygulanmasının ardından, ortamdan bir geri bildirim alınır. Bu geri bildirim, ajanın eyleminin ne kadar başarılı veya başarısız olduğunu belirtir ve bir ödül veya ceza olarak adlandırılır.</a:t>
            </a:r>
          </a:p>
          <a:p>
            <a:pPr algn="l">
              <a:buFont typeface="+mj-lt"/>
              <a:buAutoNum type="arabicPeriod"/>
            </a:pPr>
            <a:r>
              <a:rPr lang="tr-TR" b="1" i="0" dirty="0">
                <a:solidFill>
                  <a:srgbClr val="0D0D0D"/>
                </a:solidFill>
                <a:effectLst/>
                <a:latin typeface="Söhne"/>
              </a:rPr>
              <a:t>Q Değerlerinin Güncellenmesi</a:t>
            </a:r>
            <a:r>
              <a:rPr lang="tr-TR" b="0" i="0" dirty="0">
                <a:solidFill>
                  <a:srgbClr val="0D0D0D"/>
                </a:solidFill>
                <a:effectLst/>
                <a:latin typeface="Söhne"/>
              </a:rPr>
              <a:t>: Q-</a:t>
            </a:r>
            <a:r>
              <a:rPr lang="tr-TR" b="0" i="0" dirty="0" err="1">
                <a:solidFill>
                  <a:srgbClr val="0D0D0D"/>
                </a:solidFill>
                <a:effectLst/>
                <a:latin typeface="Söhne"/>
              </a:rPr>
              <a:t>learning'in</a:t>
            </a:r>
            <a:r>
              <a:rPr lang="tr-TR" b="0" i="0" dirty="0">
                <a:solidFill>
                  <a:srgbClr val="0D0D0D"/>
                </a:solidFill>
                <a:effectLst/>
                <a:latin typeface="Söhne"/>
              </a:rPr>
              <a:t> en önemli kısmı burada gerçekleşir. Ajan, Q-tablosundaki ilgili hücreyi, mevcut durum ve seçilen eylem için aldığı ödül ile günceller. Bu güncelleme, Q değerinin eski değeri ile yeni değer arasındaki farkı hesaplayarak yapılır. Bu fark, ajanın ödüllendirme veya cezalandırma durumunu temsil eder ve ajanın gelecekteki davranışını etkiler.</a:t>
            </a:r>
          </a:p>
          <a:p>
            <a:pPr algn="l">
              <a:buFont typeface="+mj-lt"/>
              <a:buAutoNum type="arabicPeriod"/>
            </a:pPr>
            <a:r>
              <a:rPr lang="tr-TR" b="1" i="0" dirty="0">
                <a:solidFill>
                  <a:srgbClr val="0D0D0D"/>
                </a:solidFill>
                <a:effectLst/>
                <a:latin typeface="Söhne"/>
              </a:rPr>
              <a:t>Tekrar Etme</a:t>
            </a:r>
            <a:r>
              <a:rPr lang="tr-TR" b="0" i="0" dirty="0">
                <a:solidFill>
                  <a:srgbClr val="0D0D0D"/>
                </a:solidFill>
                <a:effectLst/>
                <a:latin typeface="Söhne"/>
              </a:rPr>
              <a:t>: Adımlar 2-4 arasındaki işlem, ajan hedefe ulaşana veya belirlenen bir duruma ulaşana kadar veya belirlenen bir sayıda adım gerçekleşene kadar tekrarlanır.</a:t>
            </a:r>
          </a:p>
          <a:p>
            <a:pPr algn="l">
              <a:buFont typeface="+mj-lt"/>
              <a:buAutoNum type="arabicPeriod"/>
            </a:pPr>
            <a:endParaRPr lang="tr-TR" b="0" i="0" dirty="0">
              <a:solidFill>
                <a:srgbClr val="0D0D0D"/>
              </a:solidFill>
              <a:effectLst/>
              <a:latin typeface="Söhne"/>
            </a:endParaRPr>
          </a:p>
          <a:p>
            <a:pPr algn="l"/>
            <a:r>
              <a:rPr lang="tr-TR" b="0" i="0" dirty="0">
                <a:solidFill>
                  <a:srgbClr val="0D0D0D"/>
                </a:solidFill>
                <a:effectLst/>
                <a:latin typeface="Söhne"/>
              </a:rPr>
              <a:t>Q-</a:t>
            </a:r>
            <a:r>
              <a:rPr lang="tr-TR" b="0" i="0" dirty="0" err="1">
                <a:solidFill>
                  <a:srgbClr val="0D0D0D"/>
                </a:solidFill>
                <a:effectLst/>
                <a:latin typeface="Söhne"/>
              </a:rPr>
              <a:t>learning'de</a:t>
            </a:r>
            <a:r>
              <a:rPr lang="tr-TR" b="0" i="0" dirty="0">
                <a:solidFill>
                  <a:srgbClr val="0D0D0D"/>
                </a:solidFill>
                <a:effectLst/>
                <a:latin typeface="Söhne"/>
              </a:rPr>
              <a:t> "</a:t>
            </a:r>
            <a:r>
              <a:rPr lang="tr-TR" b="1" i="0" dirty="0" err="1">
                <a:solidFill>
                  <a:srgbClr val="0D0D0D"/>
                </a:solidFill>
                <a:effectLst/>
                <a:latin typeface="Söhne"/>
              </a:rPr>
              <a:t>discount</a:t>
            </a:r>
            <a:r>
              <a:rPr lang="tr-TR" b="1" i="0" dirty="0">
                <a:solidFill>
                  <a:srgbClr val="0D0D0D"/>
                </a:solidFill>
                <a:effectLst/>
                <a:latin typeface="Söhne"/>
              </a:rPr>
              <a:t> rate" </a:t>
            </a:r>
            <a:r>
              <a:rPr lang="tr-TR" b="0" i="0" dirty="0">
                <a:solidFill>
                  <a:srgbClr val="0D0D0D"/>
                </a:solidFill>
                <a:effectLst/>
                <a:latin typeface="Söhne"/>
              </a:rPr>
              <a:t>(indirim oranı) bir kontrol stratejisi parametresidir. Bu oran, gelecekteki ödüllerin bugünkü değerini temsil eder ve genellikle 0 ile 1 arasında bir değer alır. </a:t>
            </a:r>
            <a:r>
              <a:rPr lang="tr-TR" b="0" i="0" dirty="0" err="1">
                <a:solidFill>
                  <a:srgbClr val="0D0D0D"/>
                </a:solidFill>
                <a:effectLst/>
                <a:latin typeface="Söhne"/>
              </a:rPr>
              <a:t>Discount</a:t>
            </a:r>
            <a:r>
              <a:rPr lang="tr-TR" b="0" i="0" dirty="0">
                <a:solidFill>
                  <a:srgbClr val="0D0D0D"/>
                </a:solidFill>
                <a:effectLst/>
                <a:latin typeface="Söhne"/>
              </a:rPr>
              <a:t> rate, gelecekteki ödüllerin bugünkü değeri hakkında ne kadar ağırlıklı düşünüleceğini belirler.</a:t>
            </a:r>
          </a:p>
          <a:p>
            <a:pPr algn="l"/>
            <a:r>
              <a:rPr lang="tr-TR" b="0" i="0" dirty="0">
                <a:solidFill>
                  <a:srgbClr val="0D0D0D"/>
                </a:solidFill>
                <a:effectLst/>
                <a:latin typeface="Söhne"/>
              </a:rPr>
              <a:t>Eğer </a:t>
            </a:r>
            <a:r>
              <a:rPr lang="tr-TR" b="0" i="0" dirty="0" err="1">
                <a:solidFill>
                  <a:srgbClr val="0D0D0D"/>
                </a:solidFill>
                <a:effectLst/>
                <a:latin typeface="Söhne"/>
              </a:rPr>
              <a:t>discount</a:t>
            </a:r>
            <a:r>
              <a:rPr lang="tr-TR" b="0" i="0" dirty="0">
                <a:solidFill>
                  <a:srgbClr val="0D0D0D"/>
                </a:solidFill>
                <a:effectLst/>
                <a:latin typeface="Söhne"/>
              </a:rPr>
              <a:t> rate 0 ise, ajan sadece anlık ödülleri dikkate alır, gelecekteki ödüllerin önemini göz ardı eder. Bu durumda, ajan sadece anlık olarak en yüksek ödülü elde etmeye çalışır.</a:t>
            </a:r>
          </a:p>
          <a:p>
            <a:pPr algn="l"/>
            <a:r>
              <a:rPr lang="tr-TR" b="0" i="0" dirty="0">
                <a:solidFill>
                  <a:srgbClr val="0D0D0D"/>
                </a:solidFill>
                <a:effectLst/>
                <a:latin typeface="Söhne"/>
              </a:rPr>
              <a:t>Eğer </a:t>
            </a:r>
            <a:r>
              <a:rPr lang="tr-TR" b="0" i="0" dirty="0" err="1">
                <a:solidFill>
                  <a:srgbClr val="0D0D0D"/>
                </a:solidFill>
                <a:effectLst/>
                <a:latin typeface="Söhne"/>
              </a:rPr>
              <a:t>discount</a:t>
            </a:r>
            <a:r>
              <a:rPr lang="tr-TR" b="0" i="0" dirty="0">
                <a:solidFill>
                  <a:srgbClr val="0D0D0D"/>
                </a:solidFill>
                <a:effectLst/>
                <a:latin typeface="Söhne"/>
              </a:rPr>
              <a:t> rate 1 ise, ajan tüm gelecekteki ödülleri bugünkü değeriyle dikkate alır. Bu durumda, ajan uzun vadeli ödülleri de göz önünde bulundurarak daha uzun vadeli bir strateji oluşturmaya çalışır.</a:t>
            </a:r>
          </a:p>
          <a:p>
            <a:pPr algn="l">
              <a:buFont typeface="+mj-lt"/>
              <a:buAutoNum type="arabicPeriod"/>
            </a:pPr>
            <a:endParaRPr lang="tr-TR" b="0" i="0" dirty="0">
              <a:solidFill>
                <a:srgbClr val="0D0D0D"/>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13</a:t>
            </a:fld>
            <a:endParaRPr lang="tr-TR"/>
          </a:p>
        </p:txBody>
      </p:sp>
    </p:spTree>
    <p:extLst>
      <p:ext uri="{BB962C8B-B14F-4D97-AF65-F5344CB8AC3E}">
        <p14:creationId xmlns:p14="http://schemas.microsoft.com/office/powerpoint/2010/main" val="307320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r>
              <a:rPr lang="tr-TR" b="0" i="0" dirty="0">
                <a:solidFill>
                  <a:srgbClr val="374151"/>
                </a:solidFill>
                <a:effectLst/>
                <a:latin typeface="Söhne"/>
              </a:rPr>
              <a:t>https://www.youtube.com/watch?v=J3qX50yyiU0</a:t>
            </a:r>
          </a:p>
        </p:txBody>
      </p:sp>
      <p:sp>
        <p:nvSpPr>
          <p:cNvPr id="4" name="Slayt Numarası Yer Tutucusu 3"/>
          <p:cNvSpPr>
            <a:spLocks noGrp="1"/>
          </p:cNvSpPr>
          <p:nvPr>
            <p:ph type="sldNum" sz="quarter" idx="10"/>
          </p:nvPr>
        </p:nvSpPr>
        <p:spPr/>
        <p:txBody>
          <a:bodyPr/>
          <a:lstStyle/>
          <a:p>
            <a:fld id="{9321E4BC-D821-44F3-BA3B-1C6614FB4B55}" type="slidenum">
              <a:rPr lang="tr-TR" smtClean="0"/>
              <a:t>14</a:t>
            </a:fld>
            <a:endParaRPr lang="tr-TR"/>
          </a:p>
        </p:txBody>
      </p:sp>
    </p:spTree>
    <p:extLst>
      <p:ext uri="{BB962C8B-B14F-4D97-AF65-F5344CB8AC3E}">
        <p14:creationId xmlns:p14="http://schemas.microsoft.com/office/powerpoint/2010/main" val="4083989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r>
              <a:rPr lang="tr-TR" b="0" i="0" dirty="0">
                <a:solidFill>
                  <a:srgbClr val="374151"/>
                </a:solidFill>
                <a:effectLst/>
                <a:latin typeface="Söhne"/>
              </a:rPr>
              <a:t>https://www.youtube.com/watch?v=J3qX50yyiU0</a:t>
            </a:r>
          </a:p>
        </p:txBody>
      </p:sp>
      <p:sp>
        <p:nvSpPr>
          <p:cNvPr id="4" name="Slayt Numarası Yer Tutucusu 3"/>
          <p:cNvSpPr>
            <a:spLocks noGrp="1"/>
          </p:cNvSpPr>
          <p:nvPr>
            <p:ph type="sldNum" sz="quarter" idx="10"/>
          </p:nvPr>
        </p:nvSpPr>
        <p:spPr/>
        <p:txBody>
          <a:bodyPr/>
          <a:lstStyle/>
          <a:p>
            <a:fld id="{9321E4BC-D821-44F3-BA3B-1C6614FB4B55}" type="slidenum">
              <a:rPr lang="tr-TR" smtClean="0"/>
              <a:t>15</a:t>
            </a:fld>
            <a:endParaRPr lang="tr-TR"/>
          </a:p>
        </p:txBody>
      </p:sp>
    </p:spTree>
    <p:extLst>
      <p:ext uri="{BB962C8B-B14F-4D97-AF65-F5344CB8AC3E}">
        <p14:creationId xmlns:p14="http://schemas.microsoft.com/office/powerpoint/2010/main" val="1573085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16</a:t>
            </a:fld>
            <a:endParaRPr lang="tr-TR"/>
          </a:p>
        </p:txBody>
      </p:sp>
    </p:spTree>
    <p:extLst>
      <p:ext uri="{BB962C8B-B14F-4D97-AF65-F5344CB8AC3E}">
        <p14:creationId xmlns:p14="http://schemas.microsoft.com/office/powerpoint/2010/main" val="3349434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171450" indent="-171450" algn="l">
              <a:buFont typeface="Arial" panose="020B0604020202020204" pitchFamily="34" charset="0"/>
              <a:buChar char="•"/>
            </a:pPr>
            <a:r>
              <a:rPr lang="tr-TR" b="0" i="0" dirty="0">
                <a:solidFill>
                  <a:srgbClr val="0D0D0D"/>
                </a:solidFill>
                <a:effectLst/>
                <a:latin typeface="Söhne"/>
              </a:rPr>
              <a:t>Monte Carlo </a:t>
            </a:r>
            <a:r>
              <a:rPr lang="tr-TR" b="0" i="0" dirty="0" err="1">
                <a:solidFill>
                  <a:srgbClr val="0D0D0D"/>
                </a:solidFill>
                <a:effectLst/>
                <a:latin typeface="Söhne"/>
              </a:rPr>
              <a:t>Methods</a:t>
            </a:r>
            <a:r>
              <a:rPr lang="tr-TR" b="0" i="0" dirty="0">
                <a:solidFill>
                  <a:srgbClr val="0D0D0D"/>
                </a:solidFill>
                <a:effectLst/>
                <a:latin typeface="Söhne"/>
              </a:rPr>
              <a:t>: </a:t>
            </a:r>
          </a:p>
          <a:p>
            <a:pPr marL="628650" lvl="1" indent="-171450" algn="l">
              <a:buFont typeface="Arial" panose="020B0604020202020204" pitchFamily="34" charset="0"/>
              <a:buChar char="•"/>
            </a:pPr>
            <a:r>
              <a:rPr lang="tr-TR" b="0" i="0" dirty="0">
                <a:solidFill>
                  <a:srgbClr val="0D0D0D"/>
                </a:solidFill>
                <a:effectLst/>
                <a:latin typeface="Söhne"/>
              </a:rPr>
              <a:t>Monte Carlo yöntemi, belirli bir durum-aksiyon çifti için değer fonksiyonunu tahmin etmek için örneklem tabanlı bir yaklaşım kullanır. </a:t>
            </a:r>
          </a:p>
          <a:p>
            <a:pPr marL="628650" lvl="1" indent="-171450" algn="l">
              <a:buFont typeface="Arial" panose="020B0604020202020204" pitchFamily="34" charset="0"/>
              <a:buChar char="•"/>
            </a:pPr>
            <a:r>
              <a:rPr lang="tr-TR" b="0" i="0" dirty="0">
                <a:solidFill>
                  <a:srgbClr val="0D0D0D"/>
                </a:solidFill>
                <a:effectLst/>
                <a:latin typeface="Söhne"/>
              </a:rPr>
              <a:t>Ajan, bir politika izler ve belirli bir durumda ödül alana kadar oyunu veya ortamı birkaç kez oynar. </a:t>
            </a:r>
          </a:p>
          <a:p>
            <a:pPr marL="628650" lvl="1" indent="-171450" algn="l">
              <a:buFont typeface="Arial" panose="020B0604020202020204" pitchFamily="34" charset="0"/>
              <a:buChar char="•"/>
            </a:pPr>
            <a:r>
              <a:rPr lang="tr-TR" b="0" i="0" dirty="0">
                <a:solidFill>
                  <a:srgbClr val="0D0D0D"/>
                </a:solidFill>
                <a:effectLst/>
                <a:latin typeface="Söhne"/>
              </a:rPr>
              <a:t>Daha sonra bu deneyimlerinden yola çıkarak, belirli bir durum-aksiyon çiftinin değerini tahmin eder. </a:t>
            </a:r>
          </a:p>
          <a:p>
            <a:pPr marL="171450" lvl="0" indent="-171450" algn="l">
              <a:buFont typeface="Arial" panose="020B0604020202020204" pitchFamily="34" charset="0"/>
              <a:buChar char="•"/>
            </a:pPr>
            <a:r>
              <a:rPr lang="tr-TR" b="0" i="0" dirty="0">
                <a:solidFill>
                  <a:srgbClr val="0D0D0D"/>
                </a:solidFill>
                <a:effectLst/>
                <a:latin typeface="Söhne"/>
              </a:rPr>
              <a:t>SARSA (</a:t>
            </a:r>
            <a:r>
              <a:rPr lang="tr-TR" b="0" i="0" dirty="0" err="1">
                <a:solidFill>
                  <a:srgbClr val="0D0D0D"/>
                </a:solidFill>
                <a:effectLst/>
                <a:latin typeface="Söhne"/>
              </a:rPr>
              <a:t>State</a:t>
            </a:r>
            <a:r>
              <a:rPr lang="tr-TR" b="0" i="0" dirty="0">
                <a:solidFill>
                  <a:srgbClr val="0D0D0D"/>
                </a:solidFill>
                <a:effectLst/>
                <a:latin typeface="Söhne"/>
              </a:rPr>
              <a:t>-Action-</a:t>
            </a:r>
            <a:r>
              <a:rPr lang="tr-TR" b="0" i="0" dirty="0" err="1">
                <a:solidFill>
                  <a:srgbClr val="0D0D0D"/>
                </a:solidFill>
                <a:effectLst/>
                <a:latin typeface="Söhne"/>
              </a:rPr>
              <a:t>Reward</a:t>
            </a:r>
            <a:r>
              <a:rPr lang="tr-TR" b="0" i="0" dirty="0">
                <a:solidFill>
                  <a:srgbClr val="0D0D0D"/>
                </a:solidFill>
                <a:effectLst/>
                <a:latin typeface="Söhne"/>
              </a:rPr>
              <a:t>-</a:t>
            </a:r>
            <a:r>
              <a:rPr lang="tr-TR" b="0" i="0" dirty="0" err="1">
                <a:solidFill>
                  <a:srgbClr val="0D0D0D"/>
                </a:solidFill>
                <a:effectLst/>
                <a:latin typeface="Söhne"/>
              </a:rPr>
              <a:t>State</a:t>
            </a:r>
            <a:r>
              <a:rPr lang="tr-TR" b="0" i="0" dirty="0">
                <a:solidFill>
                  <a:srgbClr val="0D0D0D"/>
                </a:solidFill>
                <a:effectLst/>
                <a:latin typeface="Söhne"/>
              </a:rPr>
              <a:t>-Action): </a:t>
            </a:r>
          </a:p>
          <a:p>
            <a:pPr marL="628650" lvl="1" indent="-171450" algn="l">
              <a:buFont typeface="Arial" panose="020B0604020202020204" pitchFamily="34" charset="0"/>
              <a:buChar char="•"/>
            </a:pPr>
            <a:r>
              <a:rPr lang="tr-TR" b="0" i="0" dirty="0">
                <a:solidFill>
                  <a:srgbClr val="0D0D0D"/>
                </a:solidFill>
                <a:effectLst/>
                <a:latin typeface="Söhne"/>
              </a:rPr>
              <a:t>SARSA algoritması, ajanın bir sonraki adımı belirlerken politika iyileştirmesini kullanır. </a:t>
            </a:r>
          </a:p>
          <a:p>
            <a:pPr marL="628650" lvl="1" indent="-171450" algn="l">
              <a:buFont typeface="Arial" panose="020B0604020202020204" pitchFamily="34" charset="0"/>
              <a:buChar char="•"/>
            </a:pPr>
            <a:r>
              <a:rPr lang="tr-TR" b="0" i="0" dirty="0">
                <a:solidFill>
                  <a:srgbClr val="0D0D0D"/>
                </a:solidFill>
                <a:effectLst/>
                <a:latin typeface="Söhne"/>
              </a:rPr>
              <a:t>Ajan, bir durumda belirli bir aksiyonu aldıktan sonra ortama geçer ve bir sonraki adım için alacağı aksiyonu, politikasını güncelleyerek belirler. </a:t>
            </a:r>
          </a:p>
          <a:p>
            <a:pPr marL="628650" lvl="1" indent="-171450" algn="l">
              <a:buFont typeface="Arial" panose="020B0604020202020204" pitchFamily="34" charset="0"/>
              <a:buChar char="•"/>
            </a:pPr>
            <a:r>
              <a:rPr lang="tr-TR" b="0" i="0" dirty="0">
                <a:solidFill>
                  <a:srgbClr val="0D0D0D"/>
                </a:solidFill>
                <a:effectLst/>
                <a:latin typeface="Söhne"/>
              </a:rPr>
              <a:t>Örneğin, bir robotun belirli bir konumda bir hareket yapması gerektiğinde, SARSA algoritması o anda durumunu, aldığı aksiyonu, aldığı ödülü ve sonraki durumu göz önünde bulundurarak bir sonraki aksiyonunu belirler.</a:t>
            </a:r>
          </a:p>
          <a:p>
            <a:pPr marL="171450" indent="-171450" algn="l">
              <a:buFont typeface="Arial" panose="020B0604020202020204" pitchFamily="34" charset="0"/>
              <a:buChar char="•"/>
            </a:pPr>
            <a:r>
              <a:rPr lang="tr-TR" b="0" i="0" dirty="0" err="1">
                <a:solidFill>
                  <a:srgbClr val="0D0D0D"/>
                </a:solidFill>
                <a:effectLst/>
                <a:latin typeface="Söhne"/>
              </a:rPr>
              <a:t>Policy</a:t>
            </a:r>
            <a:r>
              <a:rPr lang="tr-TR" b="0" i="0" dirty="0">
                <a:solidFill>
                  <a:srgbClr val="0D0D0D"/>
                </a:solidFill>
                <a:effectLst/>
                <a:latin typeface="Söhne"/>
              </a:rPr>
              <a:t> </a:t>
            </a:r>
            <a:r>
              <a:rPr lang="tr-TR" b="0" i="0" dirty="0" err="1">
                <a:solidFill>
                  <a:srgbClr val="0D0D0D"/>
                </a:solidFill>
                <a:effectLst/>
                <a:latin typeface="Söhne"/>
              </a:rPr>
              <a:t>Gradient</a:t>
            </a:r>
            <a:r>
              <a:rPr lang="tr-TR" b="0" i="0" dirty="0">
                <a:solidFill>
                  <a:srgbClr val="0D0D0D"/>
                </a:solidFill>
                <a:effectLst/>
                <a:latin typeface="Söhne"/>
              </a:rPr>
              <a:t> </a:t>
            </a:r>
            <a:r>
              <a:rPr lang="tr-TR" b="0" i="0" dirty="0" err="1">
                <a:solidFill>
                  <a:srgbClr val="0D0D0D"/>
                </a:solidFill>
                <a:effectLst/>
                <a:latin typeface="Söhne"/>
              </a:rPr>
              <a:t>Methods</a:t>
            </a:r>
            <a:r>
              <a:rPr lang="tr-TR" b="0" i="0" dirty="0">
                <a:solidFill>
                  <a:srgbClr val="0D0D0D"/>
                </a:solidFill>
                <a:effectLst/>
                <a:latin typeface="Söhne"/>
              </a:rPr>
              <a:t>: </a:t>
            </a:r>
          </a:p>
          <a:p>
            <a:pPr marL="628650" lvl="1" indent="-171450" algn="l">
              <a:buFont typeface="Arial" panose="020B0604020202020204" pitchFamily="34" charset="0"/>
              <a:buChar char="•"/>
            </a:pPr>
            <a:r>
              <a:rPr lang="tr-TR" b="0" i="0" dirty="0" err="1">
                <a:solidFill>
                  <a:srgbClr val="0D0D0D"/>
                </a:solidFill>
                <a:effectLst/>
                <a:latin typeface="Söhne"/>
              </a:rPr>
              <a:t>Policy</a:t>
            </a:r>
            <a:r>
              <a:rPr lang="tr-TR" b="0" i="0" dirty="0">
                <a:solidFill>
                  <a:srgbClr val="0D0D0D"/>
                </a:solidFill>
                <a:effectLst/>
                <a:latin typeface="Söhne"/>
              </a:rPr>
              <a:t> </a:t>
            </a:r>
            <a:r>
              <a:rPr lang="tr-TR" b="0" i="0" dirty="0" err="1">
                <a:solidFill>
                  <a:srgbClr val="0D0D0D"/>
                </a:solidFill>
                <a:effectLst/>
                <a:latin typeface="Söhne"/>
              </a:rPr>
              <a:t>Gradient</a:t>
            </a:r>
            <a:r>
              <a:rPr lang="tr-TR" b="0" i="0" dirty="0">
                <a:solidFill>
                  <a:srgbClr val="0D0D0D"/>
                </a:solidFill>
                <a:effectLst/>
                <a:latin typeface="Söhne"/>
              </a:rPr>
              <a:t> yöntemlerinde, ajan doğrudan bir politika parametresini optimize etmeye çalışır. </a:t>
            </a:r>
          </a:p>
          <a:p>
            <a:pPr marL="628650" lvl="1" indent="-171450" algn="l">
              <a:buFont typeface="Arial" panose="020B0604020202020204" pitchFamily="34" charset="0"/>
              <a:buChar char="•"/>
            </a:pPr>
            <a:r>
              <a:rPr lang="tr-TR" b="0" i="0" dirty="0">
                <a:solidFill>
                  <a:srgbClr val="0D0D0D"/>
                </a:solidFill>
                <a:effectLst/>
                <a:latin typeface="Söhne"/>
              </a:rPr>
              <a:t>Ajan, politika parametrelerini güncelleyerek ödülü maksimize etmeye çalışır. </a:t>
            </a:r>
          </a:p>
          <a:p>
            <a:pPr marL="628650" lvl="1" indent="-171450" algn="l">
              <a:buFont typeface="Arial" panose="020B0604020202020204" pitchFamily="34" charset="0"/>
              <a:buChar char="•"/>
            </a:pPr>
            <a:r>
              <a:rPr lang="tr-TR" b="0" i="0" dirty="0">
                <a:solidFill>
                  <a:srgbClr val="0D0D0D"/>
                </a:solidFill>
                <a:effectLst/>
                <a:latin typeface="Söhne"/>
              </a:rPr>
              <a:t>Örneğin, bir robotun bir oyun alanında gezinmesi için geliştirilen bir politika parametresini optimize etmek için bu yöntem kullanılabilir.</a:t>
            </a:r>
          </a:p>
          <a:p>
            <a:pPr marL="171450" indent="-171450" algn="l">
              <a:buFont typeface="Arial" panose="020B0604020202020204" pitchFamily="34" charset="0"/>
              <a:buChar char="•"/>
            </a:pPr>
            <a:r>
              <a:rPr lang="tr-TR" b="0" i="0" dirty="0" err="1">
                <a:solidFill>
                  <a:srgbClr val="0D0D0D"/>
                </a:solidFill>
                <a:effectLst/>
                <a:latin typeface="Söhne"/>
              </a:rPr>
              <a:t>Actor-Critic</a:t>
            </a:r>
            <a:r>
              <a:rPr lang="tr-TR" b="0" i="0" dirty="0">
                <a:solidFill>
                  <a:srgbClr val="0D0D0D"/>
                </a:solidFill>
                <a:effectLst/>
                <a:latin typeface="Söhne"/>
              </a:rPr>
              <a:t> </a:t>
            </a:r>
            <a:r>
              <a:rPr lang="tr-TR" b="0" i="0" dirty="0" err="1">
                <a:solidFill>
                  <a:srgbClr val="0D0D0D"/>
                </a:solidFill>
                <a:effectLst/>
                <a:latin typeface="Söhne"/>
              </a:rPr>
              <a:t>Methods</a:t>
            </a:r>
            <a:r>
              <a:rPr lang="tr-TR" b="0" i="0" dirty="0">
                <a:solidFill>
                  <a:srgbClr val="0D0D0D"/>
                </a:solidFill>
                <a:effectLst/>
                <a:latin typeface="Söhne"/>
              </a:rPr>
              <a:t>: </a:t>
            </a:r>
          </a:p>
          <a:p>
            <a:pPr marL="628650" lvl="1" indent="-171450" algn="l">
              <a:buFont typeface="Arial" panose="020B0604020202020204" pitchFamily="34" charset="0"/>
              <a:buChar char="•"/>
            </a:pPr>
            <a:r>
              <a:rPr lang="tr-TR" b="0" i="0" dirty="0" err="1">
                <a:solidFill>
                  <a:srgbClr val="0D0D0D"/>
                </a:solidFill>
                <a:effectLst/>
                <a:latin typeface="Söhne"/>
              </a:rPr>
              <a:t>Actor-Critic</a:t>
            </a:r>
            <a:r>
              <a:rPr lang="tr-TR" b="0" i="0" dirty="0">
                <a:solidFill>
                  <a:srgbClr val="0D0D0D"/>
                </a:solidFill>
                <a:effectLst/>
                <a:latin typeface="Söhne"/>
              </a:rPr>
              <a:t> yaklaşımı, hem bir politika (</a:t>
            </a:r>
            <a:r>
              <a:rPr lang="tr-TR" b="0" i="0" dirty="0" err="1">
                <a:solidFill>
                  <a:srgbClr val="0D0D0D"/>
                </a:solidFill>
                <a:effectLst/>
                <a:latin typeface="Söhne"/>
              </a:rPr>
              <a:t>actor</a:t>
            </a:r>
            <a:r>
              <a:rPr lang="tr-TR" b="0" i="0" dirty="0">
                <a:solidFill>
                  <a:srgbClr val="0D0D0D"/>
                </a:solidFill>
                <a:effectLst/>
                <a:latin typeface="Söhne"/>
              </a:rPr>
              <a:t>) hem de bir değer fonksiyonunu (</a:t>
            </a:r>
            <a:r>
              <a:rPr lang="tr-TR" b="0" i="0" dirty="0" err="1">
                <a:solidFill>
                  <a:srgbClr val="0D0D0D"/>
                </a:solidFill>
                <a:effectLst/>
                <a:latin typeface="Söhne"/>
              </a:rPr>
              <a:t>critic</a:t>
            </a:r>
            <a:r>
              <a:rPr lang="tr-TR" b="0" i="0" dirty="0">
                <a:solidFill>
                  <a:srgbClr val="0D0D0D"/>
                </a:solidFill>
                <a:effectLst/>
                <a:latin typeface="Söhne"/>
              </a:rPr>
              <a:t>) içerir. </a:t>
            </a:r>
          </a:p>
          <a:p>
            <a:pPr marL="628650" lvl="1" indent="-171450" algn="l">
              <a:buFont typeface="Arial" panose="020B0604020202020204" pitchFamily="34" charset="0"/>
              <a:buChar char="•"/>
            </a:pPr>
            <a:r>
              <a:rPr lang="tr-TR" b="0" i="0" dirty="0" err="1">
                <a:solidFill>
                  <a:srgbClr val="0D0D0D"/>
                </a:solidFill>
                <a:effectLst/>
                <a:latin typeface="Söhne"/>
              </a:rPr>
              <a:t>Actor</a:t>
            </a:r>
            <a:r>
              <a:rPr lang="tr-TR" b="0" i="0" dirty="0">
                <a:solidFill>
                  <a:srgbClr val="0D0D0D"/>
                </a:solidFill>
                <a:effectLst/>
                <a:latin typeface="Söhne"/>
              </a:rPr>
              <a:t>, politika parametrelerini güncelleyerek aksiyonları seçerken, </a:t>
            </a:r>
            <a:r>
              <a:rPr lang="tr-TR" b="0" i="0" dirty="0" err="1">
                <a:solidFill>
                  <a:srgbClr val="0D0D0D"/>
                </a:solidFill>
                <a:effectLst/>
                <a:latin typeface="Söhne"/>
              </a:rPr>
              <a:t>critic</a:t>
            </a:r>
            <a:r>
              <a:rPr lang="tr-TR" b="0" i="0" dirty="0">
                <a:solidFill>
                  <a:srgbClr val="0D0D0D"/>
                </a:solidFill>
                <a:effectLst/>
                <a:latin typeface="Söhne"/>
              </a:rPr>
              <a:t>, değer fonksiyonunu kullanarak ajanın durumlarının değerini tahmin eder. </a:t>
            </a:r>
          </a:p>
          <a:p>
            <a:pPr marL="628650" lvl="1" indent="-171450" algn="l">
              <a:buFont typeface="Arial" panose="020B0604020202020204" pitchFamily="34" charset="0"/>
              <a:buChar char="•"/>
            </a:pPr>
            <a:r>
              <a:rPr lang="tr-TR" b="0" i="0" dirty="0">
                <a:solidFill>
                  <a:srgbClr val="0D0D0D"/>
                </a:solidFill>
                <a:effectLst/>
                <a:latin typeface="Söhne"/>
              </a:rPr>
              <a:t>Bu, hem politika parametrelerini optimize etmek için hem de değer fonksiyonunu güncellemek için kullanılabilir.</a:t>
            </a:r>
          </a:p>
          <a:p>
            <a:pPr marL="171450" indent="-171450" algn="l">
              <a:buFont typeface="Arial" panose="020B0604020202020204" pitchFamily="34" charset="0"/>
              <a:buChar char="•"/>
            </a:pPr>
            <a:r>
              <a:rPr lang="tr-TR" b="0" i="0" dirty="0">
                <a:solidFill>
                  <a:srgbClr val="0D0D0D"/>
                </a:solidFill>
                <a:effectLst/>
                <a:latin typeface="Söhne"/>
              </a:rPr>
              <a:t>Temporal </a:t>
            </a:r>
            <a:r>
              <a:rPr lang="tr-TR" b="0" i="0" dirty="0" err="1">
                <a:solidFill>
                  <a:srgbClr val="0D0D0D"/>
                </a:solidFill>
                <a:effectLst/>
                <a:latin typeface="Söhne"/>
              </a:rPr>
              <a:t>Difference</a:t>
            </a:r>
            <a:r>
              <a:rPr lang="tr-TR" b="0" i="0" dirty="0">
                <a:solidFill>
                  <a:srgbClr val="0D0D0D"/>
                </a:solidFill>
                <a:effectLst/>
                <a:latin typeface="Söhne"/>
              </a:rPr>
              <a:t> Learning (TD-Learning): </a:t>
            </a:r>
          </a:p>
          <a:p>
            <a:pPr marL="628650" lvl="1" indent="-171450" algn="l">
              <a:buFont typeface="Arial" panose="020B0604020202020204" pitchFamily="34" charset="0"/>
              <a:buChar char="•"/>
            </a:pPr>
            <a:r>
              <a:rPr lang="tr-TR" b="0" i="0" dirty="0">
                <a:solidFill>
                  <a:srgbClr val="0D0D0D"/>
                </a:solidFill>
                <a:effectLst/>
                <a:latin typeface="Söhne"/>
              </a:rPr>
              <a:t>TD-Learning algoritması, ajanın bir önceki tahminleme hedefine göre değerleri tahmin ettiği bir modeldir. </a:t>
            </a:r>
          </a:p>
          <a:p>
            <a:pPr marL="628650" lvl="1" indent="-171450" algn="l">
              <a:buFont typeface="Arial" panose="020B0604020202020204" pitchFamily="34" charset="0"/>
              <a:buChar char="•"/>
            </a:pPr>
            <a:r>
              <a:rPr lang="tr-TR" b="0" i="0" dirty="0">
                <a:solidFill>
                  <a:srgbClr val="0D0D0D"/>
                </a:solidFill>
                <a:effectLst/>
                <a:latin typeface="Söhne"/>
              </a:rPr>
              <a:t>Ajan, önceki bir tahminleme hedefine göre değerleri tahmin eder ve ardından gerçek ödülü alır. </a:t>
            </a:r>
          </a:p>
          <a:p>
            <a:pPr marL="628650" lvl="1" indent="-171450" algn="l">
              <a:buFont typeface="Arial" panose="020B0604020202020204" pitchFamily="34" charset="0"/>
              <a:buChar char="•"/>
            </a:pPr>
            <a:r>
              <a:rPr lang="tr-TR" b="0" i="0" dirty="0">
                <a:solidFill>
                  <a:srgbClr val="0D0D0D"/>
                </a:solidFill>
                <a:effectLst/>
                <a:latin typeface="Söhne"/>
              </a:rPr>
              <a:t>Bu, ajanın güncel durumunu ve önceki tahminleri kullanarak öğrenmesini sağlar.</a:t>
            </a:r>
          </a:p>
          <a:p>
            <a:pPr marL="171450" indent="-171450" algn="l">
              <a:buFont typeface="Arial" panose="020B0604020202020204" pitchFamily="34" charset="0"/>
              <a:buChar char="•"/>
            </a:pPr>
            <a:r>
              <a:rPr lang="tr-TR" b="0" i="0" dirty="0">
                <a:solidFill>
                  <a:srgbClr val="0D0D0D"/>
                </a:solidFill>
                <a:effectLst/>
                <a:latin typeface="Söhne"/>
              </a:rPr>
              <a:t>Thompson </a:t>
            </a:r>
            <a:r>
              <a:rPr lang="tr-TR" b="0" i="0" dirty="0" err="1">
                <a:solidFill>
                  <a:srgbClr val="0D0D0D"/>
                </a:solidFill>
                <a:effectLst/>
                <a:latin typeface="Söhne"/>
              </a:rPr>
              <a:t>Sampling</a:t>
            </a:r>
            <a:r>
              <a:rPr lang="tr-TR" b="0" i="0" dirty="0">
                <a:solidFill>
                  <a:srgbClr val="0D0D0D"/>
                </a:solidFill>
                <a:effectLst/>
                <a:latin typeface="Söhne"/>
              </a:rPr>
              <a:t>: </a:t>
            </a:r>
          </a:p>
          <a:p>
            <a:pPr marL="628650" lvl="1" indent="-171450" algn="l">
              <a:buFont typeface="Arial" panose="020B0604020202020204" pitchFamily="34" charset="0"/>
              <a:buChar char="•"/>
            </a:pPr>
            <a:r>
              <a:rPr lang="tr-TR" b="0" i="0" dirty="0">
                <a:solidFill>
                  <a:srgbClr val="0D0D0D"/>
                </a:solidFill>
                <a:effectLst/>
                <a:latin typeface="Söhne"/>
              </a:rPr>
              <a:t>Thompson </a:t>
            </a:r>
            <a:r>
              <a:rPr lang="tr-TR" b="0" i="0" dirty="0" err="1">
                <a:solidFill>
                  <a:srgbClr val="0D0D0D"/>
                </a:solidFill>
                <a:effectLst/>
                <a:latin typeface="Söhne"/>
              </a:rPr>
              <a:t>Sampling</a:t>
            </a:r>
            <a:r>
              <a:rPr lang="tr-TR" b="0" i="0" dirty="0">
                <a:solidFill>
                  <a:srgbClr val="0D0D0D"/>
                </a:solidFill>
                <a:effectLst/>
                <a:latin typeface="Söhne"/>
              </a:rPr>
              <a:t> algoritması, belirsizlikleri ele almak için bir olasılık dağılımını kullanır. </a:t>
            </a:r>
          </a:p>
          <a:p>
            <a:pPr marL="628650" lvl="1" indent="-171450" algn="l">
              <a:buFont typeface="Arial" panose="020B0604020202020204" pitchFamily="34" charset="0"/>
              <a:buChar char="•"/>
            </a:pPr>
            <a:r>
              <a:rPr lang="tr-TR" b="0" i="0" dirty="0">
                <a:solidFill>
                  <a:srgbClr val="0D0D0D"/>
                </a:solidFill>
                <a:effectLst/>
                <a:latin typeface="Söhne"/>
              </a:rPr>
              <a:t>Ajan, aksiyonları seçerken bu tahmin dağılımlarını kullanarak rastgele örnekleme yapar. </a:t>
            </a:r>
          </a:p>
          <a:p>
            <a:pPr marL="628650" lvl="1" indent="-171450" algn="l">
              <a:buFont typeface="Arial" panose="020B0604020202020204" pitchFamily="34" charset="0"/>
              <a:buChar char="•"/>
            </a:pPr>
            <a:r>
              <a:rPr lang="tr-TR" b="0" i="0" dirty="0">
                <a:solidFill>
                  <a:srgbClr val="0D0D0D"/>
                </a:solidFill>
                <a:effectLst/>
                <a:latin typeface="Söhne"/>
              </a:rPr>
              <a:t>Özellikle çok sayıda seçenek olduğunda ve hangi seçeneğin en iyisi olduğu belirsiz olduğunda kullanışlıdır.</a:t>
            </a:r>
          </a:p>
          <a:p>
            <a:pPr marL="171450" indent="-171450" algn="l">
              <a:buFont typeface="Arial" panose="020B0604020202020204" pitchFamily="34" charset="0"/>
              <a:buChar char="•"/>
            </a:pPr>
            <a:r>
              <a:rPr lang="tr-TR" b="0" i="0" dirty="0" err="1">
                <a:solidFill>
                  <a:srgbClr val="0D0D0D"/>
                </a:solidFill>
                <a:effectLst/>
                <a:latin typeface="Söhne"/>
              </a:rPr>
              <a:t>Upper</a:t>
            </a:r>
            <a:r>
              <a:rPr lang="tr-TR" b="0" i="0" dirty="0">
                <a:solidFill>
                  <a:srgbClr val="0D0D0D"/>
                </a:solidFill>
                <a:effectLst/>
                <a:latin typeface="Söhne"/>
              </a:rPr>
              <a:t> </a:t>
            </a:r>
            <a:r>
              <a:rPr lang="tr-TR" b="0" i="0" dirty="0" err="1">
                <a:solidFill>
                  <a:srgbClr val="0D0D0D"/>
                </a:solidFill>
                <a:effectLst/>
                <a:latin typeface="Söhne"/>
              </a:rPr>
              <a:t>Confidence</a:t>
            </a:r>
            <a:r>
              <a:rPr lang="tr-TR" b="0" i="0" dirty="0">
                <a:solidFill>
                  <a:srgbClr val="0D0D0D"/>
                </a:solidFill>
                <a:effectLst/>
                <a:latin typeface="Söhne"/>
              </a:rPr>
              <a:t> </a:t>
            </a:r>
            <a:r>
              <a:rPr lang="tr-TR" b="0" i="0" dirty="0" err="1">
                <a:solidFill>
                  <a:srgbClr val="0D0D0D"/>
                </a:solidFill>
                <a:effectLst/>
                <a:latin typeface="Söhne"/>
              </a:rPr>
              <a:t>Bound</a:t>
            </a:r>
            <a:r>
              <a:rPr lang="tr-TR" b="0" i="0" dirty="0">
                <a:solidFill>
                  <a:srgbClr val="0D0D0D"/>
                </a:solidFill>
                <a:effectLst/>
                <a:latin typeface="Söhne"/>
              </a:rPr>
              <a:t> (UCB): </a:t>
            </a:r>
          </a:p>
          <a:p>
            <a:pPr marL="628650" lvl="1" indent="-171450" algn="l">
              <a:buFont typeface="Arial" panose="020B0604020202020204" pitchFamily="34" charset="0"/>
              <a:buChar char="•"/>
            </a:pPr>
            <a:r>
              <a:rPr lang="tr-TR" b="0" i="0" dirty="0">
                <a:solidFill>
                  <a:srgbClr val="0D0D0D"/>
                </a:solidFill>
                <a:effectLst/>
                <a:latin typeface="Söhne"/>
              </a:rPr>
              <a:t>UCB algoritması, aksiyon seçiminde belirsizliği ele alır. </a:t>
            </a:r>
          </a:p>
          <a:p>
            <a:pPr marL="628650" lvl="1" indent="-171450" algn="l">
              <a:buFont typeface="Arial" panose="020B0604020202020204" pitchFamily="34" charset="0"/>
              <a:buChar char="•"/>
            </a:pPr>
            <a:r>
              <a:rPr lang="tr-TR" b="0" i="0" dirty="0">
                <a:solidFill>
                  <a:srgbClr val="0D0D0D"/>
                </a:solidFill>
                <a:effectLst/>
                <a:latin typeface="Söhne"/>
              </a:rPr>
              <a:t>Her aksiyonun bir tahmini ödülü ve bir belirsizlik tahmini vardır. </a:t>
            </a:r>
          </a:p>
          <a:p>
            <a:pPr marL="628650" lvl="1" indent="-171450" algn="l">
              <a:buFont typeface="Arial" panose="020B0604020202020204" pitchFamily="34" charset="0"/>
              <a:buChar char="•"/>
            </a:pPr>
            <a:r>
              <a:rPr lang="tr-TR" b="0" i="0" dirty="0">
                <a:solidFill>
                  <a:srgbClr val="0D0D0D"/>
                </a:solidFill>
                <a:effectLst/>
                <a:latin typeface="Söhne"/>
              </a:rPr>
              <a:t>Ajan, her aksiyonun üst sınırını hesaplar ve en yüksek üst sınırı olan aksiyonu seçer. </a:t>
            </a:r>
          </a:p>
          <a:p>
            <a:pPr marL="628650" lvl="1" indent="-171450" algn="l">
              <a:buFont typeface="Arial" panose="020B0604020202020204" pitchFamily="34" charset="0"/>
              <a:buChar char="•"/>
            </a:pPr>
            <a:r>
              <a:rPr lang="tr-TR" b="0" i="0" dirty="0">
                <a:solidFill>
                  <a:srgbClr val="0D0D0D"/>
                </a:solidFill>
                <a:effectLst/>
                <a:latin typeface="Söhne"/>
              </a:rPr>
              <a:t>Bu, ajanın keşif ve sömürü arasında denge kurmasına yardımcı olur.</a:t>
            </a:r>
          </a:p>
          <a:p>
            <a:pPr marL="171450" indent="-171450" algn="l">
              <a:buFont typeface="Arial" panose="020B0604020202020204" pitchFamily="34" charset="0"/>
              <a:buChar char="•"/>
            </a:pP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17</a:t>
            </a:fld>
            <a:endParaRPr lang="tr-TR"/>
          </a:p>
        </p:txBody>
      </p:sp>
    </p:spTree>
    <p:extLst>
      <p:ext uri="{BB962C8B-B14F-4D97-AF65-F5344CB8AC3E}">
        <p14:creationId xmlns:p14="http://schemas.microsoft.com/office/powerpoint/2010/main" val="95027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2</a:t>
            </a:fld>
            <a:endParaRPr lang="tr-TR"/>
          </a:p>
        </p:txBody>
      </p:sp>
    </p:spTree>
    <p:extLst>
      <p:ext uri="{BB962C8B-B14F-4D97-AF65-F5344CB8AC3E}">
        <p14:creationId xmlns:p14="http://schemas.microsoft.com/office/powerpoint/2010/main" val="385291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3</a:t>
            </a:fld>
            <a:endParaRPr lang="tr-TR"/>
          </a:p>
        </p:txBody>
      </p:sp>
    </p:spTree>
    <p:extLst>
      <p:ext uri="{BB962C8B-B14F-4D97-AF65-F5344CB8AC3E}">
        <p14:creationId xmlns:p14="http://schemas.microsoft.com/office/powerpoint/2010/main" val="347985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342900" indent="-342900">
              <a:buFont typeface="Arial" panose="020B0604020202020204" pitchFamily="34" charset="0"/>
              <a:buChar char="•"/>
            </a:pPr>
            <a:r>
              <a:rPr lang="tr-TR" sz="1200" dirty="0"/>
              <a:t>Bu öğrenme şekli, bir ajanın (modelin) bir ortamda belirli bir hedefi başarmak için ne tür eylemler yapması gerektiğini öğrenmesini içerir. </a:t>
            </a:r>
          </a:p>
          <a:p>
            <a:pPr marL="342900" indent="-342900">
              <a:buFont typeface="Arial" panose="020B0604020202020204" pitchFamily="34" charset="0"/>
              <a:buChar char="•"/>
            </a:pPr>
            <a:r>
              <a:rPr lang="tr-TR" sz="1200" dirty="0"/>
              <a:t>Pekiştirmeli öğrenme, birçok uygulama alanında kullanılır, özellikle oyun yapay zekası, robotik ve otomatikleştirilmiş karar alma sistemleri gibi alanlarda yaygın olarak görülür.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4</a:t>
            </a:fld>
            <a:endParaRPr lang="tr-TR"/>
          </a:p>
        </p:txBody>
      </p:sp>
    </p:spTree>
    <p:extLst>
      <p:ext uri="{BB962C8B-B14F-4D97-AF65-F5344CB8AC3E}">
        <p14:creationId xmlns:p14="http://schemas.microsoft.com/office/powerpoint/2010/main" val="349664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r>
              <a:rPr lang="tr-TR" b="1" i="0" dirty="0">
                <a:solidFill>
                  <a:srgbClr val="374151"/>
                </a:solidFill>
                <a:effectLst/>
                <a:latin typeface="Söhne"/>
              </a:rPr>
              <a:t>Model tabanlı pekiştirmeli öğrenme</a:t>
            </a:r>
            <a:r>
              <a:rPr lang="tr-TR" b="0" i="0" dirty="0">
                <a:solidFill>
                  <a:srgbClr val="374151"/>
                </a:solidFill>
                <a:effectLst/>
                <a:latin typeface="Söhne"/>
              </a:rPr>
              <a:t>: Bu türde, ajan çevresini ve olayları modellemek için bir iç model kullanır. Bu model, ajanın mevcut durumu ve gelecekteki durumu tahmin etmek için kullanılır. Model tabanlı yaklaşımlar, çevrenin doğru bir şekilde modellenmesi ve modelin güncel kalması için iyi bir tahmin yapılmasını gerektirir.</a:t>
            </a:r>
          </a:p>
          <a:p>
            <a:pPr algn="l">
              <a:buFont typeface="+mj-lt"/>
              <a:buAutoNum type="arabicPeriod"/>
            </a:pPr>
            <a:r>
              <a:rPr lang="tr-TR" b="1" i="0" dirty="0">
                <a:solidFill>
                  <a:srgbClr val="374151"/>
                </a:solidFill>
                <a:effectLst/>
                <a:latin typeface="Söhne"/>
              </a:rPr>
              <a:t>Model tabanlı olmayan pekiştirmeli öğrenme</a:t>
            </a:r>
            <a:r>
              <a:rPr lang="tr-TR" b="0" i="0" dirty="0">
                <a:solidFill>
                  <a:srgbClr val="374151"/>
                </a:solidFill>
                <a:effectLst/>
                <a:latin typeface="Söhne"/>
              </a:rPr>
              <a:t>: Bu türde, ajan çevresini ve olayları modellere dayanmadan doğrudan gözlemleyerek öğrenir. Model tabanlı olmayan yaklaşımlar, gerçek dünyada daha esnek ve genelleştirilebilir olabilir, ancak ajanın etkili bir şekilde öğrenmesini zorlaştırabilir.</a:t>
            </a:r>
          </a:p>
          <a:p>
            <a:pPr algn="l">
              <a:buFont typeface="+mj-lt"/>
              <a:buAutoNum type="arabicPeriod"/>
            </a:pPr>
            <a:r>
              <a:rPr lang="tr-TR" b="1" i="0" dirty="0">
                <a:solidFill>
                  <a:srgbClr val="374151"/>
                </a:solidFill>
                <a:effectLst/>
                <a:latin typeface="Söhne"/>
              </a:rPr>
              <a:t>Değer tabanlı pekiştirmeli öğrenme</a:t>
            </a:r>
            <a:r>
              <a:rPr lang="tr-TR" b="0" i="0" dirty="0">
                <a:solidFill>
                  <a:srgbClr val="374151"/>
                </a:solidFill>
                <a:effectLst/>
                <a:latin typeface="Söhne"/>
              </a:rPr>
              <a:t>: Bu türde, ajanın her durum için bir değer belirleyen bir değer fonksiyonunu tahmin etmesi gerekmektedir. Bu değer, ajanın bir durumda ne kadar "iyi" olduğunu belirler. Ajan, en yüksek değeri hedefleyerek bu değeri maksimize etmeye çalışır.</a:t>
            </a:r>
          </a:p>
          <a:p>
            <a:pPr algn="l">
              <a:buFont typeface="+mj-lt"/>
              <a:buAutoNum type="arabicPeriod"/>
            </a:pPr>
            <a:r>
              <a:rPr lang="tr-TR" b="1" i="0" dirty="0">
                <a:solidFill>
                  <a:srgbClr val="374151"/>
                </a:solidFill>
                <a:effectLst/>
                <a:latin typeface="Söhne"/>
              </a:rPr>
              <a:t>Politika tabanlı pekiştirmeli öğrenme</a:t>
            </a:r>
            <a:r>
              <a:rPr lang="tr-TR" b="0" i="0" dirty="0">
                <a:solidFill>
                  <a:srgbClr val="374151"/>
                </a:solidFill>
                <a:effectLst/>
                <a:latin typeface="Söhne"/>
              </a:rPr>
              <a:t>: Bu türde, ajan doğrudan bir eylem seçmek için bir politika kullanır. Politika, mevcut durumdan en iyi sonuç elde etmek için hangi eylemlerin seçileceğini belirler. Ajan, politikasını optimize ederek en iyi eylem stratejisini bulmaya çalışır.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5</a:t>
            </a:fld>
            <a:endParaRPr lang="tr-TR"/>
          </a:p>
        </p:txBody>
      </p:sp>
    </p:spTree>
    <p:extLst>
      <p:ext uri="{BB962C8B-B14F-4D97-AF65-F5344CB8AC3E}">
        <p14:creationId xmlns:p14="http://schemas.microsoft.com/office/powerpoint/2010/main" val="193488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342900" indent="-342900">
              <a:buFont typeface="Arial" panose="020B0604020202020204" pitchFamily="34" charset="0"/>
              <a:buChar char="•"/>
            </a:pPr>
            <a:r>
              <a:rPr lang="tr-TR" sz="1200" b="1" dirty="0"/>
              <a:t>Agent</a:t>
            </a:r>
            <a:r>
              <a:rPr lang="tr-TR" sz="1200" dirty="0"/>
              <a:t>: Bir ajan, çevreyi algılayabilen/keşfedebilen ve üzerinde hareket edebilen bir varlıktır.</a:t>
            </a:r>
          </a:p>
          <a:p>
            <a:pPr marL="342900" indent="-342900">
              <a:buFont typeface="Arial" panose="020B0604020202020204" pitchFamily="34" charset="0"/>
              <a:buChar char="•"/>
            </a:pPr>
            <a:r>
              <a:rPr lang="tr-TR" sz="1200" b="1" dirty="0"/>
              <a:t>Environment</a:t>
            </a:r>
            <a:r>
              <a:rPr lang="tr-TR" sz="1200" dirty="0"/>
              <a:t>: Bir çevredeki varlığın veya durumun içinde bulunduğu durum. </a:t>
            </a:r>
            <a:r>
              <a:rPr lang="tr-TR" sz="1200" dirty="0" err="1"/>
              <a:t>RL'de</a:t>
            </a:r>
            <a:r>
              <a:rPr lang="tr-TR" sz="1200" dirty="0"/>
              <a:t>, stokastik bir ortam varsayıyoruz, yani doğası gereği rastgeledir.</a:t>
            </a:r>
          </a:p>
          <a:p>
            <a:pPr marL="342900" indent="-342900">
              <a:buFont typeface="Arial" panose="020B0604020202020204" pitchFamily="34" charset="0"/>
              <a:buChar char="•"/>
            </a:pPr>
            <a:r>
              <a:rPr lang="tr-TR" sz="1200" b="1" dirty="0"/>
              <a:t>Action</a:t>
            </a:r>
            <a:r>
              <a:rPr lang="tr-TR" sz="1200" dirty="0"/>
              <a:t>: Eylemler, bir ajanın ortam içinde aldığı hamlelerdir.</a:t>
            </a:r>
          </a:p>
          <a:p>
            <a:pPr marL="342900" indent="-342900">
              <a:buFont typeface="Arial" panose="020B0604020202020204" pitchFamily="34" charset="0"/>
              <a:buChar char="•"/>
            </a:pPr>
            <a:r>
              <a:rPr lang="tr-TR" sz="1200" b="1" dirty="0" err="1"/>
              <a:t>State</a:t>
            </a:r>
            <a:r>
              <a:rPr lang="tr-TR" sz="1200" dirty="0"/>
              <a:t>: Durum, ajan tarafından alınan her eylemden sonra ortam tarafından döndürülen bir durumdur.</a:t>
            </a:r>
          </a:p>
          <a:p>
            <a:pPr marL="342900" indent="-342900">
              <a:buFont typeface="Arial" panose="020B0604020202020204" pitchFamily="34" charset="0"/>
              <a:buChar char="•"/>
            </a:pPr>
            <a:r>
              <a:rPr lang="tr-TR" sz="1200" b="1" dirty="0" err="1"/>
              <a:t>Reward</a:t>
            </a:r>
            <a:r>
              <a:rPr lang="tr-TR" sz="1200" dirty="0"/>
              <a:t>: Bir ödül, ajanın eylemini değerlendirmek için ortamdan ajanın alacağı geri bildirimdir.</a:t>
            </a:r>
          </a:p>
          <a:p>
            <a:pPr marL="342900" indent="-342900">
              <a:buFont typeface="Arial" panose="020B0604020202020204" pitchFamily="34" charset="0"/>
              <a:buChar char="•"/>
            </a:pPr>
            <a:r>
              <a:rPr lang="tr-TR" sz="1200" b="1" dirty="0" err="1"/>
              <a:t>Policy</a:t>
            </a:r>
            <a:r>
              <a:rPr lang="tr-TR" sz="1200" dirty="0"/>
              <a:t>: Politika, ajanın mevcut duruma dayanarak bir sonraki eylemi için uyguladığı bir stratejidir.</a:t>
            </a:r>
          </a:p>
          <a:p>
            <a:pPr marL="342900" indent="-342900">
              <a:buFont typeface="Arial" panose="020B0604020202020204" pitchFamily="34" charset="0"/>
              <a:buChar char="•"/>
            </a:pPr>
            <a:r>
              <a:rPr lang="tr-TR" sz="1200" b="1" dirty="0"/>
              <a:t>Value</a:t>
            </a:r>
            <a:r>
              <a:rPr lang="tr-TR" sz="1200" dirty="0"/>
              <a:t>: Değer, bir eylemin beklenen uzun vadeli dönüşü, indirim faktörü ile hesaplanır ve kısa vadeli ödülün tersidir.</a:t>
            </a:r>
          </a:p>
          <a:p>
            <a:pPr marL="342900" indent="-342900">
              <a:buFont typeface="Arial" panose="020B0604020202020204" pitchFamily="34" charset="0"/>
              <a:buChar char="•"/>
            </a:pPr>
            <a:r>
              <a:rPr lang="tr-TR" sz="1200" b="1" dirty="0"/>
              <a:t>Q-</a:t>
            </a:r>
            <a:r>
              <a:rPr lang="tr-TR" sz="1200" b="1" dirty="0" err="1"/>
              <a:t>value</a:t>
            </a:r>
            <a:r>
              <a:rPr lang="tr-TR" sz="1200" dirty="0"/>
              <a:t>: Q-değeri, genellikle değere benzer, ancak mevcut bir eylemi (a) bir ek parametre olarak alır.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6</a:t>
            </a:fld>
            <a:endParaRPr lang="tr-TR"/>
          </a:p>
        </p:txBody>
      </p:sp>
    </p:spTree>
    <p:extLst>
      <p:ext uri="{BB962C8B-B14F-4D97-AF65-F5344CB8AC3E}">
        <p14:creationId xmlns:p14="http://schemas.microsoft.com/office/powerpoint/2010/main" val="231214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7</a:t>
            </a:fld>
            <a:endParaRPr lang="tr-TR"/>
          </a:p>
        </p:txBody>
      </p:sp>
    </p:spTree>
    <p:extLst>
      <p:ext uri="{BB962C8B-B14F-4D97-AF65-F5344CB8AC3E}">
        <p14:creationId xmlns:p14="http://schemas.microsoft.com/office/powerpoint/2010/main" val="160823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algn="l">
              <a:buFont typeface="+mj-lt"/>
              <a:buAutoNum type="arabicPeriod"/>
            </a:pPr>
            <a:r>
              <a:rPr lang="tr-TR" b="0" i="0" dirty="0">
                <a:solidFill>
                  <a:srgbClr val="0D0D0D"/>
                </a:solidFill>
                <a:effectLst/>
                <a:latin typeface="Söhne"/>
              </a:rPr>
              <a:t>Q-Learning, bir makine öğrenimi algoritmasıdır ve bir ajanın bir ortamda en iyi davranışı öğrenmek için deney-yanılma yöntemini kullanır. </a:t>
            </a:r>
          </a:p>
          <a:p>
            <a:pPr algn="l">
              <a:buFont typeface="+mj-lt"/>
              <a:buAutoNum type="arabicPeriod"/>
            </a:pPr>
            <a:r>
              <a:rPr lang="tr-TR" b="0" i="0" dirty="0" err="1">
                <a:solidFill>
                  <a:srgbClr val="0D0D0D"/>
                </a:solidFill>
                <a:effectLst/>
                <a:latin typeface="Söhne"/>
              </a:rPr>
              <a:t>Deep</a:t>
            </a:r>
            <a:r>
              <a:rPr lang="tr-TR" b="0" i="0" dirty="0">
                <a:solidFill>
                  <a:srgbClr val="0D0D0D"/>
                </a:solidFill>
                <a:effectLst/>
                <a:latin typeface="Söhne"/>
              </a:rPr>
              <a:t> Q-Learning ise derin sinir ağlarının Q-</a:t>
            </a:r>
            <a:r>
              <a:rPr lang="tr-TR" b="0" i="0" dirty="0" err="1">
                <a:solidFill>
                  <a:srgbClr val="0D0D0D"/>
                </a:solidFill>
                <a:effectLst/>
                <a:latin typeface="Söhne"/>
              </a:rPr>
              <a:t>learning</a:t>
            </a:r>
            <a:r>
              <a:rPr lang="tr-TR" b="0" i="0" dirty="0">
                <a:solidFill>
                  <a:srgbClr val="0D0D0D"/>
                </a:solidFill>
                <a:effectLst/>
                <a:latin typeface="Söhne"/>
              </a:rPr>
              <a:t> algoritması ile birleştirilmesidir, daha karmaşık ve büyük ölçekli problemleri çözmek için kullanılır. Bu yöntem, ajanın daha karmaşık durumları ve eylemleri anlamasına ve optimize etmesine olanak tanır.</a:t>
            </a: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8</a:t>
            </a:fld>
            <a:endParaRPr lang="tr-TR"/>
          </a:p>
        </p:txBody>
      </p:sp>
    </p:spTree>
    <p:extLst>
      <p:ext uri="{BB962C8B-B14F-4D97-AF65-F5344CB8AC3E}">
        <p14:creationId xmlns:p14="http://schemas.microsoft.com/office/powerpoint/2010/main" val="298859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342900" indent="-342900">
              <a:buFont typeface="Arial" panose="020B0604020202020204" pitchFamily="34" charset="0"/>
              <a:buChar char="•"/>
            </a:pPr>
            <a:r>
              <a:rPr lang="tr-TR" sz="2000" dirty="0"/>
              <a:t>Robotik:</a:t>
            </a:r>
          </a:p>
          <a:p>
            <a:pPr marL="800100" lvl="1" indent="-342900">
              <a:buFont typeface="Arial" panose="020B0604020202020204" pitchFamily="34" charset="0"/>
              <a:buChar char="•"/>
            </a:pPr>
            <a:r>
              <a:rPr lang="tr-TR" sz="2000" dirty="0"/>
              <a:t>Robot navigasyonu</a:t>
            </a:r>
          </a:p>
          <a:p>
            <a:pPr marL="800100" lvl="1" indent="-342900">
              <a:buFont typeface="Arial" panose="020B0604020202020204" pitchFamily="34" charset="0"/>
              <a:buChar char="•"/>
            </a:pPr>
            <a:r>
              <a:rPr lang="tr-TR" sz="2000" dirty="0" err="1"/>
              <a:t>Robo</a:t>
            </a:r>
            <a:r>
              <a:rPr lang="tr-TR" sz="2000" dirty="0"/>
              <a:t>-futbol</a:t>
            </a:r>
          </a:p>
          <a:p>
            <a:pPr marL="800100" lvl="1" indent="-342900">
              <a:buFont typeface="Arial" panose="020B0604020202020204" pitchFamily="34" charset="0"/>
              <a:buChar char="•"/>
            </a:pPr>
            <a:r>
              <a:rPr lang="tr-TR" sz="2000" dirty="0"/>
              <a:t>Yürüme</a:t>
            </a:r>
          </a:p>
          <a:p>
            <a:pPr marL="800100" lvl="1" indent="-342900">
              <a:buFont typeface="Arial" panose="020B0604020202020204" pitchFamily="34" charset="0"/>
              <a:buChar char="•"/>
            </a:pPr>
            <a:r>
              <a:rPr lang="tr-TR" sz="2000" dirty="0" err="1"/>
              <a:t>Jonglörlik</a:t>
            </a:r>
            <a:endParaRPr lang="tr-TR" sz="2000" dirty="0"/>
          </a:p>
          <a:p>
            <a:pPr marL="342900" indent="-342900">
              <a:buFont typeface="Arial" panose="020B0604020202020204" pitchFamily="34" charset="0"/>
              <a:buChar char="•"/>
            </a:pPr>
            <a:r>
              <a:rPr lang="tr-TR" sz="2000" dirty="0"/>
              <a:t>Kontrol:</a:t>
            </a:r>
          </a:p>
          <a:p>
            <a:pPr marL="800100" lvl="1" indent="-342900">
              <a:buFont typeface="Arial" panose="020B0604020202020204" pitchFamily="34" charset="0"/>
              <a:buChar char="•"/>
            </a:pPr>
            <a:r>
              <a:rPr lang="tr-TR" sz="2000" dirty="0"/>
              <a:t>Adaptif kontrol, örneğin fabrika süreçleri, telekomünikasyon giriş kontrolü ve helikopter pilotu</a:t>
            </a:r>
          </a:p>
          <a:p>
            <a:pPr marL="342900" indent="-342900">
              <a:buFont typeface="Arial" panose="020B0604020202020204" pitchFamily="34" charset="0"/>
              <a:buChar char="•"/>
            </a:pPr>
            <a:r>
              <a:rPr lang="tr-TR" sz="2000" dirty="0"/>
              <a:t>Oyun Oynama:</a:t>
            </a:r>
          </a:p>
          <a:p>
            <a:pPr marL="800100" lvl="1" indent="-342900">
              <a:buFont typeface="Arial" panose="020B0604020202020204" pitchFamily="34" charset="0"/>
              <a:buChar char="•"/>
            </a:pPr>
            <a:r>
              <a:rPr lang="tr-TR" sz="2000" dirty="0"/>
              <a:t>Oyun oynama, örneğin üç taş, satranç, vb.</a:t>
            </a:r>
          </a:p>
          <a:p>
            <a:pPr marL="342900" indent="-342900">
              <a:buFont typeface="Arial" panose="020B0604020202020204" pitchFamily="34" charset="0"/>
              <a:buChar char="•"/>
            </a:pPr>
            <a:r>
              <a:rPr lang="tr-TR" sz="2000" dirty="0"/>
              <a:t>İşletme:</a:t>
            </a:r>
          </a:p>
          <a:p>
            <a:pPr marL="800100" lvl="1" indent="-342900">
              <a:buFont typeface="Arial" panose="020B0604020202020204" pitchFamily="34" charset="0"/>
              <a:buChar char="•"/>
            </a:pPr>
            <a:r>
              <a:rPr lang="tr-TR" sz="2000" dirty="0"/>
              <a:t>İş stratejisi planlaması</a:t>
            </a:r>
          </a:p>
          <a:p>
            <a:pPr marL="342900" indent="-342900">
              <a:buFont typeface="Arial" panose="020B0604020202020204" pitchFamily="34" charset="0"/>
              <a:buChar char="•"/>
            </a:pPr>
            <a:r>
              <a:rPr lang="tr-TR" sz="2000" dirty="0"/>
              <a:t>Üretim:</a:t>
            </a:r>
          </a:p>
          <a:p>
            <a:pPr marL="800100" lvl="1" indent="-342900">
              <a:buFont typeface="Arial" panose="020B0604020202020204" pitchFamily="34" charset="0"/>
              <a:buChar char="•"/>
            </a:pPr>
            <a:r>
              <a:rPr lang="tr-TR" sz="2000" dirty="0"/>
              <a:t>Otomobil üretimi gibi çeşitli üretim şirketlerinde, robotların malzemeleri alıp konteynerlere koymak için derin öğrenme</a:t>
            </a:r>
          </a:p>
          <a:p>
            <a:pPr marL="342900" indent="-342900">
              <a:buFont typeface="Arial" panose="020B0604020202020204" pitchFamily="34" charset="0"/>
              <a:buChar char="•"/>
            </a:pPr>
            <a:r>
              <a:rPr lang="tr-TR" sz="2000" dirty="0"/>
              <a:t>Finans Sektörü:</a:t>
            </a:r>
          </a:p>
          <a:p>
            <a:pPr marL="800100" lvl="1" indent="-342900">
              <a:buFont typeface="Arial" panose="020B0604020202020204" pitchFamily="34" charset="0"/>
              <a:buChar char="•"/>
            </a:pPr>
            <a:r>
              <a:rPr lang="tr-TR" sz="2000" dirty="0"/>
              <a:t>Ticaret stratejilerinin değerlendirilmesi</a:t>
            </a:r>
          </a:p>
          <a:p>
            <a:pPr algn="l">
              <a:buFont typeface="+mj-lt"/>
              <a:buAutoNum type="arabicPeriod"/>
            </a:pPr>
            <a:endParaRPr lang="tr-TR" b="0" i="0" dirty="0">
              <a:solidFill>
                <a:srgbClr val="374151"/>
              </a:solidFill>
              <a:effectLst/>
              <a:latin typeface="Söhne"/>
            </a:endParaRPr>
          </a:p>
        </p:txBody>
      </p:sp>
      <p:sp>
        <p:nvSpPr>
          <p:cNvPr id="4" name="Slayt Numarası Yer Tutucusu 3"/>
          <p:cNvSpPr>
            <a:spLocks noGrp="1"/>
          </p:cNvSpPr>
          <p:nvPr>
            <p:ph type="sldNum" sz="quarter" idx="10"/>
          </p:nvPr>
        </p:nvSpPr>
        <p:spPr/>
        <p:txBody>
          <a:bodyPr/>
          <a:lstStyle/>
          <a:p>
            <a:fld id="{9321E4BC-D821-44F3-BA3B-1C6614FB4B55}" type="slidenum">
              <a:rPr lang="tr-TR" smtClean="0"/>
              <a:t>9</a:t>
            </a:fld>
            <a:endParaRPr lang="tr-TR"/>
          </a:p>
        </p:txBody>
      </p:sp>
    </p:spTree>
    <p:extLst>
      <p:ext uri="{BB962C8B-B14F-4D97-AF65-F5344CB8AC3E}">
        <p14:creationId xmlns:p14="http://schemas.microsoft.com/office/powerpoint/2010/main" val="210017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B376ED00-F09C-411E-B917-3F47217C2D23}" type="datetimeFigureOut">
              <a:rPr lang="tr-TR" smtClean="0"/>
              <a:t>4.04.2024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384504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376ED00-F09C-411E-B917-3F47217C2D23}" type="datetimeFigureOut">
              <a:rPr lang="tr-TR" smtClean="0"/>
              <a:t>4.04.2024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140483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376ED00-F09C-411E-B917-3F47217C2D23}" type="datetimeFigureOut">
              <a:rPr lang="tr-TR" smtClean="0"/>
              <a:t>4.04.2024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362047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376ED00-F09C-411E-B917-3F47217C2D23}" type="datetimeFigureOut">
              <a:rPr lang="tr-TR" smtClean="0"/>
              <a:t>4.04.2024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378637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B376ED00-F09C-411E-B917-3F47217C2D23}" type="datetimeFigureOut">
              <a:rPr lang="tr-TR" smtClean="0"/>
              <a:t>4.04.2024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426733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B376ED00-F09C-411E-B917-3F47217C2D23}" type="datetimeFigureOut">
              <a:rPr lang="tr-TR" smtClean="0"/>
              <a:t>4.04.2024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131270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B376ED00-F09C-411E-B917-3F47217C2D23}" type="datetimeFigureOut">
              <a:rPr lang="tr-TR" smtClean="0"/>
              <a:t>4.04.2024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16562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B376ED00-F09C-411E-B917-3F47217C2D23}" type="datetimeFigureOut">
              <a:rPr lang="tr-TR" smtClean="0"/>
              <a:t>4.04.2024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6828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376ED00-F09C-411E-B917-3F47217C2D23}" type="datetimeFigureOut">
              <a:rPr lang="tr-TR" smtClean="0"/>
              <a:t>4.04.2024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229788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376ED00-F09C-411E-B917-3F47217C2D23}" type="datetimeFigureOut">
              <a:rPr lang="tr-TR" smtClean="0"/>
              <a:t>4.04.2024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30716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376ED00-F09C-411E-B917-3F47217C2D23}" type="datetimeFigureOut">
              <a:rPr lang="tr-TR" smtClean="0"/>
              <a:t>4.04.2024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50E8904-6202-4D0A-9F84-1F33994AC65B}" type="slidenum">
              <a:rPr lang="tr-TR" smtClean="0"/>
              <a:t>‹#›</a:t>
            </a:fld>
            <a:endParaRPr lang="tr-TR"/>
          </a:p>
        </p:txBody>
      </p:sp>
    </p:spTree>
    <p:extLst>
      <p:ext uri="{BB962C8B-B14F-4D97-AF65-F5344CB8AC3E}">
        <p14:creationId xmlns:p14="http://schemas.microsoft.com/office/powerpoint/2010/main" val="354894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6ED00-F09C-411E-B917-3F47217C2D23}" type="datetimeFigureOut">
              <a:rPr lang="tr-TR" smtClean="0"/>
              <a:t>4.04.2024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E8904-6202-4D0A-9F84-1F33994AC65B}" type="slidenum">
              <a:rPr lang="tr-TR" smtClean="0"/>
              <a:t>‹#›</a:t>
            </a:fld>
            <a:endParaRPr lang="tr-TR"/>
          </a:p>
        </p:txBody>
      </p:sp>
    </p:spTree>
    <p:extLst>
      <p:ext uri="{BB962C8B-B14F-4D97-AF65-F5344CB8AC3E}">
        <p14:creationId xmlns:p14="http://schemas.microsoft.com/office/powerpoint/2010/main" val="117445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5" name="Freeform 5"/>
          <p:cNvSpPr>
            <a:spLocks/>
          </p:cNvSpPr>
          <p:nvPr/>
        </p:nvSpPr>
        <p:spPr bwMode="auto">
          <a:xfrm>
            <a:off x="3175" y="-1528"/>
            <a:ext cx="11283215" cy="2669208"/>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288306" y="4035421"/>
            <a:ext cx="4903694" cy="707012"/>
          </a:xfrm>
          <a:prstGeom prst="rect">
            <a:avLst/>
          </a:prstGeom>
          <a:noFill/>
        </p:spPr>
        <p:txBody>
          <a:bodyPr wrap="square" lIns="90575" tIns="45287" rIns="90575" bIns="45287" rtlCol="0">
            <a:spAutoFit/>
          </a:bodyPr>
          <a:lstStyle/>
          <a:p>
            <a:r>
              <a:rPr lang="tr-TR" sz="4000" b="1" dirty="0">
                <a:ea typeface="Segoe UI Historic" panose="020B0502040204020203" pitchFamily="34" charset="0"/>
                <a:cs typeface="Segoe UI Light" panose="020B0502040204020203" pitchFamily="34" charset="0"/>
              </a:rPr>
              <a:t>Pekiştirmeli Öğrenme</a:t>
            </a:r>
          </a:p>
        </p:txBody>
      </p:sp>
      <p:grpSp>
        <p:nvGrpSpPr>
          <p:cNvPr id="46" name="Grup 45"/>
          <p:cNvGrpSpPr/>
          <p:nvPr/>
        </p:nvGrpSpPr>
        <p:grpSpPr>
          <a:xfrm>
            <a:off x="8723419" y="1902567"/>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7</a:t>
              </a:r>
              <a:endParaRPr lang="tr-TR" sz="6200" dirty="0"/>
            </a:p>
          </p:txBody>
        </p:sp>
      </p:grpSp>
    </p:spTree>
    <p:extLst>
      <p:ext uri="{BB962C8B-B14F-4D97-AF65-F5344CB8AC3E}">
        <p14:creationId xmlns:p14="http://schemas.microsoft.com/office/powerpoint/2010/main" val="225634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175" y="-1528"/>
            <a:ext cx="8881088" cy="2100949"/>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798022" y="982388"/>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810722" y="564902"/>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397205" y="305363"/>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530546" y="414100"/>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673412" y="561727"/>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815484" y="1195099"/>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1421869" y="607762"/>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089370" y="609350"/>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2766394" y="607762"/>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1401233" y="1416541"/>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1859197" y="1416541"/>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179851" y="1416541"/>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2638608" y="1416541"/>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042601" y="1416541"/>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3447387" y="1416541"/>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3979959" y="1288756"/>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graphicFrame>
        <p:nvGraphicFramePr>
          <p:cNvPr id="40" name="Tablo 39"/>
          <p:cNvGraphicFramePr>
            <a:graphicFrameLocks noGrp="1"/>
          </p:cNvGraphicFramePr>
          <p:nvPr>
            <p:extLst>
              <p:ext uri="{D42A27DB-BD31-4B8C-83A1-F6EECF244321}">
                <p14:modId xmlns:p14="http://schemas.microsoft.com/office/powerpoint/2010/main" val="3380852306"/>
              </p:ext>
            </p:extLst>
          </p:nvPr>
        </p:nvGraphicFramePr>
        <p:xfrm>
          <a:off x="4929353" y="3321217"/>
          <a:ext cx="6126558" cy="1165744"/>
        </p:xfrm>
        <a:graphic>
          <a:graphicData uri="http://schemas.openxmlformats.org/drawingml/2006/table">
            <a:tbl>
              <a:tblPr/>
              <a:tblGrid>
                <a:gridCol w="6126558">
                  <a:extLst>
                    <a:ext uri="{9D8B030D-6E8A-4147-A177-3AD203B41FA5}">
                      <a16:colId xmlns:a16="http://schemas.microsoft.com/office/drawing/2014/main" val="20000"/>
                    </a:ext>
                  </a:extLst>
                </a:gridCol>
              </a:tblGrid>
              <a:tr h="1165744">
                <a:tc>
                  <a:txBody>
                    <a:bodyPr/>
                    <a:lstStyle/>
                    <a:p>
                      <a:pPr marL="0" marR="0" indent="0" algn="ctr" defTabSz="1811609" rtl="0" eaLnBrk="1" fontAlgn="auto" latinLnBrk="0" hangingPunct="1">
                        <a:lnSpc>
                          <a:spcPct val="100000"/>
                        </a:lnSpc>
                        <a:spcBef>
                          <a:spcPts val="0"/>
                        </a:spcBef>
                        <a:spcAft>
                          <a:spcPts val="0"/>
                        </a:spcAft>
                        <a:buClrTx/>
                        <a:buSzTx/>
                        <a:buFontTx/>
                        <a:buNone/>
                        <a:tabLst/>
                        <a:defRPr/>
                      </a:pPr>
                      <a:r>
                        <a:rPr lang="tr-TR" sz="4000" b="0" dirty="0">
                          <a:solidFill>
                            <a:schemeClr val="tx1"/>
                          </a:solidFill>
                        </a:rPr>
                        <a:t>Q-Öğrenme</a:t>
                      </a:r>
                    </a:p>
                  </a:txBody>
                  <a:tcPr marL="45717" marR="45717" marT="22859" marB="22859"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rgbClr val="349FB5"/>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870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4466897" y="393233"/>
            <a:ext cx="7062951" cy="1266722"/>
          </a:xfrm>
        </p:spPr>
        <p:txBody>
          <a:bodyPr>
            <a:noAutofit/>
          </a:bodyPr>
          <a:lstStyle/>
          <a:p>
            <a:pPr algn="ctr"/>
            <a:r>
              <a:rPr lang="tr-TR" sz="4000" b="1" dirty="0">
                <a:latin typeface="+mn-lt"/>
              </a:rPr>
              <a:t>Q-Öğrenme</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315456" y="1923057"/>
            <a:ext cx="6513824" cy="1938992"/>
          </a:xfrm>
          <a:prstGeom prst="rect">
            <a:avLst/>
          </a:prstGeom>
          <a:noFill/>
        </p:spPr>
        <p:txBody>
          <a:bodyPr wrap="square">
            <a:spAutoFit/>
          </a:bodyPr>
          <a:lstStyle/>
          <a:p>
            <a:pPr marL="342900" indent="-342900">
              <a:buFont typeface="Arial" panose="020B0604020202020204" pitchFamily="34" charset="0"/>
              <a:buChar char="•"/>
            </a:pPr>
            <a:r>
              <a:rPr lang="tr-TR" sz="2400" dirty="0"/>
              <a:t>Q-Öğrenme</a:t>
            </a:r>
          </a:p>
          <a:p>
            <a:pPr marL="342900" indent="-342900">
              <a:buFont typeface="Arial" panose="020B0604020202020204" pitchFamily="34" charset="0"/>
              <a:buChar char="•"/>
            </a:pPr>
            <a:r>
              <a:rPr lang="tr-TR" sz="2400" dirty="0"/>
              <a:t>Q-Öğrenme Akış Şeması</a:t>
            </a:r>
          </a:p>
          <a:p>
            <a:pPr marL="342900" indent="-342900">
              <a:buFont typeface="Arial" panose="020B0604020202020204" pitchFamily="34" charset="0"/>
              <a:buChar char="•"/>
            </a:pPr>
            <a:r>
              <a:rPr lang="tr-TR" sz="2400" dirty="0"/>
              <a:t>Durum Çalışması</a:t>
            </a:r>
          </a:p>
          <a:p>
            <a:pPr marL="342900" indent="-342900">
              <a:buFont typeface="Arial" panose="020B0604020202020204" pitchFamily="34" charset="0"/>
              <a:buChar char="•"/>
            </a:pPr>
            <a:r>
              <a:rPr lang="tr-TR" sz="2400" dirty="0"/>
              <a:t>Q-Öğrenme Avantajları ve Dezavantajları</a:t>
            </a:r>
          </a:p>
          <a:p>
            <a:pPr marL="342900" indent="-342900">
              <a:buFont typeface="Arial" panose="020B0604020202020204" pitchFamily="34" charset="0"/>
              <a:buChar char="•"/>
            </a:pPr>
            <a:r>
              <a:rPr lang="tr-TR" sz="2400" dirty="0"/>
              <a:t>Q-Öğrenme ve Derin Q-Öğrenme</a:t>
            </a:r>
          </a:p>
        </p:txBody>
      </p:sp>
      <p:pic>
        <p:nvPicPr>
          <p:cNvPr id="6" name="Resim 5">
            <a:extLst>
              <a:ext uri="{FF2B5EF4-FFF2-40B4-BE49-F238E27FC236}">
                <a16:creationId xmlns:a16="http://schemas.microsoft.com/office/drawing/2014/main" id="{A1AEAE6B-9EAF-9A42-F8A0-361509A1E6AD}"/>
              </a:ext>
            </a:extLst>
          </p:cNvPr>
          <p:cNvPicPr>
            <a:picLocks noChangeAspect="1"/>
          </p:cNvPicPr>
          <p:nvPr/>
        </p:nvPicPr>
        <p:blipFill>
          <a:blip r:embed="rId3"/>
          <a:stretch>
            <a:fillRect/>
          </a:stretch>
        </p:blipFill>
        <p:spPr>
          <a:xfrm>
            <a:off x="831266" y="1651259"/>
            <a:ext cx="3928993" cy="4046863"/>
          </a:xfrm>
          <a:prstGeom prst="rect">
            <a:avLst/>
          </a:prstGeom>
        </p:spPr>
      </p:pic>
    </p:spTree>
    <p:extLst>
      <p:ext uri="{BB962C8B-B14F-4D97-AF65-F5344CB8AC3E}">
        <p14:creationId xmlns:p14="http://schemas.microsoft.com/office/powerpoint/2010/main" val="88089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Q-Öğrenme</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1323439"/>
          </a:xfrm>
          <a:prstGeom prst="rect">
            <a:avLst/>
          </a:prstGeom>
          <a:noFill/>
        </p:spPr>
        <p:txBody>
          <a:bodyPr wrap="square">
            <a:spAutoFit/>
          </a:bodyPr>
          <a:lstStyle/>
          <a:p>
            <a:pPr marL="342900" indent="-342900">
              <a:buFont typeface="Arial" panose="020B0604020202020204" pitchFamily="34" charset="0"/>
              <a:buChar char="•"/>
            </a:pPr>
            <a:r>
              <a:rPr lang="tr-TR" sz="2000" dirty="0"/>
              <a:t>Q-</a:t>
            </a:r>
            <a:r>
              <a:rPr lang="tr-TR" sz="2000" dirty="0" err="1"/>
              <a:t>learning</a:t>
            </a:r>
            <a:r>
              <a:rPr lang="tr-TR" sz="2000" dirty="0"/>
              <a:t>, pekiştirmeli öğrenme alanında kullanılan bir öğrenme tekniğidir. </a:t>
            </a:r>
          </a:p>
          <a:p>
            <a:pPr marL="342900" indent="-342900">
              <a:buFont typeface="Arial" panose="020B0604020202020204" pitchFamily="34" charset="0"/>
              <a:buChar char="•"/>
            </a:pPr>
            <a:r>
              <a:rPr lang="tr-TR" sz="2000" dirty="0"/>
              <a:t>Bir ajanın belirli bir ortamda öğrenmesini ve optimize etmesini sağlar. </a:t>
            </a:r>
          </a:p>
          <a:p>
            <a:pPr marL="342900" indent="-342900">
              <a:buFont typeface="Arial" panose="020B0604020202020204" pitchFamily="34" charset="0"/>
              <a:buChar char="•"/>
            </a:pPr>
            <a:r>
              <a:rPr lang="tr-TR" sz="2000" dirty="0"/>
              <a:t>Temelde, bir ajan bir ortamda belirli eylemler gerçekleştirir ve bu eylemlerin sonuçlarını gözlemleyerek en uygun eylemleri öğrenir.</a:t>
            </a:r>
            <a:endParaRPr lang="tr-TR" sz="2400" dirty="0"/>
          </a:p>
        </p:txBody>
      </p:sp>
      <p:pic>
        <p:nvPicPr>
          <p:cNvPr id="3078" name="Picture 6" descr="An Introduction to Q-Learning Part 2/2">
            <a:extLst>
              <a:ext uri="{FF2B5EF4-FFF2-40B4-BE49-F238E27FC236}">
                <a16:creationId xmlns:a16="http://schemas.microsoft.com/office/drawing/2014/main" id="{A2BED6FE-D386-8B73-57FB-B9D7CF0F2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535" y="2914217"/>
            <a:ext cx="8824930" cy="374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5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Q-Öğrenme Akış Şeması</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3" name="Metin kutusu 2">
            <a:extLst>
              <a:ext uri="{FF2B5EF4-FFF2-40B4-BE49-F238E27FC236}">
                <a16:creationId xmlns:a16="http://schemas.microsoft.com/office/drawing/2014/main" id="{7ABC3B2B-548B-862C-6109-1090D090227A}"/>
              </a:ext>
            </a:extLst>
          </p:cNvPr>
          <p:cNvSpPr txBox="1"/>
          <p:nvPr/>
        </p:nvSpPr>
        <p:spPr>
          <a:xfrm>
            <a:off x="1121622" y="6696281"/>
            <a:ext cx="6098240" cy="215444"/>
          </a:xfrm>
          <a:prstGeom prst="rect">
            <a:avLst/>
          </a:prstGeom>
          <a:noFill/>
        </p:spPr>
        <p:txBody>
          <a:bodyPr wrap="square">
            <a:spAutoFit/>
          </a:bodyPr>
          <a:lstStyle/>
          <a:p>
            <a:r>
              <a:rPr lang="tr-TR" sz="800" dirty="0"/>
              <a:t>https://towardsdatascience.com/a-beginners-guide-to-q-learning-c3e2a30a653c</a:t>
            </a:r>
          </a:p>
        </p:txBody>
      </p:sp>
      <p:pic>
        <p:nvPicPr>
          <p:cNvPr id="2" name="Picture 2" descr="Reinforcement Learning'in Derinlemesine Analizi: Ödüllerle Dolu Öğrenme  Macerası | by Kardel Rüveyda ÇETİN | Medium">
            <a:extLst>
              <a:ext uri="{FF2B5EF4-FFF2-40B4-BE49-F238E27FC236}">
                <a16:creationId xmlns:a16="http://schemas.microsoft.com/office/drawing/2014/main" id="{106EE57D-59D7-707F-5C9F-37835B07D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564" y="4180107"/>
            <a:ext cx="6313284" cy="269164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5084A43E-4DA7-1A43-DB89-76A6100C81A0}"/>
              </a:ext>
            </a:extLst>
          </p:cNvPr>
          <p:cNvPicPr>
            <a:picLocks noChangeAspect="1"/>
          </p:cNvPicPr>
          <p:nvPr/>
        </p:nvPicPr>
        <p:blipFill>
          <a:blip r:embed="rId4"/>
          <a:stretch>
            <a:fillRect/>
          </a:stretch>
        </p:blipFill>
        <p:spPr>
          <a:xfrm>
            <a:off x="5430707" y="1772118"/>
            <a:ext cx="5645339" cy="2691640"/>
          </a:xfrm>
          <a:prstGeom prst="rect">
            <a:avLst/>
          </a:prstGeom>
        </p:spPr>
      </p:pic>
      <p:sp>
        <p:nvSpPr>
          <p:cNvPr id="5" name="Metin kutusu 4">
            <a:extLst>
              <a:ext uri="{FF2B5EF4-FFF2-40B4-BE49-F238E27FC236}">
                <a16:creationId xmlns:a16="http://schemas.microsoft.com/office/drawing/2014/main" id="{A0F751EB-9553-0797-5859-00B542AA98A6}"/>
              </a:ext>
            </a:extLst>
          </p:cNvPr>
          <p:cNvSpPr txBox="1"/>
          <p:nvPr/>
        </p:nvSpPr>
        <p:spPr>
          <a:xfrm>
            <a:off x="4766984" y="6696281"/>
            <a:ext cx="6098240" cy="215444"/>
          </a:xfrm>
          <a:prstGeom prst="rect">
            <a:avLst/>
          </a:prstGeom>
          <a:noFill/>
        </p:spPr>
        <p:txBody>
          <a:bodyPr wrap="square">
            <a:spAutoFit/>
          </a:bodyPr>
          <a:lstStyle/>
          <a:p>
            <a:r>
              <a:rPr lang="tr-TR" sz="800" dirty="0"/>
              <a:t>https://www.cs.otago.ac.nz/cosc470/09-deep-reinforcement-learning.pdf</a:t>
            </a:r>
          </a:p>
        </p:txBody>
      </p:sp>
      <p:pic>
        <p:nvPicPr>
          <p:cNvPr id="7" name="Resim 6">
            <a:extLst>
              <a:ext uri="{FF2B5EF4-FFF2-40B4-BE49-F238E27FC236}">
                <a16:creationId xmlns:a16="http://schemas.microsoft.com/office/drawing/2014/main" id="{9C8DD416-248B-964F-4274-C7DCF25FDE11}"/>
              </a:ext>
            </a:extLst>
          </p:cNvPr>
          <p:cNvPicPr>
            <a:picLocks noChangeAspect="1"/>
          </p:cNvPicPr>
          <p:nvPr/>
        </p:nvPicPr>
        <p:blipFill>
          <a:blip r:embed="rId5"/>
          <a:stretch>
            <a:fillRect/>
          </a:stretch>
        </p:blipFill>
        <p:spPr>
          <a:xfrm>
            <a:off x="1751531" y="1713166"/>
            <a:ext cx="2636560" cy="4798393"/>
          </a:xfrm>
          <a:prstGeom prst="rect">
            <a:avLst/>
          </a:prstGeom>
        </p:spPr>
      </p:pic>
    </p:spTree>
    <p:extLst>
      <p:ext uri="{BB962C8B-B14F-4D97-AF65-F5344CB8AC3E}">
        <p14:creationId xmlns:p14="http://schemas.microsoft.com/office/powerpoint/2010/main" val="225550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Durum Çalışması</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pic>
        <p:nvPicPr>
          <p:cNvPr id="3" name="Resim 2">
            <a:extLst>
              <a:ext uri="{FF2B5EF4-FFF2-40B4-BE49-F238E27FC236}">
                <a16:creationId xmlns:a16="http://schemas.microsoft.com/office/drawing/2014/main" id="{9742990D-CB22-A636-BDEC-5D31E56348B1}"/>
              </a:ext>
            </a:extLst>
          </p:cNvPr>
          <p:cNvPicPr>
            <a:picLocks noChangeAspect="1"/>
          </p:cNvPicPr>
          <p:nvPr/>
        </p:nvPicPr>
        <p:blipFill>
          <a:blip r:embed="rId3"/>
          <a:stretch>
            <a:fillRect/>
          </a:stretch>
        </p:blipFill>
        <p:spPr>
          <a:xfrm>
            <a:off x="433272" y="1739451"/>
            <a:ext cx="4619625" cy="2662787"/>
          </a:xfrm>
          <a:prstGeom prst="rect">
            <a:avLst/>
          </a:prstGeom>
        </p:spPr>
      </p:pic>
    </p:spTree>
    <p:extLst>
      <p:ext uri="{BB962C8B-B14F-4D97-AF65-F5344CB8AC3E}">
        <p14:creationId xmlns:p14="http://schemas.microsoft.com/office/powerpoint/2010/main" val="332228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Q-Öğrenme Avantajları ve Dezavantajları</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graphicFrame>
        <p:nvGraphicFramePr>
          <p:cNvPr id="2" name="Tablo 1">
            <a:extLst>
              <a:ext uri="{FF2B5EF4-FFF2-40B4-BE49-F238E27FC236}">
                <a16:creationId xmlns:a16="http://schemas.microsoft.com/office/drawing/2014/main" id="{B86365E3-7D9A-11CD-DF4E-CB73C20662B4}"/>
              </a:ext>
            </a:extLst>
          </p:cNvPr>
          <p:cNvGraphicFramePr>
            <a:graphicFrameLocks noGrp="1"/>
          </p:cNvGraphicFramePr>
          <p:nvPr>
            <p:extLst>
              <p:ext uri="{D42A27DB-BD31-4B8C-83A1-F6EECF244321}">
                <p14:modId xmlns:p14="http://schemas.microsoft.com/office/powerpoint/2010/main" val="2463059190"/>
              </p:ext>
            </p:extLst>
          </p:nvPr>
        </p:nvGraphicFramePr>
        <p:xfrm>
          <a:off x="736290" y="1898174"/>
          <a:ext cx="10793558" cy="1981200"/>
        </p:xfrm>
        <a:graphic>
          <a:graphicData uri="http://schemas.openxmlformats.org/drawingml/2006/table">
            <a:tbl>
              <a:tblPr/>
              <a:tblGrid>
                <a:gridCol w="3768475">
                  <a:extLst>
                    <a:ext uri="{9D8B030D-6E8A-4147-A177-3AD203B41FA5}">
                      <a16:colId xmlns:a16="http://schemas.microsoft.com/office/drawing/2014/main" val="825868952"/>
                    </a:ext>
                  </a:extLst>
                </a:gridCol>
                <a:gridCol w="7025083">
                  <a:extLst>
                    <a:ext uri="{9D8B030D-6E8A-4147-A177-3AD203B41FA5}">
                      <a16:colId xmlns:a16="http://schemas.microsoft.com/office/drawing/2014/main" val="802888159"/>
                    </a:ext>
                  </a:extLst>
                </a:gridCol>
              </a:tblGrid>
              <a:tr h="0">
                <a:tc>
                  <a:txBody>
                    <a:bodyPr/>
                    <a:lstStyle/>
                    <a:p>
                      <a:pPr marL="0" algn="l" defTabSz="914400" rtl="0" eaLnBrk="1" fontAlgn="b" latinLnBrk="0" hangingPunct="1"/>
                      <a:r>
                        <a:rPr lang="tr-TR" sz="2000" b="1" kern="1200">
                          <a:solidFill>
                            <a:schemeClr val="tx1"/>
                          </a:solidFill>
                          <a:effectLst/>
                          <a:latin typeface="+mn-lt"/>
                          <a:ea typeface="+mn-ea"/>
                          <a:cs typeface="+mn-cs"/>
                        </a:rPr>
                        <a:t>Avantajlar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tr-TR" sz="2000" b="1" dirty="0">
                          <a:effectLst/>
                        </a:rPr>
                        <a:t>Dezavantajlar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09718335"/>
                  </a:ext>
                </a:extLst>
              </a:tr>
              <a:tr h="204946">
                <a:tc>
                  <a:txBody>
                    <a:bodyPr/>
                    <a:lstStyle/>
                    <a:p>
                      <a:pPr marL="0" algn="l" defTabSz="914400" rtl="0" eaLnBrk="1" fontAlgn="b" latinLnBrk="0" hangingPunct="1"/>
                      <a:r>
                        <a:rPr lang="tr-TR" sz="2000" b="0" kern="1200" dirty="0">
                          <a:solidFill>
                            <a:schemeClr val="tx1"/>
                          </a:solidFill>
                          <a:effectLst/>
                          <a:latin typeface="+mn-lt"/>
                          <a:ea typeface="+mn-ea"/>
                          <a:cs typeface="+mn-cs"/>
                        </a:rPr>
                        <a:t>Model bağımsız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tr-TR" sz="2000" dirty="0">
                          <a:effectLst/>
                        </a:rPr>
                        <a:t>Keşif ve </a:t>
                      </a:r>
                      <a:r>
                        <a:rPr lang="tr-TR" sz="2000" dirty="0" err="1">
                          <a:effectLst/>
                        </a:rPr>
                        <a:t>exploitation</a:t>
                      </a:r>
                      <a:r>
                        <a:rPr lang="tr-TR" sz="2000" dirty="0">
                          <a:effectLst/>
                        </a:rPr>
                        <a:t> arasındaki dengenin bulunması zor olabilir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601545"/>
                  </a:ext>
                </a:extLst>
              </a:tr>
              <a:tr h="0">
                <a:tc>
                  <a:txBody>
                    <a:bodyPr/>
                    <a:lstStyle/>
                    <a:p>
                      <a:pPr marL="0" algn="l" defTabSz="914400" rtl="0" eaLnBrk="1" fontAlgn="b" latinLnBrk="0" hangingPunct="1"/>
                      <a:r>
                        <a:rPr lang="tr-TR" sz="2000" b="0" kern="1200" dirty="0">
                          <a:solidFill>
                            <a:schemeClr val="tx1"/>
                          </a:solidFill>
                          <a:effectLst/>
                          <a:latin typeface="+mn-lt"/>
                          <a:ea typeface="+mn-ea"/>
                          <a:cs typeface="+mn-cs"/>
                        </a:rPr>
                        <a:t>Politika bağımsızı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tr-TR" sz="2000" dirty="0" err="1">
                          <a:effectLst/>
                        </a:rPr>
                        <a:t>Boyutlanabilirlik</a:t>
                      </a:r>
                      <a:r>
                        <a:rPr lang="tr-TR" sz="2000" dirty="0">
                          <a:effectLst/>
                        </a:rPr>
                        <a:t> problemi ile karşılaşabilir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31609954"/>
                  </a:ext>
                </a:extLst>
              </a:tr>
              <a:tr h="0">
                <a:tc>
                  <a:txBody>
                    <a:bodyPr/>
                    <a:lstStyle/>
                    <a:p>
                      <a:pPr marL="0" algn="l" defTabSz="914400" rtl="0" eaLnBrk="1" fontAlgn="b" latinLnBrk="0" hangingPunct="1"/>
                      <a:r>
                        <a:rPr lang="tr-TR" sz="2000" b="0" kern="1200" dirty="0">
                          <a:solidFill>
                            <a:schemeClr val="tx1"/>
                          </a:solidFill>
                          <a:effectLst/>
                          <a:latin typeface="+mn-lt"/>
                          <a:ea typeface="+mn-ea"/>
                          <a:cs typeface="+mn-cs"/>
                        </a:rPr>
                        <a:t>Esneklik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tr-TR" sz="2000" dirty="0">
                          <a:effectLst/>
                        </a:rPr>
                        <a:t>Bazı durumlarda aşırı derecede optimist olabilir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76053972"/>
                  </a:ext>
                </a:extLst>
              </a:tr>
              <a:tr h="0">
                <a:tc>
                  <a:txBody>
                    <a:bodyPr/>
                    <a:lstStyle/>
                    <a:p>
                      <a:pPr marL="0" algn="l" defTabSz="914400" rtl="0" eaLnBrk="1" fontAlgn="b" latinLnBrk="0" hangingPunct="1"/>
                      <a:r>
                        <a:rPr lang="tr-TR" sz="2000" b="0" kern="1200" dirty="0">
                          <a:solidFill>
                            <a:schemeClr val="tx1"/>
                          </a:solidFill>
                          <a:effectLst/>
                          <a:latin typeface="+mn-lt"/>
                          <a:ea typeface="+mn-ea"/>
                          <a:cs typeface="+mn-cs"/>
                        </a:rPr>
                        <a:t>Çevrimdışı eğitim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tr-TR" sz="2000" dirty="0">
                          <a:effectLst/>
                        </a:rPr>
                        <a:t>Performansın optimize edilmesi uzun sürebilir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28421160"/>
                  </a:ext>
                </a:extLst>
              </a:tr>
            </a:tbl>
          </a:graphicData>
        </a:graphic>
      </p:graphicFrame>
      <p:sp>
        <p:nvSpPr>
          <p:cNvPr id="3" name="Rectangle 1">
            <a:extLst>
              <a:ext uri="{FF2B5EF4-FFF2-40B4-BE49-F238E27FC236}">
                <a16:creationId xmlns:a16="http://schemas.microsoft.com/office/drawing/2014/main" id="{7D6363F2-7EEC-6806-8D62-5D74B7F27B14}"/>
              </a:ext>
            </a:extLst>
          </p:cNvPr>
          <p:cNvSpPr>
            <a:spLocks noChangeArrowheads="1"/>
          </p:cNvSpPr>
          <p:nvPr/>
        </p:nvSpPr>
        <p:spPr bwMode="auto">
          <a:xfrm>
            <a:off x="2800350" y="1898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chemeClr val="tx1"/>
                </a:solidFill>
                <a:effectLst/>
                <a:latin typeface="Arial" panose="020B0604020202020204" pitchFamily="34" charset="0"/>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29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Q-Öğrenme ve Derin Q-Öğrenme</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pic>
        <p:nvPicPr>
          <p:cNvPr id="4098" name="Picture 2" descr="Deep Q-Learning | An Introduction To Deep Reinforcement Learning">
            <a:extLst>
              <a:ext uri="{FF2B5EF4-FFF2-40B4-BE49-F238E27FC236}">
                <a16:creationId xmlns:a16="http://schemas.microsoft.com/office/drawing/2014/main" id="{B07D89EC-D47C-9F7E-144C-380A42C115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9364" y="1988141"/>
            <a:ext cx="6593612" cy="4324993"/>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720E09D6-6FB8-0262-F94C-47A527900C4E}"/>
              </a:ext>
            </a:extLst>
          </p:cNvPr>
          <p:cNvSpPr txBox="1"/>
          <p:nvPr/>
        </p:nvSpPr>
        <p:spPr>
          <a:xfrm>
            <a:off x="3479427" y="6313134"/>
            <a:ext cx="6098240" cy="215444"/>
          </a:xfrm>
          <a:prstGeom prst="rect">
            <a:avLst/>
          </a:prstGeom>
          <a:noFill/>
        </p:spPr>
        <p:txBody>
          <a:bodyPr wrap="square">
            <a:spAutoFit/>
          </a:bodyPr>
          <a:lstStyle/>
          <a:p>
            <a:r>
              <a:rPr lang="tr-TR" sz="800" dirty="0"/>
              <a:t>https://www.analyticsvidhya.com/blog/2019/04/introduction-deep-q-learning-python/</a:t>
            </a:r>
          </a:p>
        </p:txBody>
      </p:sp>
    </p:spTree>
    <p:extLst>
      <p:ext uri="{BB962C8B-B14F-4D97-AF65-F5344CB8AC3E}">
        <p14:creationId xmlns:p14="http://schemas.microsoft.com/office/powerpoint/2010/main" val="18141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Yöntemleri</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2" name="Metin kutusu 1">
            <a:extLst>
              <a:ext uri="{FF2B5EF4-FFF2-40B4-BE49-F238E27FC236}">
                <a16:creationId xmlns:a16="http://schemas.microsoft.com/office/drawing/2014/main" id="{6424FB84-0FBA-E390-C11D-0F6C7EA5674D}"/>
              </a:ext>
            </a:extLst>
          </p:cNvPr>
          <p:cNvSpPr txBox="1"/>
          <p:nvPr/>
        </p:nvSpPr>
        <p:spPr>
          <a:xfrm>
            <a:off x="559002" y="1647495"/>
            <a:ext cx="11270278" cy="2246769"/>
          </a:xfrm>
          <a:prstGeom prst="rect">
            <a:avLst/>
          </a:prstGeom>
          <a:noFill/>
        </p:spPr>
        <p:txBody>
          <a:bodyPr wrap="square">
            <a:spAutoFit/>
          </a:bodyPr>
          <a:lstStyle/>
          <a:p>
            <a:pPr marL="342900" indent="-342900">
              <a:buFont typeface="Arial" panose="020B0604020202020204" pitchFamily="34" charset="0"/>
              <a:buChar char="•"/>
            </a:pPr>
            <a:r>
              <a:rPr lang="tr-TR" sz="2000"/>
              <a:t>Monte </a:t>
            </a:r>
            <a:r>
              <a:rPr lang="tr-TR" sz="2000" dirty="0"/>
              <a:t>Carlo </a:t>
            </a:r>
            <a:r>
              <a:rPr lang="tr-TR" sz="2000" dirty="0" err="1"/>
              <a:t>Methods</a:t>
            </a:r>
            <a:endParaRPr lang="tr-TR" sz="2000" dirty="0"/>
          </a:p>
          <a:p>
            <a:pPr marL="342900" indent="-342900">
              <a:buFont typeface="Arial" panose="020B0604020202020204" pitchFamily="34" charset="0"/>
              <a:buChar char="•"/>
            </a:pPr>
            <a:r>
              <a:rPr lang="tr-TR" sz="2000" dirty="0"/>
              <a:t>SARSA (</a:t>
            </a:r>
            <a:r>
              <a:rPr lang="tr-TR" sz="2000" dirty="0" err="1"/>
              <a:t>State</a:t>
            </a:r>
            <a:r>
              <a:rPr lang="tr-TR" sz="2000" dirty="0"/>
              <a:t>-Action-</a:t>
            </a:r>
            <a:r>
              <a:rPr lang="tr-TR" sz="2000" dirty="0" err="1"/>
              <a:t>Reward</a:t>
            </a:r>
            <a:r>
              <a:rPr lang="tr-TR" sz="2000" dirty="0"/>
              <a:t>-</a:t>
            </a:r>
            <a:r>
              <a:rPr lang="tr-TR" sz="2000" dirty="0" err="1"/>
              <a:t>State</a:t>
            </a:r>
            <a:r>
              <a:rPr lang="tr-TR" sz="2000" dirty="0"/>
              <a:t>-Action)</a:t>
            </a:r>
          </a:p>
          <a:p>
            <a:pPr marL="342900" indent="-342900">
              <a:buFont typeface="Arial" panose="020B0604020202020204" pitchFamily="34" charset="0"/>
              <a:buChar char="•"/>
            </a:pPr>
            <a:r>
              <a:rPr lang="tr-TR" sz="2000" dirty="0" err="1"/>
              <a:t>Policy</a:t>
            </a:r>
            <a:r>
              <a:rPr lang="tr-TR" sz="2000" dirty="0"/>
              <a:t> </a:t>
            </a:r>
            <a:r>
              <a:rPr lang="tr-TR" sz="2000" dirty="0" err="1"/>
              <a:t>Gradient</a:t>
            </a:r>
            <a:r>
              <a:rPr lang="tr-TR" sz="2000" dirty="0"/>
              <a:t> </a:t>
            </a:r>
            <a:r>
              <a:rPr lang="tr-TR" sz="2000" dirty="0" err="1"/>
              <a:t>Methods</a:t>
            </a:r>
            <a:endParaRPr lang="tr-TR" sz="2000" dirty="0"/>
          </a:p>
          <a:p>
            <a:pPr marL="342900" indent="-342900">
              <a:buFont typeface="Arial" panose="020B0604020202020204" pitchFamily="34" charset="0"/>
              <a:buChar char="•"/>
            </a:pPr>
            <a:r>
              <a:rPr lang="tr-TR" sz="2000" dirty="0" err="1"/>
              <a:t>Actor-Critic</a:t>
            </a:r>
            <a:r>
              <a:rPr lang="tr-TR" sz="2000" dirty="0"/>
              <a:t> </a:t>
            </a:r>
            <a:r>
              <a:rPr lang="tr-TR" sz="2000" dirty="0" err="1"/>
              <a:t>Methods</a:t>
            </a:r>
            <a:endParaRPr lang="tr-TR" sz="2000" dirty="0"/>
          </a:p>
          <a:p>
            <a:pPr marL="342900" indent="-342900">
              <a:buFont typeface="Arial" panose="020B0604020202020204" pitchFamily="34" charset="0"/>
              <a:buChar char="•"/>
            </a:pPr>
            <a:r>
              <a:rPr lang="tr-TR" sz="2000" dirty="0"/>
              <a:t>Temporal </a:t>
            </a:r>
            <a:r>
              <a:rPr lang="tr-TR" sz="2000" dirty="0" err="1"/>
              <a:t>Difference</a:t>
            </a:r>
            <a:r>
              <a:rPr lang="tr-TR" sz="2000" dirty="0"/>
              <a:t> Learning (TD-Learning)</a:t>
            </a:r>
          </a:p>
          <a:p>
            <a:pPr marL="342900" indent="-342900">
              <a:buFont typeface="Arial" panose="020B0604020202020204" pitchFamily="34" charset="0"/>
              <a:buChar char="•"/>
            </a:pPr>
            <a:r>
              <a:rPr lang="tr-TR" sz="2000" dirty="0"/>
              <a:t>Thompson </a:t>
            </a:r>
            <a:r>
              <a:rPr lang="tr-TR" sz="2000" dirty="0" err="1"/>
              <a:t>Sampling</a:t>
            </a:r>
            <a:endParaRPr lang="tr-TR" sz="2000" dirty="0"/>
          </a:p>
          <a:p>
            <a:pPr marL="342900" indent="-342900">
              <a:buFont typeface="Arial" panose="020B0604020202020204" pitchFamily="34" charset="0"/>
              <a:buChar char="•"/>
            </a:pPr>
            <a:r>
              <a:rPr lang="tr-TR" sz="2000" dirty="0" err="1"/>
              <a:t>Upper</a:t>
            </a:r>
            <a:r>
              <a:rPr lang="tr-TR" sz="2000" dirty="0"/>
              <a:t> </a:t>
            </a:r>
            <a:r>
              <a:rPr lang="tr-TR" sz="2000" dirty="0" err="1"/>
              <a:t>Confidence</a:t>
            </a:r>
            <a:r>
              <a:rPr lang="tr-TR" sz="2000" dirty="0"/>
              <a:t> </a:t>
            </a:r>
            <a:r>
              <a:rPr lang="tr-TR" sz="2000" dirty="0" err="1"/>
              <a:t>Bound</a:t>
            </a:r>
            <a:r>
              <a:rPr lang="tr-TR" sz="2000" dirty="0"/>
              <a:t> (UCB)</a:t>
            </a:r>
          </a:p>
        </p:txBody>
      </p:sp>
    </p:spTree>
    <p:extLst>
      <p:ext uri="{BB962C8B-B14F-4D97-AF65-F5344CB8AC3E}">
        <p14:creationId xmlns:p14="http://schemas.microsoft.com/office/powerpoint/2010/main" val="16453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175" y="-1528"/>
            <a:ext cx="8881088" cy="2100949"/>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798022" y="982388"/>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810722" y="564902"/>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397205" y="305363"/>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530546" y="414100"/>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673412" y="561727"/>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815484" y="1195099"/>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1421869" y="607762"/>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089370" y="609350"/>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2766394" y="607762"/>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1401233" y="1416541"/>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1859197" y="1416541"/>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179851" y="1416541"/>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2638608" y="1416541"/>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042601" y="1416541"/>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3447387" y="1416541"/>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3979959" y="1288756"/>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graphicFrame>
        <p:nvGraphicFramePr>
          <p:cNvPr id="40" name="Tablo 39"/>
          <p:cNvGraphicFramePr>
            <a:graphicFrameLocks noGrp="1"/>
          </p:cNvGraphicFramePr>
          <p:nvPr>
            <p:extLst>
              <p:ext uri="{D42A27DB-BD31-4B8C-83A1-F6EECF244321}">
                <p14:modId xmlns:p14="http://schemas.microsoft.com/office/powerpoint/2010/main" val="3167871101"/>
              </p:ext>
            </p:extLst>
          </p:nvPr>
        </p:nvGraphicFramePr>
        <p:xfrm>
          <a:off x="4929353" y="3321217"/>
          <a:ext cx="6126558" cy="1165744"/>
        </p:xfrm>
        <a:graphic>
          <a:graphicData uri="http://schemas.openxmlformats.org/drawingml/2006/table">
            <a:tbl>
              <a:tblPr/>
              <a:tblGrid>
                <a:gridCol w="6126558">
                  <a:extLst>
                    <a:ext uri="{9D8B030D-6E8A-4147-A177-3AD203B41FA5}">
                      <a16:colId xmlns:a16="http://schemas.microsoft.com/office/drawing/2014/main" val="20000"/>
                    </a:ext>
                  </a:extLst>
                </a:gridCol>
              </a:tblGrid>
              <a:tr h="1165744">
                <a:tc>
                  <a:txBody>
                    <a:bodyPr/>
                    <a:lstStyle/>
                    <a:p>
                      <a:pPr marL="0" marR="0" indent="0" algn="ctr" defTabSz="1811609" rtl="0" eaLnBrk="1" fontAlgn="auto" latinLnBrk="0" hangingPunct="1">
                        <a:lnSpc>
                          <a:spcPct val="100000"/>
                        </a:lnSpc>
                        <a:spcBef>
                          <a:spcPts val="0"/>
                        </a:spcBef>
                        <a:spcAft>
                          <a:spcPts val="0"/>
                        </a:spcAft>
                        <a:buClrTx/>
                        <a:buSzTx/>
                        <a:buFontTx/>
                        <a:buNone/>
                        <a:tabLst/>
                        <a:defRPr/>
                      </a:pPr>
                      <a:r>
                        <a:rPr lang="tr-TR" sz="4000" b="0" dirty="0">
                          <a:solidFill>
                            <a:schemeClr val="tx1"/>
                          </a:solidFill>
                        </a:rPr>
                        <a:t>Pekiştirmeli Öğrenme Nedir?</a:t>
                      </a:r>
                    </a:p>
                  </a:txBody>
                  <a:tcPr marL="45717" marR="45717" marT="22859" marB="22859"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rgbClr val="349FB5"/>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153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4466897" y="393233"/>
            <a:ext cx="7062951" cy="1266722"/>
          </a:xfrm>
        </p:spPr>
        <p:txBody>
          <a:bodyPr>
            <a:noAutofit/>
          </a:bodyPr>
          <a:lstStyle/>
          <a:p>
            <a:pPr algn="ctr"/>
            <a:r>
              <a:rPr lang="tr-TR" sz="4000" b="1" dirty="0">
                <a:latin typeface="+mn-lt"/>
              </a:rPr>
              <a:t>Pekiştirmeli Öğrenme</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315456" y="1923057"/>
            <a:ext cx="6513824" cy="2677656"/>
          </a:xfrm>
          <a:prstGeom prst="rect">
            <a:avLst/>
          </a:prstGeom>
          <a:noFill/>
        </p:spPr>
        <p:txBody>
          <a:bodyPr wrap="square">
            <a:spAutoFit/>
          </a:bodyPr>
          <a:lstStyle/>
          <a:p>
            <a:pPr marL="342900" indent="-342900">
              <a:buFont typeface="Arial" panose="020B0604020202020204" pitchFamily="34" charset="0"/>
              <a:buChar char="•"/>
            </a:pPr>
            <a:r>
              <a:rPr lang="tr-TR" sz="2400" dirty="0"/>
              <a:t>Pekiştirmeli Öğrenme</a:t>
            </a:r>
          </a:p>
          <a:p>
            <a:pPr marL="342900" indent="-342900">
              <a:buFont typeface="Arial" panose="020B0604020202020204" pitchFamily="34" charset="0"/>
              <a:buChar char="•"/>
            </a:pPr>
            <a:r>
              <a:rPr lang="tr-TR" sz="2400" dirty="0"/>
              <a:t>Pekiştirmeli Öğrenme Türleri</a:t>
            </a:r>
          </a:p>
          <a:p>
            <a:pPr marL="342900" indent="-342900">
              <a:buFont typeface="Arial" panose="020B0604020202020204" pitchFamily="34" charset="0"/>
              <a:buChar char="•"/>
            </a:pPr>
            <a:r>
              <a:rPr lang="tr-TR" sz="2400" dirty="0"/>
              <a:t>Pekiştirmeli Öğrenme Terimleri</a:t>
            </a:r>
          </a:p>
          <a:p>
            <a:pPr marL="342900" indent="-342900">
              <a:buFont typeface="Arial" panose="020B0604020202020204" pitchFamily="34" charset="0"/>
              <a:buChar char="•"/>
            </a:pPr>
            <a:r>
              <a:rPr lang="tr-TR" sz="2400" dirty="0"/>
              <a:t>Pekiştirmeli Öğrenme Nasıl Çalışır?</a:t>
            </a:r>
          </a:p>
          <a:p>
            <a:pPr marL="342900" indent="-342900">
              <a:buFont typeface="Arial" panose="020B0604020202020204" pitchFamily="34" charset="0"/>
              <a:buChar char="•"/>
            </a:pPr>
            <a:r>
              <a:rPr lang="tr-TR" sz="2400" dirty="0"/>
              <a:t>Pekiştirmeli Öğrenme Algoritmaları</a:t>
            </a:r>
          </a:p>
          <a:p>
            <a:pPr marL="342900" indent="-342900">
              <a:buFont typeface="Arial" panose="020B0604020202020204" pitchFamily="34" charset="0"/>
              <a:buChar char="•"/>
            </a:pPr>
            <a:r>
              <a:rPr lang="tr-TR" sz="2400" dirty="0"/>
              <a:t>Pekiştirmeli Öğrenme Uygulamaları</a:t>
            </a:r>
          </a:p>
          <a:p>
            <a:pPr marL="342900" indent="-342900">
              <a:buFont typeface="Arial" panose="020B0604020202020204" pitchFamily="34" charset="0"/>
              <a:buChar char="•"/>
            </a:pPr>
            <a:endParaRPr lang="tr-TR" sz="2400" dirty="0"/>
          </a:p>
        </p:txBody>
      </p:sp>
      <p:pic>
        <p:nvPicPr>
          <p:cNvPr id="4" name="Resim 3">
            <a:extLst>
              <a:ext uri="{FF2B5EF4-FFF2-40B4-BE49-F238E27FC236}">
                <a16:creationId xmlns:a16="http://schemas.microsoft.com/office/drawing/2014/main" id="{2487D661-C10F-0A59-3488-ADC267773DC0}"/>
              </a:ext>
            </a:extLst>
          </p:cNvPr>
          <p:cNvPicPr>
            <a:picLocks noChangeAspect="1"/>
          </p:cNvPicPr>
          <p:nvPr/>
        </p:nvPicPr>
        <p:blipFill>
          <a:blip r:embed="rId3"/>
          <a:stretch>
            <a:fillRect/>
          </a:stretch>
        </p:blipFill>
        <p:spPr>
          <a:xfrm>
            <a:off x="831267" y="1659955"/>
            <a:ext cx="4058344" cy="3449927"/>
          </a:xfrm>
          <a:prstGeom prst="rect">
            <a:avLst/>
          </a:prstGeom>
        </p:spPr>
      </p:pic>
    </p:spTree>
    <p:extLst>
      <p:ext uri="{BB962C8B-B14F-4D97-AF65-F5344CB8AC3E}">
        <p14:creationId xmlns:p14="http://schemas.microsoft.com/office/powerpoint/2010/main" val="348180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707886"/>
          </a:xfrm>
          <a:prstGeom prst="rect">
            <a:avLst/>
          </a:prstGeom>
          <a:noFill/>
        </p:spPr>
        <p:txBody>
          <a:bodyPr wrap="square">
            <a:spAutoFit/>
          </a:bodyPr>
          <a:lstStyle/>
          <a:p>
            <a:pPr marL="342900" indent="-342900">
              <a:buFont typeface="Arial" panose="020B0604020202020204" pitchFamily="34" charset="0"/>
              <a:buChar char="•"/>
            </a:pPr>
            <a:r>
              <a:rPr lang="tr-TR" sz="2000" dirty="0"/>
              <a:t>Pekiştirmeli öğrenme, bir yapay zeka (AI) modelinin, bir ortamla etkileşime geçerek belirli bir görevi gerçekleştirmeyi öğrenmesini sağlayan bir öğrenme türüdür. </a:t>
            </a:r>
          </a:p>
        </p:txBody>
      </p:sp>
      <p:pic>
        <p:nvPicPr>
          <p:cNvPr id="5" name="Picture 2" descr="5 key reinforcement learning principles">
            <a:extLst>
              <a:ext uri="{FF2B5EF4-FFF2-40B4-BE49-F238E27FC236}">
                <a16:creationId xmlns:a16="http://schemas.microsoft.com/office/drawing/2014/main" id="{51A0AF68-8CD8-AF72-CBBB-4D2DDA0F74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685" y="2761040"/>
            <a:ext cx="3968143" cy="3235632"/>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FE046E8F-DCF5-54F2-56D6-F085288535F6}"/>
              </a:ext>
            </a:extLst>
          </p:cNvPr>
          <p:cNvSpPr txBox="1"/>
          <p:nvPr/>
        </p:nvSpPr>
        <p:spPr>
          <a:xfrm>
            <a:off x="1783585" y="6025097"/>
            <a:ext cx="3214687" cy="338554"/>
          </a:xfrm>
          <a:prstGeom prst="rect">
            <a:avLst/>
          </a:prstGeom>
          <a:noFill/>
        </p:spPr>
        <p:txBody>
          <a:bodyPr wrap="square">
            <a:spAutoFit/>
          </a:bodyPr>
          <a:lstStyle/>
          <a:p>
            <a:r>
              <a:rPr lang="tr-TR" sz="800" dirty="0"/>
              <a:t>Referans: https://hub.packtpub.com/5-key-reinforcement-learning-principles-explained-by-ai-expert/</a:t>
            </a:r>
          </a:p>
        </p:txBody>
      </p:sp>
      <p:pic>
        <p:nvPicPr>
          <p:cNvPr id="2" name="Picture 2" descr="Getting Started With OpenAI Gym | Paperspace Blog">
            <a:extLst>
              <a:ext uri="{FF2B5EF4-FFF2-40B4-BE49-F238E27FC236}">
                <a16:creationId xmlns:a16="http://schemas.microsoft.com/office/drawing/2014/main" id="{AE6313D2-228A-5033-804D-C92BD7C2DE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9620" y="3099595"/>
            <a:ext cx="5940988" cy="272682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65C9C05F-DFDB-DCCF-0FE0-D8F54B8FF4C5}"/>
              </a:ext>
            </a:extLst>
          </p:cNvPr>
          <p:cNvSpPr txBox="1"/>
          <p:nvPr/>
        </p:nvSpPr>
        <p:spPr>
          <a:xfrm>
            <a:off x="6935321" y="5996672"/>
            <a:ext cx="6098240" cy="215444"/>
          </a:xfrm>
          <a:prstGeom prst="rect">
            <a:avLst/>
          </a:prstGeom>
          <a:noFill/>
        </p:spPr>
        <p:txBody>
          <a:bodyPr wrap="square">
            <a:spAutoFit/>
          </a:bodyPr>
          <a:lstStyle/>
          <a:p>
            <a:r>
              <a:rPr lang="tr-TR" sz="800" dirty="0"/>
              <a:t>https://blog.paperspace.com/getting-started-with-openai-gym/</a:t>
            </a:r>
          </a:p>
        </p:txBody>
      </p:sp>
    </p:spTree>
    <p:extLst>
      <p:ext uri="{BB962C8B-B14F-4D97-AF65-F5344CB8AC3E}">
        <p14:creationId xmlns:p14="http://schemas.microsoft.com/office/powerpoint/2010/main" val="14962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Türleri</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1323439"/>
          </a:xfrm>
          <a:prstGeom prst="rect">
            <a:avLst/>
          </a:prstGeom>
          <a:noFill/>
        </p:spPr>
        <p:txBody>
          <a:bodyPr wrap="square">
            <a:spAutoFit/>
          </a:bodyPr>
          <a:lstStyle/>
          <a:p>
            <a:pPr marL="342900" indent="-342900">
              <a:buFont typeface="Arial" panose="020B0604020202020204" pitchFamily="34" charset="0"/>
              <a:buChar char="•"/>
            </a:pPr>
            <a:r>
              <a:rPr lang="tr-TR" sz="2000" dirty="0"/>
              <a:t>Model tabanlı pekiştirmeli öğrenme</a:t>
            </a:r>
          </a:p>
          <a:p>
            <a:pPr marL="342900" indent="-342900">
              <a:buFont typeface="Arial" panose="020B0604020202020204" pitchFamily="34" charset="0"/>
              <a:buChar char="•"/>
            </a:pPr>
            <a:r>
              <a:rPr lang="tr-TR" sz="2000" dirty="0"/>
              <a:t>Model tabanlı olmayan pekiştirmeli öğrenme</a:t>
            </a:r>
          </a:p>
          <a:p>
            <a:pPr marL="342900" indent="-342900">
              <a:buFont typeface="Arial" panose="020B0604020202020204" pitchFamily="34" charset="0"/>
              <a:buChar char="•"/>
            </a:pPr>
            <a:r>
              <a:rPr lang="tr-TR" sz="2000" dirty="0"/>
              <a:t>Değer tabanlı pekiştirmeli öğrenme</a:t>
            </a:r>
          </a:p>
          <a:p>
            <a:pPr marL="342900" indent="-342900">
              <a:buFont typeface="Arial" panose="020B0604020202020204" pitchFamily="34" charset="0"/>
              <a:buChar char="•"/>
            </a:pPr>
            <a:r>
              <a:rPr lang="tr-TR" sz="2000" dirty="0"/>
              <a:t>Politika tabanlı pekiştirmeli öğrenme</a:t>
            </a:r>
          </a:p>
        </p:txBody>
      </p:sp>
    </p:spTree>
    <p:extLst>
      <p:ext uri="{BB962C8B-B14F-4D97-AF65-F5344CB8AC3E}">
        <p14:creationId xmlns:p14="http://schemas.microsoft.com/office/powerpoint/2010/main" val="11365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Terimleri</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2554545"/>
          </a:xfrm>
          <a:prstGeom prst="rect">
            <a:avLst/>
          </a:prstGeom>
          <a:noFill/>
        </p:spPr>
        <p:txBody>
          <a:bodyPr wrap="square">
            <a:spAutoFit/>
          </a:bodyPr>
          <a:lstStyle/>
          <a:p>
            <a:pPr marL="342900" indent="-342900">
              <a:buFont typeface="Arial" panose="020B0604020202020204" pitchFamily="34" charset="0"/>
              <a:buChar char="•"/>
            </a:pPr>
            <a:r>
              <a:rPr lang="tr-TR" sz="2000" dirty="0"/>
              <a:t>Agent</a:t>
            </a:r>
          </a:p>
          <a:p>
            <a:pPr marL="342900" indent="-342900">
              <a:buFont typeface="Arial" panose="020B0604020202020204" pitchFamily="34" charset="0"/>
              <a:buChar char="•"/>
            </a:pPr>
            <a:r>
              <a:rPr lang="tr-TR" sz="2000" dirty="0"/>
              <a:t>Environment</a:t>
            </a:r>
          </a:p>
          <a:p>
            <a:pPr marL="342900" indent="-342900">
              <a:buFont typeface="Arial" panose="020B0604020202020204" pitchFamily="34" charset="0"/>
              <a:buChar char="•"/>
            </a:pPr>
            <a:r>
              <a:rPr lang="tr-TR" sz="2000" dirty="0"/>
              <a:t>Action</a:t>
            </a:r>
          </a:p>
          <a:p>
            <a:pPr marL="342900" indent="-342900">
              <a:buFont typeface="Arial" panose="020B0604020202020204" pitchFamily="34" charset="0"/>
              <a:buChar char="•"/>
            </a:pPr>
            <a:r>
              <a:rPr lang="tr-TR" sz="2000" dirty="0" err="1"/>
              <a:t>State</a:t>
            </a:r>
            <a:endParaRPr lang="tr-TR" sz="2000" dirty="0"/>
          </a:p>
          <a:p>
            <a:pPr marL="342900" indent="-342900">
              <a:buFont typeface="Arial" panose="020B0604020202020204" pitchFamily="34" charset="0"/>
              <a:buChar char="•"/>
            </a:pPr>
            <a:r>
              <a:rPr lang="tr-TR" sz="2000" dirty="0" err="1"/>
              <a:t>Reward</a:t>
            </a:r>
            <a:endParaRPr lang="tr-TR" sz="2000" dirty="0"/>
          </a:p>
          <a:p>
            <a:pPr marL="342900" indent="-342900">
              <a:buFont typeface="Arial" panose="020B0604020202020204" pitchFamily="34" charset="0"/>
              <a:buChar char="•"/>
            </a:pPr>
            <a:r>
              <a:rPr lang="tr-TR" sz="2000" dirty="0" err="1"/>
              <a:t>Policy</a:t>
            </a:r>
            <a:endParaRPr lang="tr-TR" sz="2000" dirty="0"/>
          </a:p>
          <a:p>
            <a:pPr marL="342900" indent="-342900">
              <a:buFont typeface="Arial" panose="020B0604020202020204" pitchFamily="34" charset="0"/>
              <a:buChar char="•"/>
            </a:pPr>
            <a:r>
              <a:rPr lang="tr-TR" sz="2000" dirty="0"/>
              <a:t>Value</a:t>
            </a:r>
          </a:p>
          <a:p>
            <a:pPr marL="342900" indent="-342900">
              <a:buFont typeface="Arial" panose="020B0604020202020204" pitchFamily="34" charset="0"/>
              <a:buChar char="•"/>
            </a:pPr>
            <a:r>
              <a:rPr lang="tr-TR" sz="2000" dirty="0"/>
              <a:t>Q-</a:t>
            </a:r>
            <a:r>
              <a:rPr lang="tr-TR" sz="2000" dirty="0" err="1"/>
              <a:t>value</a:t>
            </a:r>
            <a:endParaRPr lang="tr-TR" sz="2000" dirty="0"/>
          </a:p>
        </p:txBody>
      </p:sp>
    </p:spTree>
    <p:extLst>
      <p:ext uri="{BB962C8B-B14F-4D97-AF65-F5344CB8AC3E}">
        <p14:creationId xmlns:p14="http://schemas.microsoft.com/office/powerpoint/2010/main" val="249492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Nasıl Çalışır?</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pic>
        <p:nvPicPr>
          <p:cNvPr id="1028" name="Picture 4" descr="Reinforcement Learning 101. Learn the essentials of Reinforcement… | by  Shweta Bhatt | Towards Data Science">
            <a:extLst>
              <a:ext uri="{FF2B5EF4-FFF2-40B4-BE49-F238E27FC236}">
                <a16:creationId xmlns:a16="http://schemas.microsoft.com/office/drawing/2014/main" id="{7315F18F-8C3F-9EE9-B9E6-53FCD6C2D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075" y="2053188"/>
            <a:ext cx="8648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246F6C5F-869C-7281-9C29-893A831E9D6A}"/>
              </a:ext>
            </a:extLst>
          </p:cNvPr>
          <p:cNvSpPr txBox="1"/>
          <p:nvPr/>
        </p:nvSpPr>
        <p:spPr>
          <a:xfrm>
            <a:off x="4270535" y="5279216"/>
            <a:ext cx="6098240" cy="215444"/>
          </a:xfrm>
          <a:prstGeom prst="rect">
            <a:avLst/>
          </a:prstGeom>
          <a:noFill/>
        </p:spPr>
        <p:txBody>
          <a:bodyPr wrap="square">
            <a:spAutoFit/>
          </a:bodyPr>
          <a:lstStyle/>
          <a:p>
            <a:r>
              <a:rPr lang="tr-TR" sz="800" dirty="0"/>
              <a:t>https://towardsdatascience.com/reinforcement-learning-101-e24b50e1d292</a:t>
            </a:r>
          </a:p>
        </p:txBody>
      </p:sp>
    </p:spTree>
    <p:extLst>
      <p:ext uri="{BB962C8B-B14F-4D97-AF65-F5344CB8AC3E}">
        <p14:creationId xmlns:p14="http://schemas.microsoft.com/office/powerpoint/2010/main" val="343972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Algoritmaları</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707886"/>
          </a:xfrm>
          <a:prstGeom prst="rect">
            <a:avLst/>
          </a:prstGeom>
          <a:noFill/>
        </p:spPr>
        <p:txBody>
          <a:bodyPr wrap="square">
            <a:spAutoFit/>
          </a:bodyPr>
          <a:lstStyle/>
          <a:p>
            <a:pPr marL="342900" indent="-342900">
              <a:buFont typeface="Arial" panose="020B0604020202020204" pitchFamily="34" charset="0"/>
              <a:buChar char="•"/>
            </a:pPr>
            <a:r>
              <a:rPr lang="tr-TR" sz="2000" dirty="0"/>
              <a:t>Q-Learning</a:t>
            </a:r>
          </a:p>
          <a:p>
            <a:pPr marL="342900" indent="-342900">
              <a:buFont typeface="Arial" panose="020B0604020202020204" pitchFamily="34" charset="0"/>
              <a:buChar char="•"/>
            </a:pPr>
            <a:r>
              <a:rPr lang="tr-TR" sz="2000" dirty="0" err="1"/>
              <a:t>Deep</a:t>
            </a:r>
            <a:r>
              <a:rPr lang="tr-TR" sz="2000" dirty="0"/>
              <a:t> Q-Learning</a:t>
            </a:r>
          </a:p>
        </p:txBody>
      </p:sp>
      <p:pic>
        <p:nvPicPr>
          <p:cNvPr id="2050" name="Picture 2" descr="Q-Learning vs. Deep Q-Learning. | Download Scientific Diagram">
            <a:extLst>
              <a:ext uri="{FF2B5EF4-FFF2-40B4-BE49-F238E27FC236}">
                <a16:creationId xmlns:a16="http://schemas.microsoft.com/office/drawing/2014/main" id="{33D11C53-3F2E-96A8-C7E5-02DD1F58E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511" y="2355381"/>
            <a:ext cx="4910977" cy="4090555"/>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4BFF4FB3-5FCE-C5F4-C3B2-44C5378A944D}"/>
              </a:ext>
            </a:extLst>
          </p:cNvPr>
          <p:cNvSpPr txBox="1"/>
          <p:nvPr/>
        </p:nvSpPr>
        <p:spPr>
          <a:xfrm>
            <a:off x="4097992" y="6338214"/>
            <a:ext cx="6098240" cy="215444"/>
          </a:xfrm>
          <a:prstGeom prst="rect">
            <a:avLst/>
          </a:prstGeom>
          <a:noFill/>
        </p:spPr>
        <p:txBody>
          <a:bodyPr wrap="square">
            <a:spAutoFit/>
          </a:bodyPr>
          <a:lstStyle/>
          <a:p>
            <a:r>
              <a:rPr lang="tr-TR" sz="800" dirty="0"/>
              <a:t>https://www.researchgate.net/figure/Q-Learning-vs-Deep-Q-Learning_fig1_351884746</a:t>
            </a:r>
          </a:p>
        </p:txBody>
      </p:sp>
    </p:spTree>
    <p:extLst>
      <p:ext uri="{BB962C8B-B14F-4D97-AF65-F5344CB8AC3E}">
        <p14:creationId xmlns:p14="http://schemas.microsoft.com/office/powerpoint/2010/main" val="386290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59002" y="393233"/>
            <a:ext cx="10970846" cy="1266722"/>
          </a:xfrm>
        </p:spPr>
        <p:txBody>
          <a:bodyPr>
            <a:noAutofit/>
          </a:bodyPr>
          <a:lstStyle/>
          <a:p>
            <a:r>
              <a:rPr lang="tr-TR" sz="4000" b="1" dirty="0">
                <a:latin typeface="+mn-lt"/>
              </a:rPr>
              <a:t>Pekiştirmeli Öğrenme Uygulamaları</a:t>
            </a:r>
            <a:endParaRPr lang="en-US" sz="4000" b="1" dirty="0">
              <a:latin typeface="+mn-lt"/>
            </a:endParaRPr>
          </a:p>
        </p:txBody>
      </p:sp>
      <p:grpSp>
        <p:nvGrpSpPr>
          <p:cNvPr id="28" name="Grup 27"/>
          <p:cNvGrpSpPr/>
          <p:nvPr/>
        </p:nvGrpSpPr>
        <p:grpSpPr>
          <a:xfrm>
            <a:off x="0" y="0"/>
            <a:ext cx="3187806" cy="733879"/>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sp>
        <p:nvSpPr>
          <p:cNvPr id="9" name="Metin kutusu 8">
            <a:extLst>
              <a:ext uri="{FF2B5EF4-FFF2-40B4-BE49-F238E27FC236}">
                <a16:creationId xmlns:a16="http://schemas.microsoft.com/office/drawing/2014/main" id="{C8B8A3B4-43D6-8227-2011-6B436464435B}"/>
              </a:ext>
            </a:extLst>
          </p:cNvPr>
          <p:cNvSpPr txBox="1"/>
          <p:nvPr/>
        </p:nvSpPr>
        <p:spPr>
          <a:xfrm>
            <a:off x="559002" y="1647495"/>
            <a:ext cx="11270278" cy="1938992"/>
          </a:xfrm>
          <a:prstGeom prst="rect">
            <a:avLst/>
          </a:prstGeom>
          <a:noFill/>
        </p:spPr>
        <p:txBody>
          <a:bodyPr wrap="square">
            <a:spAutoFit/>
          </a:bodyPr>
          <a:lstStyle/>
          <a:p>
            <a:pPr marL="342900" indent="-342900">
              <a:buFont typeface="Arial" panose="020B0604020202020204" pitchFamily="34" charset="0"/>
              <a:buChar char="•"/>
            </a:pPr>
            <a:r>
              <a:rPr lang="tr-TR" sz="2000" dirty="0"/>
              <a:t>Robotik</a:t>
            </a:r>
          </a:p>
          <a:p>
            <a:pPr marL="342900" indent="-342900">
              <a:buFont typeface="Arial" panose="020B0604020202020204" pitchFamily="34" charset="0"/>
              <a:buChar char="•"/>
            </a:pPr>
            <a:r>
              <a:rPr lang="tr-TR" sz="2000" dirty="0"/>
              <a:t>Kontrol</a:t>
            </a:r>
          </a:p>
          <a:p>
            <a:pPr marL="342900" indent="-342900">
              <a:buFont typeface="Arial" panose="020B0604020202020204" pitchFamily="34" charset="0"/>
              <a:buChar char="•"/>
            </a:pPr>
            <a:r>
              <a:rPr lang="tr-TR" sz="2000" dirty="0"/>
              <a:t>Oyun Oynama</a:t>
            </a:r>
          </a:p>
          <a:p>
            <a:pPr marL="342900" indent="-342900">
              <a:buFont typeface="Arial" panose="020B0604020202020204" pitchFamily="34" charset="0"/>
              <a:buChar char="•"/>
            </a:pPr>
            <a:r>
              <a:rPr lang="tr-TR" sz="2000" dirty="0"/>
              <a:t>İşletme</a:t>
            </a:r>
          </a:p>
          <a:p>
            <a:pPr marL="342900" indent="-342900">
              <a:buFont typeface="Arial" panose="020B0604020202020204" pitchFamily="34" charset="0"/>
              <a:buChar char="•"/>
            </a:pPr>
            <a:r>
              <a:rPr lang="tr-TR" sz="2000" dirty="0"/>
              <a:t>Üretim</a:t>
            </a:r>
          </a:p>
          <a:p>
            <a:pPr marL="342900" indent="-342900">
              <a:buFont typeface="Arial" panose="020B0604020202020204" pitchFamily="34" charset="0"/>
              <a:buChar char="•"/>
            </a:pPr>
            <a:r>
              <a:rPr lang="tr-TR" sz="2000" dirty="0"/>
              <a:t>Finans Sektörü</a:t>
            </a:r>
          </a:p>
        </p:txBody>
      </p:sp>
    </p:spTree>
    <p:extLst>
      <p:ext uri="{BB962C8B-B14F-4D97-AF65-F5344CB8AC3E}">
        <p14:creationId xmlns:p14="http://schemas.microsoft.com/office/powerpoint/2010/main" val="374798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1629</Words>
  <Application>Microsoft Office PowerPoint</Application>
  <PresentationFormat>Geniş ekran</PresentationFormat>
  <Paragraphs>172</Paragraphs>
  <Slides>17</Slides>
  <Notes>17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Söhne</vt:lpstr>
      <vt:lpstr>Office Teması</vt:lpstr>
      <vt:lpstr>PowerPoint Sunusu</vt:lpstr>
      <vt:lpstr>PowerPoint Sunusu</vt:lpstr>
      <vt:lpstr>Pekiştirmeli Öğrenme</vt:lpstr>
      <vt:lpstr>Pekiştirmeli Öğrenme</vt:lpstr>
      <vt:lpstr>Pekiştirmeli Öğrenme Türleri</vt:lpstr>
      <vt:lpstr>Pekiştirmeli Öğrenme Terimleri</vt:lpstr>
      <vt:lpstr>Pekiştirmeli Öğrenme Nasıl Çalışır?</vt:lpstr>
      <vt:lpstr>Pekiştirmeli Öğrenme Algoritmaları</vt:lpstr>
      <vt:lpstr>Pekiştirmeli Öğrenme Uygulamaları</vt:lpstr>
      <vt:lpstr>PowerPoint Sunusu</vt:lpstr>
      <vt:lpstr>Q-Öğrenme</vt:lpstr>
      <vt:lpstr>Q-Öğrenme</vt:lpstr>
      <vt:lpstr>Q-Öğrenme Akış Şeması</vt:lpstr>
      <vt:lpstr>Durum Çalışması</vt:lpstr>
      <vt:lpstr>Q-Öğrenme Avantajları ve Dezavantajları</vt:lpstr>
      <vt:lpstr>Q-Öğrenme ve Derin Q-Öğrenme</vt:lpstr>
      <vt:lpstr>Pekiştirmeli Öğrenme Yöntemleri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Beni Oku</dc:title>
  <dc:creator>Zeynep CAN</dc:creator>
  <cp:lastModifiedBy>kaan can yılmaz</cp:lastModifiedBy>
  <cp:revision>784</cp:revision>
  <dcterms:created xsi:type="dcterms:W3CDTF">2023-06-02T12:55:49Z</dcterms:created>
  <dcterms:modified xsi:type="dcterms:W3CDTF">2024-04-04T08:14:48Z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LabelXML">
    <vt:lpwstr>&lt;?xml version="1.0" encoding="us-ascii"?&gt;&lt;sisl xmlns:xsd="http://www.w3.org/2001/XMLSchema" xmlns:xsi="http://www.w3.org/2001/XMLSchema-instance" sislVersion="0" policy="06b88be1-581b-4ca2-b20f-13331b601e41" origin="userSelected" xmlns="http://www.boldonj</vt:lpwstr>
  </property>
  <property fmtid="{D5CDD505-2E9C-101B-9397-08002B2CF9AE}" pid="3" name="bjDocumentLabelXML-0">
    <vt:lpwstr>ames.com/2008/01/sie/internal/label"&gt;&lt;element uid="id_classification_unclassified" value="" /&gt;&lt;/sisl&gt;</vt:lpwstr>
  </property>
  <property fmtid="{D5CDD505-2E9C-101B-9397-08002B2CF9AE}" pid="4" name="bjLabelRefreshRequired">
    <vt:lpwstr>FileClassifier</vt:lpwstr>
  </property>
</Properties>
</file>