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02" r:id="rId3"/>
    <p:sldId id="303" r:id="rId4"/>
    <p:sldId id="304" r:id="rId5"/>
    <p:sldId id="305" r:id="rId6"/>
    <p:sldId id="306" r:id="rId7"/>
    <p:sldId id="308" r:id="rId8"/>
    <p:sldId id="309" r:id="rId9"/>
    <p:sldId id="310" r:id="rId10"/>
    <p:sldId id="32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1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9648" autoAdjust="0"/>
  </p:normalViewPr>
  <p:slideViewPr>
    <p:cSldViewPr snapToGrid="0">
      <p:cViewPr varScale="1">
        <p:scale>
          <a:sx n="65" d="100"/>
          <a:sy n="65" d="100"/>
        </p:scale>
        <p:origin x="1291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47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LDA'nın</a:t>
            </a:r>
            <a:r>
              <a:rPr lang="en-US" sz="1200" dirty="0"/>
              <a:t> </a:t>
            </a:r>
            <a:r>
              <a:rPr lang="en-US" sz="1200" dirty="0" err="1"/>
              <a:t>amacı</a:t>
            </a:r>
            <a:r>
              <a:rPr lang="en-US" sz="1200" dirty="0"/>
              <a:t>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setindeki</a:t>
            </a:r>
            <a:r>
              <a:rPr lang="en-US" sz="1200" dirty="0"/>
              <a:t> </a:t>
            </a:r>
            <a:r>
              <a:rPr lang="en-US" sz="1200" dirty="0" err="1"/>
              <a:t>değişkenlerin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lineer</a:t>
            </a:r>
            <a:r>
              <a:rPr lang="en-US" sz="1200" dirty="0"/>
              <a:t> </a:t>
            </a:r>
            <a:r>
              <a:rPr lang="en-US" sz="1200" dirty="0" err="1"/>
              <a:t>kombinasyonunu</a:t>
            </a:r>
            <a:r>
              <a:rPr lang="en-US" sz="1200" dirty="0"/>
              <a:t> </a:t>
            </a:r>
            <a:r>
              <a:rPr lang="en-US" sz="1200" dirty="0" err="1"/>
              <a:t>bulmak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kombinasyonun</a:t>
            </a:r>
            <a:r>
              <a:rPr lang="en-US" sz="1200" dirty="0"/>
              <a:t> </a:t>
            </a: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farkı</a:t>
            </a:r>
            <a:r>
              <a:rPr lang="en-US" sz="1200" dirty="0"/>
              <a:t> </a:t>
            </a:r>
            <a:r>
              <a:rPr lang="en-US" sz="1200" dirty="0" err="1"/>
              <a:t>maksimize</a:t>
            </a:r>
            <a:r>
              <a:rPr lang="en-US" sz="1200" dirty="0"/>
              <a:t> </a:t>
            </a:r>
            <a:r>
              <a:rPr lang="en-US" sz="1200" dirty="0" err="1"/>
              <a:t>etmek</a:t>
            </a:r>
            <a:r>
              <a:rPr lang="en-US" sz="1200" dirty="0"/>
              <a:t>,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sınıfa</a:t>
            </a:r>
            <a:r>
              <a:rPr lang="en-US" sz="1200" dirty="0"/>
              <a:t> </a:t>
            </a:r>
            <a:r>
              <a:rPr lang="en-US" sz="1200" dirty="0" err="1"/>
              <a:t>ait</a:t>
            </a:r>
            <a:r>
              <a:rPr lang="en-US" sz="1200" dirty="0"/>
              <a:t> </a:t>
            </a:r>
            <a:r>
              <a:rPr lang="en-US" sz="1200" dirty="0" err="1"/>
              <a:t>örneklerin</a:t>
            </a:r>
            <a:r>
              <a:rPr lang="en-US" sz="1200" dirty="0"/>
              <a:t> </a:t>
            </a:r>
            <a:r>
              <a:rPr lang="en-US" sz="1200" dirty="0" err="1"/>
              <a:t>birbirine</a:t>
            </a:r>
            <a:r>
              <a:rPr lang="en-US" sz="1200" dirty="0"/>
              <a:t> </a:t>
            </a:r>
            <a:r>
              <a:rPr lang="en-US" sz="1200" dirty="0" err="1"/>
              <a:t>yakın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sınıflara</a:t>
            </a:r>
            <a:r>
              <a:rPr lang="en-US" sz="1200" dirty="0"/>
              <a:t> </a:t>
            </a:r>
            <a:r>
              <a:rPr lang="en-US" sz="1200" dirty="0" err="1"/>
              <a:t>ait</a:t>
            </a:r>
            <a:r>
              <a:rPr lang="en-US" sz="1200" dirty="0"/>
              <a:t> </a:t>
            </a:r>
            <a:r>
              <a:rPr lang="en-US" sz="1200" dirty="0" err="1"/>
              <a:t>örneklerin</a:t>
            </a:r>
            <a:r>
              <a:rPr lang="en-US" sz="1200" dirty="0"/>
              <a:t> </a:t>
            </a:r>
            <a:r>
              <a:rPr lang="en-US" sz="1200" dirty="0" err="1"/>
              <a:t>birbirinden</a:t>
            </a:r>
            <a:r>
              <a:rPr lang="en-US" sz="1200" dirty="0"/>
              <a:t> </a:t>
            </a:r>
            <a:r>
              <a:rPr lang="en-US" sz="1200" dirty="0" err="1"/>
              <a:t>uzak</a:t>
            </a:r>
            <a:r>
              <a:rPr lang="en-US" sz="1200" dirty="0"/>
              <a:t> </a:t>
            </a:r>
            <a:r>
              <a:rPr lang="en-US" sz="1200" dirty="0" err="1"/>
              <a:t>olmasını</a:t>
            </a:r>
            <a:r>
              <a:rPr lang="en-US" sz="1200" dirty="0"/>
              <a:t> </a:t>
            </a:r>
            <a:r>
              <a:rPr lang="en-US" sz="1200" dirty="0" err="1"/>
              <a:t>sağlamaktır</a:t>
            </a:r>
            <a:r>
              <a:rPr lang="en-US" sz="1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LDA, </a:t>
            </a:r>
            <a:r>
              <a:rPr lang="en-US" sz="1200" dirty="0" err="1"/>
              <a:t>PCA'dan</a:t>
            </a:r>
            <a:r>
              <a:rPr lang="en-US" sz="1200" dirty="0"/>
              <a:t> (</a:t>
            </a:r>
            <a:r>
              <a:rPr lang="en-US" sz="1200" dirty="0" err="1"/>
              <a:t>Temel</a:t>
            </a:r>
            <a:r>
              <a:rPr lang="en-US" sz="1200" dirty="0"/>
              <a:t> </a:t>
            </a:r>
            <a:r>
              <a:rPr lang="en-US" sz="1200" dirty="0" err="1"/>
              <a:t>Bileşen</a:t>
            </a:r>
            <a:r>
              <a:rPr lang="en-US" sz="1200" dirty="0"/>
              <a:t> </a:t>
            </a:r>
            <a:r>
              <a:rPr lang="en-US" sz="1200" dirty="0" err="1"/>
              <a:t>Analizi</a:t>
            </a:r>
            <a:r>
              <a:rPr lang="en-US" sz="1200" dirty="0"/>
              <a:t>) </a:t>
            </a:r>
            <a:r>
              <a:rPr lang="en-US" sz="1200" dirty="0" err="1"/>
              <a:t>farklıdır</a:t>
            </a:r>
            <a:r>
              <a:rPr lang="en-US" sz="1200" dirty="0"/>
              <a:t>. PCA,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setindeki</a:t>
            </a:r>
            <a:r>
              <a:rPr lang="en-US" sz="1200" dirty="0"/>
              <a:t> </a:t>
            </a:r>
            <a:r>
              <a:rPr lang="en-US" sz="1200" dirty="0" err="1"/>
              <a:t>değişkenliği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iyi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açıklamaya</a:t>
            </a:r>
            <a:r>
              <a:rPr lang="en-US" sz="1200" dirty="0"/>
              <a:t> </a:t>
            </a:r>
            <a:r>
              <a:rPr lang="en-US" sz="1200" dirty="0" err="1"/>
              <a:t>çalışırken</a:t>
            </a:r>
            <a:r>
              <a:rPr lang="en-US" sz="1200" dirty="0"/>
              <a:t>, LDA, </a:t>
            </a: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ayrımı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iyi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yakalamaya</a:t>
            </a:r>
            <a:r>
              <a:rPr lang="en-US" sz="1200" dirty="0"/>
              <a:t> </a:t>
            </a:r>
            <a:r>
              <a:rPr lang="en-US" sz="1200" dirty="0" err="1"/>
              <a:t>odaklanır</a:t>
            </a:r>
            <a:r>
              <a:rPr lang="en-US" sz="12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2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LDA'nın</a:t>
            </a:r>
            <a:r>
              <a:rPr lang="en-US" sz="1200" dirty="0"/>
              <a:t> ana </a:t>
            </a:r>
            <a:r>
              <a:rPr lang="en-US" sz="1200" dirty="0" err="1"/>
              <a:t>adımları</a:t>
            </a:r>
            <a:r>
              <a:rPr lang="en-US" sz="1200" dirty="0"/>
              <a:t> </a:t>
            </a:r>
            <a:r>
              <a:rPr lang="en-US" sz="1200" dirty="0" err="1"/>
              <a:t>şunlardır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Ortalama</a:t>
            </a:r>
            <a:r>
              <a:rPr lang="en-US" sz="1200" dirty="0"/>
              <a:t> </a:t>
            </a:r>
            <a:r>
              <a:rPr lang="en-US" sz="1200" dirty="0" err="1"/>
              <a:t>Vektörlerin</a:t>
            </a:r>
            <a:r>
              <a:rPr lang="en-US" sz="1200" dirty="0"/>
              <a:t> </a:t>
            </a:r>
            <a:r>
              <a:rPr lang="en-US" sz="1200" dirty="0" err="1"/>
              <a:t>Hesaplanması</a:t>
            </a:r>
            <a:r>
              <a:rPr lang="en-US" sz="1200" dirty="0"/>
              <a:t>: Her </a:t>
            </a:r>
            <a:r>
              <a:rPr lang="en-US" sz="1200" dirty="0" err="1"/>
              <a:t>sınıfa</a:t>
            </a:r>
            <a:r>
              <a:rPr lang="en-US" sz="1200" dirty="0"/>
              <a:t> </a:t>
            </a:r>
            <a:r>
              <a:rPr lang="en-US" sz="1200" dirty="0" err="1"/>
              <a:t>ait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örneklerinin</a:t>
            </a:r>
            <a:r>
              <a:rPr lang="en-US" sz="1200" dirty="0"/>
              <a:t> </a:t>
            </a:r>
            <a:r>
              <a:rPr lang="en-US" sz="1200" dirty="0" err="1"/>
              <a:t>ortalaması</a:t>
            </a:r>
            <a:r>
              <a:rPr lang="en-US" sz="1200" dirty="0"/>
              <a:t> </a:t>
            </a:r>
            <a:r>
              <a:rPr lang="en-US" sz="1200" dirty="0" err="1"/>
              <a:t>hesaplanır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Dağılımın</a:t>
            </a:r>
            <a:r>
              <a:rPr lang="en-US" sz="1200" dirty="0"/>
              <a:t> </a:t>
            </a:r>
            <a:r>
              <a:rPr lang="en-US" sz="1200" dirty="0" err="1"/>
              <a:t>Hesaplanması</a:t>
            </a:r>
            <a:r>
              <a:rPr lang="en-US" sz="1200" dirty="0"/>
              <a:t>: </a:t>
            </a: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dağılımı</a:t>
            </a:r>
            <a:r>
              <a:rPr lang="en-US" sz="1200" dirty="0"/>
              <a:t> </a:t>
            </a:r>
            <a:r>
              <a:rPr lang="en-US" sz="1200" dirty="0" err="1"/>
              <a:t>temsil</a:t>
            </a:r>
            <a:r>
              <a:rPr lang="en-US" sz="1200" dirty="0"/>
              <a:t> </a:t>
            </a:r>
            <a:r>
              <a:rPr lang="en-US" sz="1200" dirty="0" err="1"/>
              <a:t>etmek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kovaryans</a:t>
            </a:r>
            <a:r>
              <a:rPr lang="en-US" sz="1200" dirty="0"/>
              <a:t> </a:t>
            </a:r>
            <a:r>
              <a:rPr lang="en-US" sz="1200" dirty="0" err="1"/>
              <a:t>matrisi</a:t>
            </a:r>
            <a:r>
              <a:rPr lang="en-US" sz="1200" dirty="0"/>
              <a:t> </a:t>
            </a:r>
            <a:r>
              <a:rPr lang="en-US" sz="1200" dirty="0" err="1"/>
              <a:t>hesaplanır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Ayrımın</a:t>
            </a:r>
            <a:r>
              <a:rPr lang="en-US" sz="1200" dirty="0"/>
              <a:t> </a:t>
            </a:r>
            <a:r>
              <a:rPr lang="en-US" sz="1200" dirty="0" err="1"/>
              <a:t>Maksimize</a:t>
            </a:r>
            <a:r>
              <a:rPr lang="en-US" sz="1200" dirty="0"/>
              <a:t> </a:t>
            </a:r>
            <a:r>
              <a:rPr lang="en-US" sz="1200" dirty="0" err="1"/>
              <a:t>Edilmesi</a:t>
            </a:r>
            <a:r>
              <a:rPr lang="en-US" sz="1200" dirty="0"/>
              <a:t>: </a:t>
            </a:r>
            <a:r>
              <a:rPr lang="en-US" sz="1200" dirty="0" err="1"/>
              <a:t>Sınıflar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ayrımı</a:t>
            </a:r>
            <a:r>
              <a:rPr lang="en-US" sz="1200" dirty="0"/>
              <a:t> </a:t>
            </a:r>
            <a:r>
              <a:rPr lang="en-US" sz="1200" dirty="0" err="1"/>
              <a:t>maksimize</a:t>
            </a:r>
            <a:r>
              <a:rPr lang="en-US" sz="1200" dirty="0"/>
              <a:t> </a:t>
            </a:r>
            <a:r>
              <a:rPr lang="en-US" sz="1200" dirty="0" err="1"/>
              <a:t>edecek</a:t>
            </a:r>
            <a:r>
              <a:rPr lang="en-US" sz="1200" dirty="0"/>
              <a:t> </a:t>
            </a:r>
            <a:r>
              <a:rPr lang="en-US" sz="1200" dirty="0" err="1"/>
              <a:t>lineer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dönüşüm</a:t>
            </a:r>
            <a:r>
              <a:rPr lang="en-US" sz="1200" dirty="0"/>
              <a:t> </a:t>
            </a:r>
            <a:r>
              <a:rPr lang="en-US" sz="1200" dirty="0" err="1"/>
              <a:t>matrisi</a:t>
            </a:r>
            <a:r>
              <a:rPr lang="en-US" sz="1200" dirty="0"/>
              <a:t> (</a:t>
            </a:r>
            <a:r>
              <a:rPr lang="en-US" sz="1200" dirty="0" err="1"/>
              <a:t>diskriminant</a:t>
            </a:r>
            <a:r>
              <a:rPr lang="en-US" sz="1200" dirty="0"/>
              <a:t> </a:t>
            </a:r>
            <a:r>
              <a:rPr lang="en-US" sz="1200" dirty="0" err="1"/>
              <a:t>vektörleri</a:t>
            </a:r>
            <a:r>
              <a:rPr lang="en-US" sz="1200" dirty="0"/>
              <a:t>) </a:t>
            </a:r>
            <a:r>
              <a:rPr lang="en-US" sz="1200" dirty="0" err="1"/>
              <a:t>bulunur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Veri </a:t>
            </a:r>
            <a:r>
              <a:rPr lang="en-US" sz="1200" dirty="0" err="1"/>
              <a:t>Setinin</a:t>
            </a:r>
            <a:r>
              <a:rPr lang="en-US" sz="1200" dirty="0"/>
              <a:t> </a:t>
            </a:r>
            <a:r>
              <a:rPr lang="en-US" sz="1200" dirty="0" err="1"/>
              <a:t>Dönüştürülmesi</a:t>
            </a:r>
            <a:r>
              <a:rPr lang="en-US" sz="1200" dirty="0"/>
              <a:t>: </a:t>
            </a:r>
            <a:r>
              <a:rPr lang="en-US" sz="1200" dirty="0" err="1"/>
              <a:t>Bulunan</a:t>
            </a:r>
            <a:r>
              <a:rPr lang="en-US" sz="1200" dirty="0"/>
              <a:t> </a:t>
            </a:r>
            <a:r>
              <a:rPr lang="en-US" sz="1200" dirty="0" err="1"/>
              <a:t>diskriminant</a:t>
            </a:r>
            <a:r>
              <a:rPr lang="en-US" sz="1200" dirty="0"/>
              <a:t> </a:t>
            </a:r>
            <a:r>
              <a:rPr lang="en-US" sz="1200" dirty="0" err="1"/>
              <a:t>vektörleri</a:t>
            </a:r>
            <a:r>
              <a:rPr lang="en-US" sz="1200" dirty="0"/>
              <a:t> </a:t>
            </a:r>
            <a:r>
              <a:rPr lang="en-US" sz="1200" dirty="0" err="1"/>
              <a:t>kullanılarak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</a:t>
            </a:r>
            <a:r>
              <a:rPr lang="en-US" sz="1200" dirty="0"/>
              <a:t> </a:t>
            </a:r>
            <a:r>
              <a:rPr lang="en-US" sz="1200" dirty="0" err="1"/>
              <a:t>dönüştürülür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sınıflandırma</a:t>
            </a:r>
            <a:r>
              <a:rPr lang="en-US" sz="1200" dirty="0"/>
              <a:t> </a:t>
            </a:r>
            <a:r>
              <a:rPr lang="en-US" sz="1200" dirty="0" err="1"/>
              <a:t>işlemi</a:t>
            </a:r>
            <a:r>
              <a:rPr lang="en-US" sz="1200" dirty="0"/>
              <a:t> </a:t>
            </a:r>
            <a:r>
              <a:rPr lang="en-US" sz="1200" dirty="0" err="1"/>
              <a:t>gerçekleştirilir</a:t>
            </a:r>
            <a:r>
              <a:rPr lang="en-US" sz="12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896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https://www.youtube.com/watch?v=txgqfG4rfos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10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05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92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42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/>
              <a:t>T-</a:t>
            </a:r>
            <a:r>
              <a:rPr lang="en-US" sz="1200" dirty="0" err="1"/>
              <a:t>Dağıtılmış</a:t>
            </a:r>
            <a:r>
              <a:rPr lang="en-US" sz="1200" dirty="0"/>
              <a:t> </a:t>
            </a:r>
            <a:r>
              <a:rPr lang="en-US" sz="1200" dirty="0" err="1"/>
              <a:t>Stokastik</a:t>
            </a:r>
            <a:r>
              <a:rPr lang="en-US" sz="1200" dirty="0"/>
              <a:t> </a:t>
            </a:r>
            <a:r>
              <a:rPr lang="en-US" sz="1200" dirty="0" err="1"/>
              <a:t>Komşu</a:t>
            </a:r>
            <a:r>
              <a:rPr lang="en-US" sz="1200" dirty="0"/>
              <a:t> </a:t>
            </a:r>
            <a:r>
              <a:rPr lang="en-US" sz="1200" dirty="0" err="1"/>
              <a:t>Yerleştirme</a:t>
            </a:r>
            <a:r>
              <a:rPr lang="en-US" sz="1200" dirty="0"/>
              <a:t> (t-SNE), </a:t>
            </a:r>
            <a:r>
              <a:rPr lang="en-US" sz="1200" dirty="0" err="1"/>
              <a:t>çok</a:t>
            </a:r>
            <a:r>
              <a:rPr lang="en-US" sz="1200" dirty="0"/>
              <a:t> </a:t>
            </a:r>
            <a:r>
              <a:rPr lang="en-US" sz="1200" dirty="0" err="1"/>
              <a:t>boyutlu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setlerini</a:t>
            </a:r>
            <a:r>
              <a:rPr lang="en-US" sz="1200" dirty="0"/>
              <a:t> </a:t>
            </a:r>
            <a:r>
              <a:rPr lang="en-US" sz="1200" dirty="0" err="1"/>
              <a:t>görselleştirmek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kullanılan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boyut</a:t>
            </a:r>
            <a:r>
              <a:rPr lang="en-US" sz="1200" dirty="0"/>
              <a:t> </a:t>
            </a:r>
            <a:r>
              <a:rPr lang="en-US" sz="1200" dirty="0" err="1"/>
              <a:t>indirgeme</a:t>
            </a:r>
            <a:r>
              <a:rPr lang="en-US" sz="1200" dirty="0"/>
              <a:t> </a:t>
            </a:r>
            <a:r>
              <a:rPr lang="en-US" sz="1200" dirty="0" err="1"/>
              <a:t>tekniğidir</a:t>
            </a:r>
            <a:r>
              <a:rPr lang="en-US" sz="12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 err="1"/>
              <a:t>Özellikle</a:t>
            </a:r>
            <a:r>
              <a:rPr lang="en-US" sz="1200" dirty="0"/>
              <a:t> </a:t>
            </a:r>
            <a:r>
              <a:rPr lang="en-US" sz="1200" dirty="0" err="1"/>
              <a:t>yüksek</a:t>
            </a:r>
            <a:r>
              <a:rPr lang="en-US" sz="1200" dirty="0"/>
              <a:t> </a:t>
            </a:r>
            <a:r>
              <a:rPr lang="en-US" sz="1200" dirty="0" err="1"/>
              <a:t>boyutlu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setlerinin</a:t>
            </a:r>
            <a:r>
              <a:rPr lang="en-US" sz="1200" dirty="0"/>
              <a:t> </a:t>
            </a:r>
            <a:r>
              <a:rPr lang="en-US" sz="1200" dirty="0" err="1"/>
              <a:t>yapısını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ilişkilerini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iyi </a:t>
            </a:r>
            <a:r>
              <a:rPr lang="en-US" sz="1200" dirty="0" err="1"/>
              <a:t>anlamak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kullanılır</a:t>
            </a:r>
            <a:r>
              <a:rPr lang="en-US" sz="12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/>
              <a:t>t-SNE, </a:t>
            </a:r>
            <a:r>
              <a:rPr lang="en-US" sz="1200" dirty="0" err="1"/>
              <a:t>özellikle</a:t>
            </a:r>
            <a:r>
              <a:rPr lang="en-US" sz="1200" dirty="0"/>
              <a:t> </a:t>
            </a:r>
            <a:r>
              <a:rPr lang="en-US" sz="1200" dirty="0" err="1"/>
              <a:t>karmaşık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yüksek</a:t>
            </a:r>
            <a:r>
              <a:rPr lang="en-US" sz="1200" dirty="0"/>
              <a:t> </a:t>
            </a:r>
            <a:r>
              <a:rPr lang="en-US" sz="1200" dirty="0" err="1"/>
              <a:t>boyutlu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setlerini</a:t>
            </a:r>
            <a:r>
              <a:rPr lang="en-US" sz="1200" dirty="0"/>
              <a:t> </a:t>
            </a:r>
            <a:r>
              <a:rPr lang="en-US" sz="1200" dirty="0" err="1"/>
              <a:t>düşük</a:t>
            </a:r>
            <a:r>
              <a:rPr lang="en-US" sz="1200" dirty="0"/>
              <a:t> </a:t>
            </a:r>
            <a:r>
              <a:rPr lang="en-US" sz="1200" dirty="0" err="1"/>
              <a:t>boyutlu</a:t>
            </a:r>
            <a:r>
              <a:rPr lang="en-US" sz="1200" dirty="0"/>
              <a:t> </a:t>
            </a:r>
            <a:r>
              <a:rPr lang="en-US" sz="1200" dirty="0" err="1"/>
              <a:t>uzaylara</a:t>
            </a:r>
            <a:r>
              <a:rPr lang="en-US" sz="1200" dirty="0"/>
              <a:t> </a:t>
            </a:r>
            <a:r>
              <a:rPr lang="en-US" sz="1200" dirty="0" err="1"/>
              <a:t>dönüştürür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setinin</a:t>
            </a:r>
            <a:r>
              <a:rPr lang="en-US" sz="1200" dirty="0"/>
              <a:t> </a:t>
            </a:r>
            <a:r>
              <a:rPr lang="en-US" sz="1200" dirty="0" err="1"/>
              <a:t>yapısını</a:t>
            </a:r>
            <a:r>
              <a:rPr lang="en-US" sz="1200" dirty="0"/>
              <a:t> </a:t>
            </a:r>
            <a:r>
              <a:rPr lang="en-US" sz="1200" dirty="0" err="1"/>
              <a:t>korurken</a:t>
            </a:r>
            <a:r>
              <a:rPr lang="en-US" sz="1200" dirty="0"/>
              <a:t> </a:t>
            </a:r>
            <a:r>
              <a:rPr lang="en-US" sz="1200" dirty="0" err="1"/>
              <a:t>görsel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kolay</a:t>
            </a:r>
            <a:r>
              <a:rPr lang="en-US" sz="1200" dirty="0"/>
              <a:t> </a:t>
            </a:r>
            <a:r>
              <a:rPr lang="en-US" sz="1200" dirty="0" err="1"/>
              <a:t>anlaşılabilir</a:t>
            </a:r>
            <a:r>
              <a:rPr lang="en-US" sz="1200" dirty="0"/>
              <a:t> hale </a:t>
            </a:r>
            <a:r>
              <a:rPr lang="en-US" sz="1200" dirty="0" err="1"/>
              <a:t>getirir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t-</a:t>
            </a:r>
            <a:r>
              <a:rPr lang="en-US" sz="1200" dirty="0" err="1"/>
              <a:t>SNE'nin</a:t>
            </a:r>
            <a:r>
              <a:rPr lang="en-US" sz="1200" dirty="0"/>
              <a:t> </a:t>
            </a:r>
            <a:r>
              <a:rPr lang="en-US" sz="1200" dirty="0" err="1"/>
              <a:t>çalışma</a:t>
            </a:r>
            <a:r>
              <a:rPr lang="en-US" sz="1200" dirty="0"/>
              <a:t> </a:t>
            </a:r>
            <a:r>
              <a:rPr lang="en-US" sz="1200" dirty="0" err="1"/>
              <a:t>prensibi</a:t>
            </a:r>
            <a:r>
              <a:rPr lang="en-US" sz="1200" dirty="0"/>
              <a:t>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noktaları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benzerlikleri</a:t>
            </a:r>
            <a:r>
              <a:rPr lang="en-US" sz="1200" dirty="0"/>
              <a:t> </a:t>
            </a:r>
            <a:r>
              <a:rPr lang="en-US" sz="1200" dirty="0" err="1"/>
              <a:t>korumak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sınıflara</a:t>
            </a:r>
            <a:r>
              <a:rPr lang="en-US" sz="1200" dirty="0"/>
              <a:t> </a:t>
            </a:r>
            <a:r>
              <a:rPr lang="en-US" sz="1200" dirty="0" err="1"/>
              <a:t>ait</a:t>
            </a:r>
            <a:r>
              <a:rPr lang="en-US" sz="1200" dirty="0"/>
              <a:t> </a:t>
            </a:r>
            <a:r>
              <a:rPr lang="en-US" sz="1200" dirty="0" err="1"/>
              <a:t>noktalar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uzaklığı</a:t>
            </a:r>
            <a:r>
              <a:rPr lang="en-US" sz="1200" dirty="0"/>
              <a:t> </a:t>
            </a:r>
            <a:r>
              <a:rPr lang="en-US" sz="1200" dirty="0" err="1"/>
              <a:t>maksimize</a:t>
            </a:r>
            <a:r>
              <a:rPr lang="en-US" sz="1200" dirty="0"/>
              <a:t> </a:t>
            </a:r>
            <a:r>
              <a:rPr lang="en-US" sz="1200" dirty="0" err="1"/>
              <a:t>etmek</a:t>
            </a:r>
            <a:r>
              <a:rPr lang="en-US" sz="1200" dirty="0"/>
              <a:t> </a:t>
            </a:r>
            <a:r>
              <a:rPr lang="en-US" sz="1200" dirty="0" err="1"/>
              <a:t>üzerine</a:t>
            </a:r>
            <a:r>
              <a:rPr lang="en-US" sz="1200" dirty="0"/>
              <a:t> </a:t>
            </a:r>
            <a:r>
              <a:rPr lang="en-US" sz="1200" dirty="0" err="1"/>
              <a:t>kuruludur</a:t>
            </a:r>
            <a:r>
              <a:rPr lang="en-US" sz="1200" dirty="0"/>
              <a:t>. 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6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noktalar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benzerliklerin</a:t>
            </a:r>
            <a:r>
              <a:rPr lang="en-US" sz="2000" dirty="0"/>
              <a:t> </a:t>
            </a:r>
            <a:r>
              <a:rPr lang="en-US" sz="2000" dirty="0" err="1"/>
              <a:t>ölçülmesi</a:t>
            </a:r>
            <a:r>
              <a:rPr lang="en-US" sz="2000" dirty="0"/>
              <a:t>. 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genellikle</a:t>
            </a:r>
            <a:r>
              <a:rPr lang="en-US" sz="2000" dirty="0"/>
              <a:t> </a:t>
            </a:r>
            <a:r>
              <a:rPr lang="en-US" sz="2000" dirty="0" err="1"/>
              <a:t>öklid</a:t>
            </a:r>
            <a:r>
              <a:rPr lang="en-US" sz="2000" dirty="0"/>
              <a:t> </a:t>
            </a:r>
            <a:r>
              <a:rPr lang="en-US" sz="2000" dirty="0" err="1"/>
              <a:t>mesafesi</a:t>
            </a:r>
            <a:r>
              <a:rPr lang="en-US" sz="2000" dirty="0"/>
              <a:t> </a:t>
            </a:r>
            <a:r>
              <a:rPr lang="en-US" sz="2000" dirty="0" err="1"/>
              <a:t>kullanılarak</a:t>
            </a:r>
            <a:r>
              <a:rPr lang="en-US" sz="2000" dirty="0"/>
              <a:t> </a:t>
            </a:r>
            <a:r>
              <a:rPr lang="en-US" sz="2000" dirty="0" err="1"/>
              <a:t>gerçekleştirilir</a:t>
            </a:r>
            <a:r>
              <a:rPr lang="en-US" sz="2000" dirty="0"/>
              <a:t>, </a:t>
            </a:r>
            <a:r>
              <a:rPr lang="en-US" sz="2000" dirty="0" err="1"/>
              <a:t>ancak</a:t>
            </a:r>
            <a:r>
              <a:rPr lang="en-US" sz="2000" dirty="0"/>
              <a:t> t-</a:t>
            </a:r>
            <a:r>
              <a:rPr lang="en-US" sz="2000" dirty="0" err="1"/>
              <a:t>SNE'de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benzerliklerin</a:t>
            </a:r>
            <a:r>
              <a:rPr lang="en-US" sz="2000" dirty="0"/>
              <a:t> </a:t>
            </a:r>
            <a:r>
              <a:rPr lang="en-US" sz="2000" dirty="0" err="1"/>
              <a:t>ölçümünde</a:t>
            </a:r>
            <a:r>
              <a:rPr lang="en-US" sz="2000" dirty="0"/>
              <a:t> t-</a:t>
            </a:r>
            <a:r>
              <a:rPr lang="en-US" sz="2000" dirty="0" err="1"/>
              <a:t>dağılımı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Düşük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uzaya</a:t>
            </a:r>
            <a:r>
              <a:rPr lang="en-US" sz="2000" dirty="0"/>
              <a:t> </a:t>
            </a:r>
            <a:r>
              <a:rPr lang="en-US" sz="2000" dirty="0" err="1"/>
              <a:t>dönüştürme</a:t>
            </a:r>
            <a:r>
              <a:rPr lang="en-US" sz="2000" dirty="0"/>
              <a:t>.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Veri </a:t>
            </a:r>
            <a:r>
              <a:rPr lang="en-US" sz="2000" dirty="0" err="1"/>
              <a:t>noktalarının</a:t>
            </a:r>
            <a:r>
              <a:rPr lang="en-US" sz="2000" dirty="0"/>
              <a:t> </a:t>
            </a:r>
            <a:r>
              <a:rPr lang="en-US" sz="2000" dirty="0" err="1"/>
              <a:t>benzerlikleri</a:t>
            </a:r>
            <a:r>
              <a:rPr lang="en-US" sz="2000" dirty="0"/>
              <a:t> </a:t>
            </a:r>
            <a:r>
              <a:rPr lang="en-US" sz="2000" dirty="0" err="1"/>
              <a:t>korunurken</a:t>
            </a:r>
            <a:r>
              <a:rPr lang="en-US" sz="2000" dirty="0"/>
              <a:t>,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sınıflara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noktalar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uzaklık</a:t>
            </a:r>
            <a:r>
              <a:rPr lang="en-US" sz="2000" dirty="0"/>
              <a:t> </a:t>
            </a:r>
            <a:r>
              <a:rPr lang="en-US" sz="2000" dirty="0" err="1"/>
              <a:t>maksimize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 Bu </a:t>
            </a:r>
            <a:r>
              <a:rPr lang="en-US" sz="2000" dirty="0" err="1"/>
              <a:t>işlem</a:t>
            </a:r>
            <a:r>
              <a:rPr lang="en-US" sz="2000" dirty="0"/>
              <a:t>,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boyutunu</a:t>
            </a:r>
            <a:r>
              <a:rPr lang="en-US" sz="2000" dirty="0"/>
              <a:t> </a:t>
            </a:r>
            <a:r>
              <a:rPr lang="en-US" sz="2000" dirty="0" err="1"/>
              <a:t>azaltarak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yapısını</a:t>
            </a:r>
            <a:r>
              <a:rPr lang="en-US" sz="2000" dirty="0"/>
              <a:t> </a:t>
            </a:r>
            <a:r>
              <a:rPr lang="en-US" sz="2000" dirty="0" err="1"/>
              <a:t>korur</a:t>
            </a:r>
            <a:r>
              <a:rPr lang="en-US" sz="2000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18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3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Boyut</a:t>
            </a:r>
            <a:r>
              <a:rPr lang="en-US" sz="1200" dirty="0"/>
              <a:t> </a:t>
            </a:r>
            <a:r>
              <a:rPr lang="en-US" sz="1200" dirty="0" err="1"/>
              <a:t>indirgeme</a:t>
            </a:r>
            <a:r>
              <a:rPr lang="en-US" sz="1200" dirty="0"/>
              <a:t> </a:t>
            </a:r>
            <a:r>
              <a:rPr lang="en-US" sz="1200" dirty="0" err="1"/>
              <a:t>genellikle</a:t>
            </a:r>
            <a:r>
              <a:rPr lang="en-US" sz="1200" dirty="0"/>
              <a:t> </a:t>
            </a:r>
            <a:r>
              <a:rPr lang="en-US" sz="1200" dirty="0" err="1"/>
              <a:t>yüksek</a:t>
            </a:r>
            <a:r>
              <a:rPr lang="en-US" sz="1200" dirty="0"/>
              <a:t> </a:t>
            </a:r>
            <a:r>
              <a:rPr lang="en-US" sz="1200" dirty="0" err="1"/>
              <a:t>boyutlu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setlerinde</a:t>
            </a:r>
            <a:r>
              <a:rPr lang="en-US" sz="1200" dirty="0"/>
              <a:t> </a:t>
            </a:r>
            <a:r>
              <a:rPr lang="en-US" sz="1200" dirty="0" err="1"/>
              <a:t>kullanılır</a:t>
            </a:r>
            <a:r>
              <a:rPr lang="en-US" sz="1200" dirty="0"/>
              <a:t>, </a:t>
            </a:r>
            <a:r>
              <a:rPr lang="en-US" sz="1200" dirty="0" err="1"/>
              <a:t>çünkü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tür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</a:t>
            </a:r>
            <a:r>
              <a:rPr lang="en-US" sz="1200" dirty="0"/>
              <a:t> </a:t>
            </a:r>
            <a:r>
              <a:rPr lang="en-US" sz="1200" dirty="0" err="1"/>
              <a:t>çok</a:t>
            </a:r>
            <a:r>
              <a:rPr lang="en-US" sz="1200" dirty="0"/>
              <a:t> </a:t>
            </a:r>
            <a:r>
              <a:rPr lang="en-US" sz="1200" dirty="0" err="1"/>
              <a:t>sayıda</a:t>
            </a:r>
            <a:r>
              <a:rPr lang="en-US" sz="1200" dirty="0"/>
              <a:t> </a:t>
            </a:r>
            <a:r>
              <a:rPr lang="en-US" sz="1200" dirty="0" err="1"/>
              <a:t>özellik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değişkene</a:t>
            </a:r>
            <a:r>
              <a:rPr lang="en-US" sz="1200" dirty="0"/>
              <a:t> </a:t>
            </a:r>
            <a:r>
              <a:rPr lang="en-US" sz="1200" dirty="0" err="1"/>
              <a:t>sahiptir</a:t>
            </a:r>
            <a:r>
              <a:rPr lang="en-US" sz="1200" dirty="0"/>
              <a:t>, </a:t>
            </a:r>
            <a:r>
              <a:rPr lang="en-US" sz="1200" dirty="0" err="1"/>
              <a:t>bu</a:t>
            </a:r>
            <a:r>
              <a:rPr lang="en-US" sz="1200" dirty="0"/>
              <a:t> da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karmaşıklığını</a:t>
            </a:r>
            <a:r>
              <a:rPr lang="en-US" sz="1200" dirty="0"/>
              <a:t> </a:t>
            </a:r>
            <a:r>
              <a:rPr lang="en-US" sz="1200" dirty="0" err="1"/>
              <a:t>artırabilir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overfitting (</a:t>
            </a:r>
            <a:r>
              <a:rPr lang="en-US" sz="1200" dirty="0" err="1"/>
              <a:t>aşırı</a:t>
            </a:r>
            <a:r>
              <a:rPr lang="en-US" sz="1200" dirty="0"/>
              <a:t> </a:t>
            </a:r>
            <a:r>
              <a:rPr lang="en-US" sz="1200" dirty="0" err="1"/>
              <a:t>uyum</a:t>
            </a:r>
            <a:r>
              <a:rPr lang="en-US" sz="1200" dirty="0"/>
              <a:t>) </a:t>
            </a:r>
            <a:r>
              <a:rPr lang="en-US" sz="1200" dirty="0" err="1"/>
              <a:t>riskini</a:t>
            </a:r>
            <a:r>
              <a:rPr lang="en-US" sz="1200" dirty="0"/>
              <a:t> </a:t>
            </a:r>
            <a:r>
              <a:rPr lang="en-US" sz="1200" dirty="0" err="1"/>
              <a:t>artırabilir</a:t>
            </a:r>
            <a:r>
              <a:rPr lang="en-US" sz="1200" dirty="0"/>
              <a:t>.</a:t>
            </a:r>
            <a:endParaRPr lang="en-US" sz="1400" dirty="0"/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Ilk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şekil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original 3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boyutlu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ikinci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şekil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boyutu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azaltılmış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uzay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2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boyutlu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pca1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maksimum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varyans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var.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88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/>
              <a:t>Boyut</a:t>
            </a:r>
            <a:r>
              <a:rPr lang="en-US" sz="1200" dirty="0"/>
              <a:t> </a:t>
            </a:r>
            <a:r>
              <a:rPr lang="en-US" sz="1200" dirty="0" err="1"/>
              <a:t>indirgeme</a:t>
            </a:r>
            <a:r>
              <a:rPr lang="en-US" sz="1200" dirty="0"/>
              <a:t>, </a:t>
            </a:r>
            <a:r>
              <a:rPr lang="en-US" sz="1200" dirty="0" err="1"/>
              <a:t>özellik</a:t>
            </a:r>
            <a:r>
              <a:rPr lang="en-US" sz="1200" dirty="0"/>
              <a:t> </a:t>
            </a:r>
            <a:r>
              <a:rPr lang="en-US" sz="1200" dirty="0" err="1"/>
              <a:t>seçimi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özellik</a:t>
            </a:r>
            <a:r>
              <a:rPr lang="en-US" sz="1200" dirty="0"/>
              <a:t> </a:t>
            </a:r>
            <a:r>
              <a:rPr lang="en-US" sz="1200" dirty="0" err="1"/>
              <a:t>çıkarma</a:t>
            </a:r>
            <a:r>
              <a:rPr lang="en-US" sz="1200" dirty="0"/>
              <a:t> </a:t>
            </a:r>
            <a:r>
              <a:rPr lang="en-US" sz="1200" dirty="0" err="1"/>
              <a:t>olmak</a:t>
            </a:r>
            <a:r>
              <a:rPr lang="en-US" sz="1200" dirty="0"/>
              <a:t> </a:t>
            </a:r>
            <a:r>
              <a:rPr lang="en-US" sz="1200" dirty="0" err="1"/>
              <a:t>üzere</a:t>
            </a:r>
            <a:r>
              <a:rPr lang="en-US" sz="1200" dirty="0"/>
              <a:t> </a:t>
            </a:r>
            <a:r>
              <a:rPr lang="en-US" sz="1200" dirty="0" err="1"/>
              <a:t>iki</a:t>
            </a:r>
            <a:r>
              <a:rPr lang="en-US" sz="1200" dirty="0"/>
              <a:t> ana </a:t>
            </a:r>
            <a:r>
              <a:rPr lang="en-US" sz="1200" dirty="0" err="1"/>
              <a:t>yaklaşıma</a:t>
            </a:r>
            <a:r>
              <a:rPr lang="en-US" sz="1200" dirty="0"/>
              <a:t> </a:t>
            </a:r>
            <a:r>
              <a:rPr lang="en-US" sz="1200" dirty="0" err="1"/>
              <a:t>ayrılabilir</a:t>
            </a:r>
            <a:r>
              <a:rPr lang="en-US" sz="1200" dirty="0"/>
              <a:t>:</a:t>
            </a:r>
            <a:endParaRPr lang="tr-TR" sz="1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 dirty="0"/>
              <a:t>Öznitelik</a:t>
            </a:r>
            <a:r>
              <a:rPr lang="en-US" sz="1200" dirty="0"/>
              <a:t> </a:t>
            </a:r>
            <a:r>
              <a:rPr lang="en-US" sz="1200" dirty="0" err="1"/>
              <a:t>Seçimi</a:t>
            </a:r>
            <a:r>
              <a:rPr lang="en-US" sz="1200" dirty="0"/>
              <a:t> (Feature Selection): Bu </a:t>
            </a:r>
            <a:r>
              <a:rPr lang="en-US" sz="1200" dirty="0" err="1"/>
              <a:t>yaklaşım</a:t>
            </a:r>
            <a:r>
              <a:rPr lang="en-US" sz="1200" dirty="0"/>
              <a:t>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setindeki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önemli</a:t>
            </a:r>
            <a:r>
              <a:rPr lang="en-US" sz="1200" dirty="0"/>
              <a:t> </a:t>
            </a:r>
            <a:r>
              <a:rPr lang="tr-TR" sz="1200" dirty="0"/>
              <a:t>Öznitelikleri</a:t>
            </a:r>
            <a:r>
              <a:rPr lang="en-US" sz="1200" dirty="0"/>
              <a:t> </a:t>
            </a:r>
            <a:r>
              <a:rPr lang="en-US" sz="1200" dirty="0" err="1"/>
              <a:t>seçerek</a:t>
            </a:r>
            <a:r>
              <a:rPr lang="en-US" sz="1200" dirty="0"/>
              <a:t> </a:t>
            </a:r>
            <a:r>
              <a:rPr lang="en-US" sz="1200" dirty="0" err="1"/>
              <a:t>boyutu</a:t>
            </a:r>
            <a:r>
              <a:rPr lang="en-US" sz="1200" dirty="0"/>
              <a:t> </a:t>
            </a:r>
            <a:r>
              <a:rPr lang="en-US" sz="1200" dirty="0" err="1"/>
              <a:t>azaltır</a:t>
            </a:r>
            <a:r>
              <a:rPr lang="en-US" sz="1200" dirty="0"/>
              <a:t>. Bu </a:t>
            </a:r>
            <a:r>
              <a:rPr lang="en-US" sz="1200" dirty="0" err="1"/>
              <a:t>yöntem</a:t>
            </a:r>
            <a:r>
              <a:rPr lang="en-US" sz="1200" dirty="0"/>
              <a:t>, </a:t>
            </a:r>
            <a:r>
              <a:rPr lang="tr-TR" sz="1200" dirty="0"/>
              <a:t>Özniteliklerin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ölçüsünü</a:t>
            </a:r>
            <a:r>
              <a:rPr lang="en-US" sz="1200" dirty="0"/>
              <a:t> </a:t>
            </a:r>
            <a:r>
              <a:rPr lang="en-US" sz="1200" dirty="0" err="1"/>
              <a:t>kullanarak</a:t>
            </a:r>
            <a:r>
              <a:rPr lang="en-US" sz="1200" dirty="0"/>
              <a:t> (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katsayıları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bilgi</a:t>
            </a:r>
            <a:r>
              <a:rPr lang="en-US" sz="1200" dirty="0"/>
              <a:t> </a:t>
            </a:r>
            <a:r>
              <a:rPr lang="en-US" sz="1200" dirty="0" err="1"/>
              <a:t>kazancı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)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önemli</a:t>
            </a:r>
            <a:r>
              <a:rPr lang="en-US" sz="1200" dirty="0"/>
              <a:t> </a:t>
            </a:r>
            <a:r>
              <a:rPr lang="en-US" sz="1200" dirty="0" err="1"/>
              <a:t>olanları</a:t>
            </a:r>
            <a:r>
              <a:rPr lang="en-US" sz="1200" dirty="0"/>
              <a:t> </a:t>
            </a:r>
            <a:r>
              <a:rPr lang="en-US" sz="1200" dirty="0" err="1"/>
              <a:t>belirler</a:t>
            </a:r>
            <a:r>
              <a:rPr lang="en-US" sz="12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 dirty="0"/>
              <a:t>Öznitelik</a:t>
            </a:r>
            <a:r>
              <a:rPr lang="en-US" sz="1200" dirty="0"/>
              <a:t> </a:t>
            </a:r>
            <a:r>
              <a:rPr lang="en-US" sz="1200" dirty="0" err="1"/>
              <a:t>Çıkarma</a:t>
            </a:r>
            <a:r>
              <a:rPr lang="en-US" sz="1200" dirty="0"/>
              <a:t> (Feature Extraction): Bu </a:t>
            </a:r>
            <a:r>
              <a:rPr lang="en-US" sz="1200" dirty="0" err="1"/>
              <a:t>yöntemde</a:t>
            </a:r>
            <a:r>
              <a:rPr lang="en-US" sz="1200" dirty="0"/>
              <a:t>, </a:t>
            </a:r>
            <a:r>
              <a:rPr lang="en-US" sz="1200" dirty="0" err="1"/>
              <a:t>orijinal</a:t>
            </a:r>
            <a:r>
              <a:rPr lang="en-US" sz="1200" dirty="0"/>
              <a:t> </a:t>
            </a:r>
            <a:r>
              <a:rPr lang="tr-TR" sz="1200" dirty="0"/>
              <a:t>Özniteliklerin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kombinasyonu</a:t>
            </a:r>
            <a:r>
              <a:rPr lang="en-US" sz="1200" dirty="0"/>
              <a:t> </a:t>
            </a:r>
            <a:r>
              <a:rPr lang="en-US" sz="1200" dirty="0" err="1"/>
              <a:t>kullanılarak</a:t>
            </a:r>
            <a:r>
              <a:rPr lang="en-US" sz="1200" dirty="0"/>
              <a:t> yeni </a:t>
            </a:r>
            <a:r>
              <a:rPr lang="tr-TR" sz="1200" dirty="0"/>
              <a:t>Öznitelik</a:t>
            </a:r>
            <a:r>
              <a:rPr lang="en-US" sz="1200" dirty="0"/>
              <a:t> </a:t>
            </a:r>
            <a:r>
              <a:rPr lang="en-US" sz="1200" dirty="0" err="1"/>
              <a:t>türetilir</a:t>
            </a:r>
            <a:r>
              <a:rPr lang="en-US" sz="1200" dirty="0"/>
              <a:t>. </a:t>
            </a:r>
            <a:r>
              <a:rPr lang="tr-TR" sz="1200" dirty="0"/>
              <a:t>Öznitelik</a:t>
            </a:r>
            <a:r>
              <a:rPr lang="en-US" sz="1200" dirty="0"/>
              <a:t> </a:t>
            </a:r>
            <a:r>
              <a:rPr lang="en-US" sz="1200" dirty="0" err="1"/>
              <a:t>çıkarma</a:t>
            </a:r>
            <a:r>
              <a:rPr lang="en-US" sz="1200" dirty="0"/>
              <a:t> </a:t>
            </a:r>
            <a:r>
              <a:rPr lang="en-US" sz="1200" dirty="0" err="1"/>
              <a:t>genellikle</a:t>
            </a:r>
            <a:r>
              <a:rPr lang="en-US" sz="1200" dirty="0"/>
              <a:t> </a:t>
            </a:r>
            <a:r>
              <a:rPr lang="en-US" sz="1200" dirty="0" err="1"/>
              <a:t>boyut</a:t>
            </a:r>
            <a:r>
              <a:rPr lang="en-US" sz="1200" dirty="0"/>
              <a:t> </a:t>
            </a:r>
            <a:r>
              <a:rPr lang="en-US" sz="1200" dirty="0" err="1"/>
              <a:t>indirme</a:t>
            </a:r>
            <a:r>
              <a:rPr lang="en-US" sz="1200" dirty="0"/>
              <a:t> </a:t>
            </a:r>
            <a:r>
              <a:rPr lang="en-US" sz="1200" dirty="0" err="1"/>
              <a:t>algoritmaları</a:t>
            </a:r>
            <a:r>
              <a:rPr lang="en-US" sz="1200" dirty="0"/>
              <a:t> </a:t>
            </a:r>
            <a:r>
              <a:rPr lang="en-US" sz="1200" dirty="0" err="1"/>
              <a:t>kullanılarak</a:t>
            </a:r>
            <a:r>
              <a:rPr lang="en-US" sz="1200" dirty="0"/>
              <a:t> </a:t>
            </a:r>
            <a:r>
              <a:rPr lang="en-US" sz="1200" dirty="0" err="1"/>
              <a:t>gerçekleştirilir</a:t>
            </a:r>
            <a:r>
              <a:rPr lang="en-US" sz="1200" dirty="0"/>
              <a:t>,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temel</a:t>
            </a:r>
            <a:r>
              <a:rPr lang="en-US" sz="1200" dirty="0"/>
              <a:t> </a:t>
            </a:r>
            <a:r>
              <a:rPr lang="en-US" sz="1200" dirty="0" err="1"/>
              <a:t>bileşen</a:t>
            </a:r>
            <a:r>
              <a:rPr lang="en-US" sz="1200" dirty="0"/>
              <a:t> </a:t>
            </a:r>
            <a:r>
              <a:rPr lang="en-US" sz="1200" dirty="0" err="1"/>
              <a:t>analizi</a:t>
            </a:r>
            <a:r>
              <a:rPr lang="en-US" sz="1200" dirty="0"/>
              <a:t> (PCA) </a:t>
            </a:r>
            <a:r>
              <a:rPr lang="en-US" sz="1200" dirty="0" err="1"/>
              <a:t>gibi</a:t>
            </a:r>
            <a:r>
              <a:rPr lang="en-US" sz="1200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59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Oluşturulan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yeni </a:t>
            </a:r>
            <a:r>
              <a:rPr lang="en-US" sz="1200" dirty="0" err="1"/>
              <a:t>değişkenler</a:t>
            </a:r>
            <a:r>
              <a:rPr lang="en-US" sz="1200" dirty="0"/>
              <a:t>, </a:t>
            </a:r>
            <a:r>
              <a:rPr lang="en-US" sz="1200" dirty="0" err="1"/>
              <a:t>orijinal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setinin</a:t>
            </a:r>
            <a:r>
              <a:rPr lang="en-US" sz="1200" dirty="0"/>
              <a:t> </a:t>
            </a:r>
            <a:r>
              <a:rPr lang="en-US" sz="1200" dirty="0" err="1"/>
              <a:t>varyansını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iyi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açıklamaya</a:t>
            </a:r>
            <a:r>
              <a:rPr lang="en-US" sz="1200" dirty="0"/>
              <a:t> </a:t>
            </a:r>
            <a:r>
              <a:rPr lang="en-US" sz="1200" dirty="0" err="1"/>
              <a:t>çalışır</a:t>
            </a:r>
            <a:r>
              <a:rPr lang="en-US" sz="1200" dirty="0"/>
              <a:t>.</a:t>
            </a:r>
          </a:p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Amacı: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PCA'nın</a:t>
            </a:r>
            <a:r>
              <a:rPr lang="en-US" sz="1200" dirty="0"/>
              <a:t> </a:t>
            </a:r>
            <a:r>
              <a:rPr lang="en-US" sz="1200" dirty="0" err="1"/>
              <a:t>temel</a:t>
            </a:r>
            <a:r>
              <a:rPr lang="en-US" sz="1200" dirty="0"/>
              <a:t> </a:t>
            </a:r>
            <a:r>
              <a:rPr lang="en-US" sz="1200" dirty="0" err="1"/>
              <a:t>amacı</a:t>
            </a:r>
            <a:r>
              <a:rPr lang="en-US" sz="1200" dirty="0"/>
              <a:t>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setini</a:t>
            </a:r>
            <a:r>
              <a:rPr lang="en-US" sz="1200" dirty="0"/>
              <a:t> </a:t>
            </a:r>
            <a:r>
              <a:rPr lang="en-US" sz="1200" dirty="0" err="1"/>
              <a:t>oluşturan</a:t>
            </a:r>
            <a:r>
              <a:rPr lang="en-US" sz="1200" dirty="0"/>
              <a:t> </a:t>
            </a:r>
            <a:r>
              <a:rPr lang="en-US" sz="1200" dirty="0" err="1"/>
              <a:t>değişkenler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ilişkileri</a:t>
            </a:r>
            <a:r>
              <a:rPr lang="en-US" sz="1200" dirty="0"/>
              <a:t> </a:t>
            </a:r>
            <a:r>
              <a:rPr lang="en-US" sz="1200" dirty="0" err="1"/>
              <a:t>basitleştirerek</a:t>
            </a:r>
            <a:r>
              <a:rPr lang="en-US" sz="1200" dirty="0"/>
              <a:t>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setindeki</a:t>
            </a:r>
            <a:r>
              <a:rPr lang="en-US" sz="1200" dirty="0"/>
              <a:t> </a:t>
            </a:r>
            <a:r>
              <a:rPr lang="en-US" sz="1200" dirty="0" err="1"/>
              <a:t>karmaşıklığı</a:t>
            </a:r>
            <a:r>
              <a:rPr lang="en-US" sz="1200" dirty="0"/>
              <a:t> </a:t>
            </a:r>
            <a:r>
              <a:rPr lang="en-US" sz="1200" dirty="0" err="1"/>
              <a:t>azaltmaktır</a:t>
            </a:r>
            <a:r>
              <a:rPr lang="en-US" sz="1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Bu </a:t>
            </a:r>
            <a:r>
              <a:rPr lang="en-US" sz="1200" dirty="0" err="1"/>
              <a:t>şekilde</a:t>
            </a:r>
            <a:r>
              <a:rPr lang="en-US" sz="1200" dirty="0"/>
              <a:t>,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sayıda</a:t>
            </a:r>
            <a:r>
              <a:rPr lang="en-US" sz="1200" dirty="0"/>
              <a:t> </a:t>
            </a:r>
            <a:r>
              <a:rPr lang="en-US" sz="1200" dirty="0" err="1"/>
              <a:t>temel</a:t>
            </a:r>
            <a:r>
              <a:rPr lang="en-US" sz="1200" dirty="0"/>
              <a:t> </a:t>
            </a:r>
            <a:r>
              <a:rPr lang="en-US" sz="1200" dirty="0" err="1"/>
              <a:t>bileşenle</a:t>
            </a:r>
            <a:r>
              <a:rPr lang="en-US" sz="1200" dirty="0"/>
              <a:t> (yeni </a:t>
            </a:r>
            <a:r>
              <a:rPr lang="en-US" sz="1200" dirty="0" err="1"/>
              <a:t>değişkenler</a:t>
            </a:r>
            <a:r>
              <a:rPr lang="en-US" sz="1200" dirty="0"/>
              <a:t>)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setini</a:t>
            </a:r>
            <a:r>
              <a:rPr lang="en-US" sz="1200" dirty="0"/>
              <a:t> </a:t>
            </a:r>
            <a:r>
              <a:rPr lang="en-US" sz="1200" dirty="0" err="1"/>
              <a:t>temsil</a:t>
            </a:r>
            <a:r>
              <a:rPr lang="en-US" sz="1200" dirty="0"/>
              <a:t> </a:t>
            </a:r>
            <a:r>
              <a:rPr lang="en-US" sz="1200" dirty="0" err="1"/>
              <a:t>edebiliriz</a:t>
            </a:r>
            <a:r>
              <a:rPr lang="en-US" sz="1200" dirty="0"/>
              <a:t>, </a:t>
            </a:r>
            <a:r>
              <a:rPr lang="en-US" sz="1200" dirty="0" err="1"/>
              <a:t>ancak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temel</a:t>
            </a:r>
            <a:r>
              <a:rPr lang="en-US" sz="1200" dirty="0"/>
              <a:t> </a:t>
            </a:r>
            <a:r>
              <a:rPr lang="en-US" sz="1200" dirty="0" err="1"/>
              <a:t>bileşenler</a:t>
            </a:r>
            <a:r>
              <a:rPr lang="en-US" sz="1200" dirty="0"/>
              <a:t>, </a:t>
            </a:r>
            <a:r>
              <a:rPr lang="en-US" sz="1200" dirty="0" err="1"/>
              <a:t>orijinal</a:t>
            </a:r>
            <a:r>
              <a:rPr lang="en-US" sz="1200" dirty="0"/>
              <a:t> </a:t>
            </a:r>
            <a:r>
              <a:rPr lang="en-US" sz="1200" dirty="0" err="1"/>
              <a:t>değişkenlerin</a:t>
            </a:r>
            <a:r>
              <a:rPr lang="en-US" sz="1200" dirty="0"/>
              <a:t> </a:t>
            </a:r>
            <a:r>
              <a:rPr lang="en-US" sz="1200" dirty="0" err="1"/>
              <a:t>büyük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kısmını</a:t>
            </a:r>
            <a:r>
              <a:rPr lang="en-US" sz="1200" dirty="0"/>
              <a:t> </a:t>
            </a:r>
            <a:r>
              <a:rPr lang="en-US" sz="1200" dirty="0" err="1"/>
              <a:t>koruyacak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seçilir</a:t>
            </a:r>
            <a:r>
              <a:rPr lang="en-US" sz="1200" dirty="0"/>
              <a:t>.</a:t>
            </a:r>
            <a:endParaRPr lang="en-US" sz="1400" dirty="0"/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3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PCA'nın</a:t>
            </a:r>
            <a:r>
              <a:rPr lang="en-US" sz="2000" dirty="0"/>
              <a:t> </a:t>
            </a:r>
            <a:r>
              <a:rPr lang="en-US" sz="2000" dirty="0" err="1"/>
              <a:t>çalışma</a:t>
            </a:r>
            <a:r>
              <a:rPr lang="en-US" sz="2000" dirty="0"/>
              <a:t> </a:t>
            </a:r>
            <a:r>
              <a:rPr lang="en-US" sz="2000" dirty="0" err="1"/>
              <a:t>adımları</a:t>
            </a:r>
            <a:r>
              <a:rPr lang="en-US" sz="2000" dirty="0"/>
              <a:t> </a:t>
            </a:r>
            <a:r>
              <a:rPr lang="en-US" sz="2000" dirty="0" err="1"/>
              <a:t>şu</a:t>
            </a:r>
            <a:r>
              <a:rPr lang="en-US" sz="2000" dirty="0"/>
              <a:t> </a:t>
            </a:r>
            <a:r>
              <a:rPr lang="en-US" sz="2000" dirty="0" err="1"/>
              <a:t>şekildedir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Normalizasyonu</a:t>
            </a:r>
            <a:r>
              <a:rPr lang="en-US" sz="2000" dirty="0"/>
              <a:t>: PCA,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değişkenlerin</a:t>
            </a:r>
            <a:r>
              <a:rPr lang="en-US" sz="2000" dirty="0"/>
              <a:t> </a:t>
            </a:r>
            <a:r>
              <a:rPr lang="en-US" sz="2000" dirty="0" err="1"/>
              <a:t>ölçeklerinin</a:t>
            </a:r>
            <a:r>
              <a:rPr lang="en-US" sz="2000" dirty="0"/>
              <a:t> </a:t>
            </a:r>
            <a:r>
              <a:rPr lang="en-US" sz="2000" dirty="0" err="1"/>
              <a:t>birbirlerine</a:t>
            </a:r>
            <a:r>
              <a:rPr lang="en-US" sz="2000" dirty="0"/>
              <a:t> </a:t>
            </a:r>
            <a:r>
              <a:rPr lang="en-US" sz="2000" dirty="0" err="1"/>
              <a:t>yakın</a:t>
            </a:r>
            <a:r>
              <a:rPr lang="en-US" sz="2000" dirty="0"/>
              <a:t> </a:t>
            </a:r>
            <a:r>
              <a:rPr lang="en-US" sz="2000" dirty="0" err="1"/>
              <a:t>olmasını</a:t>
            </a:r>
            <a:r>
              <a:rPr lang="en-US" sz="2000" dirty="0"/>
              <a:t> </a:t>
            </a:r>
            <a:r>
              <a:rPr lang="en-US" sz="2000" dirty="0" err="1"/>
              <a:t>ister</a:t>
            </a:r>
            <a:r>
              <a:rPr lang="en-US" sz="2000" dirty="0"/>
              <a:t>. Bu </a:t>
            </a:r>
            <a:r>
              <a:rPr lang="en-US" sz="2000" dirty="0" err="1"/>
              <a:t>nedenle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öncelikle</a:t>
            </a:r>
            <a:r>
              <a:rPr lang="en-US" sz="2000" dirty="0"/>
              <a:t> </a:t>
            </a:r>
            <a:r>
              <a:rPr lang="en-US" sz="2000" dirty="0" err="1"/>
              <a:t>normalleştirilir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Matrisinin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r>
              <a:rPr lang="en-US" sz="2000" dirty="0"/>
              <a:t>: Veri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değişkenler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ilişkisini</a:t>
            </a:r>
            <a:r>
              <a:rPr lang="en-US" sz="2000" dirty="0"/>
              <a:t> </a:t>
            </a:r>
            <a:r>
              <a:rPr lang="en-US" sz="2000" dirty="0" err="1"/>
              <a:t>gösteren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</a:t>
            </a:r>
            <a:r>
              <a:rPr lang="en-US" sz="2000" dirty="0"/>
              <a:t> </a:t>
            </a:r>
            <a:r>
              <a:rPr lang="en-US" sz="2000" dirty="0" err="1"/>
              <a:t>hesaplanır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Matrisinin</a:t>
            </a:r>
            <a:r>
              <a:rPr lang="en-US" sz="2000" dirty="0"/>
              <a:t> </a:t>
            </a:r>
            <a:r>
              <a:rPr lang="en-US" sz="2000" dirty="0" err="1"/>
              <a:t>Özdeğer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Özvektörlerinin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r>
              <a:rPr lang="en-US" sz="2000" dirty="0"/>
              <a:t>: </a:t>
            </a: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matrisinin</a:t>
            </a:r>
            <a:r>
              <a:rPr lang="en-US" sz="2000" dirty="0"/>
              <a:t> </a:t>
            </a:r>
            <a:r>
              <a:rPr lang="en-US" sz="2000" dirty="0" err="1"/>
              <a:t>özdeğerleri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özvektörleri</a:t>
            </a:r>
            <a:r>
              <a:rPr lang="en-US" sz="2000" dirty="0"/>
              <a:t> </a:t>
            </a:r>
            <a:r>
              <a:rPr lang="en-US" sz="2000" dirty="0" err="1"/>
              <a:t>hesaplanır</a:t>
            </a:r>
            <a:r>
              <a:rPr lang="en-US" sz="2000" dirty="0"/>
              <a:t>. </a:t>
            </a:r>
            <a:r>
              <a:rPr lang="en-US" sz="2000" dirty="0" err="1"/>
              <a:t>Özdeğerler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değişkenlik</a:t>
            </a:r>
            <a:r>
              <a:rPr lang="en-US" sz="2000" dirty="0"/>
              <a:t> </a:t>
            </a:r>
            <a:r>
              <a:rPr lang="en-US" sz="2000" dirty="0" err="1"/>
              <a:t>miktarını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ederken</a:t>
            </a:r>
            <a:r>
              <a:rPr lang="en-US" sz="2000" dirty="0"/>
              <a:t>, </a:t>
            </a:r>
            <a:r>
              <a:rPr lang="en-US" sz="2000" dirty="0" err="1"/>
              <a:t>özvektörler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değişkenlik</a:t>
            </a:r>
            <a:r>
              <a:rPr lang="en-US" sz="2000" dirty="0"/>
              <a:t> </a:t>
            </a:r>
            <a:r>
              <a:rPr lang="en-US" sz="2000" dirty="0" err="1"/>
              <a:t>miktarının</a:t>
            </a:r>
            <a:r>
              <a:rPr lang="en-US" sz="2000" dirty="0"/>
              <a:t> </a:t>
            </a:r>
            <a:r>
              <a:rPr lang="en-US" sz="2000" dirty="0" err="1"/>
              <a:t>yönlerini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Özdeğerlerin</a:t>
            </a:r>
            <a:r>
              <a:rPr lang="en-US" sz="2000" dirty="0"/>
              <a:t> </a:t>
            </a:r>
            <a:r>
              <a:rPr lang="en-US" sz="2000" dirty="0" err="1"/>
              <a:t>Sıralanması</a:t>
            </a:r>
            <a:r>
              <a:rPr lang="en-US" sz="2000" dirty="0"/>
              <a:t>: </a:t>
            </a:r>
            <a:r>
              <a:rPr lang="en-US" sz="2000" dirty="0" err="1"/>
              <a:t>Özdeğerler</a:t>
            </a:r>
            <a:r>
              <a:rPr lang="en-US" sz="2000" dirty="0"/>
              <a:t> </a:t>
            </a:r>
            <a:r>
              <a:rPr lang="en-US" sz="2000" dirty="0" err="1"/>
              <a:t>büyükten</a:t>
            </a:r>
            <a:r>
              <a:rPr lang="en-US" sz="2000" dirty="0"/>
              <a:t> </a:t>
            </a:r>
            <a:r>
              <a:rPr lang="en-US" sz="2000" dirty="0" err="1"/>
              <a:t>küçüğe</a:t>
            </a:r>
            <a:r>
              <a:rPr lang="en-US" sz="2000" dirty="0"/>
              <a:t> </a:t>
            </a:r>
            <a:r>
              <a:rPr lang="en-US" sz="2000" dirty="0" err="1"/>
              <a:t>sıralanır</a:t>
            </a:r>
            <a:r>
              <a:rPr lang="en-US" sz="2000" dirty="0"/>
              <a:t>.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özdeğerler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değişkenliğin</a:t>
            </a:r>
            <a:r>
              <a:rPr lang="en-US" sz="2000" dirty="0"/>
              <a:t>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kısmını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Bileşenlerin</a:t>
            </a:r>
            <a:r>
              <a:rPr lang="en-US" sz="2000" dirty="0"/>
              <a:t> </a:t>
            </a:r>
            <a:r>
              <a:rPr lang="en-US" sz="2000" dirty="0" err="1"/>
              <a:t>Seçimi</a:t>
            </a:r>
            <a:r>
              <a:rPr lang="en-US" sz="2000" dirty="0"/>
              <a:t>: En </a:t>
            </a:r>
            <a:r>
              <a:rPr lang="en-US" sz="2000" dirty="0" err="1"/>
              <a:t>önemli</a:t>
            </a:r>
            <a:r>
              <a:rPr lang="en-US" sz="2000" dirty="0"/>
              <a:t> </a:t>
            </a:r>
            <a:r>
              <a:rPr lang="en-US" sz="2000" dirty="0" err="1"/>
              <a:t>değişkenliği</a:t>
            </a:r>
            <a:r>
              <a:rPr lang="en-US" sz="2000" dirty="0"/>
              <a:t> </a:t>
            </a:r>
            <a:r>
              <a:rPr lang="en-US" sz="2000" dirty="0" err="1"/>
              <a:t>koruyacak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, </a:t>
            </a:r>
            <a:r>
              <a:rPr lang="en-US" sz="2000" dirty="0" err="1"/>
              <a:t>özdeğerlerin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bunlara</a:t>
            </a:r>
            <a:r>
              <a:rPr lang="en-US" sz="2000" dirty="0"/>
              <a:t> </a:t>
            </a:r>
            <a:r>
              <a:rPr lang="en-US" sz="2000" dirty="0" err="1"/>
              <a:t>karşılık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özvektörlerin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alt </a:t>
            </a:r>
            <a:r>
              <a:rPr lang="en-US" sz="2000" dirty="0" err="1"/>
              <a:t>kümesi</a:t>
            </a:r>
            <a:r>
              <a:rPr lang="en-US" sz="2000" dirty="0"/>
              <a:t> </a:t>
            </a:r>
            <a:r>
              <a:rPr lang="en-US" sz="2000" dirty="0" err="1"/>
              <a:t>seçilir</a:t>
            </a:r>
            <a:r>
              <a:rPr lang="en-US" sz="2000" dirty="0"/>
              <a:t>. Bu </a:t>
            </a:r>
            <a:r>
              <a:rPr lang="en-US" sz="2000" dirty="0" err="1"/>
              <a:t>özvektörler</a:t>
            </a:r>
            <a:r>
              <a:rPr lang="en-US" sz="2000" dirty="0"/>
              <a:t>,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bileşenlerdir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Yeni Veri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Oluşturulması</a:t>
            </a:r>
            <a:r>
              <a:rPr lang="en-US" sz="2000" dirty="0"/>
              <a:t>: </a:t>
            </a:r>
            <a:r>
              <a:rPr lang="en-US" sz="2000" dirty="0" err="1"/>
              <a:t>Seçilen</a:t>
            </a:r>
            <a:r>
              <a:rPr lang="en-US" sz="2000" dirty="0"/>
              <a:t>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</a:t>
            </a:r>
            <a:r>
              <a:rPr lang="en-US" sz="2000" dirty="0"/>
              <a:t>, </a:t>
            </a:r>
            <a:r>
              <a:rPr lang="en-US" sz="2000" dirty="0" err="1"/>
              <a:t>orijinal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boyutunu</a:t>
            </a:r>
            <a:r>
              <a:rPr lang="en-US" sz="2000" dirty="0"/>
              <a:t> </a:t>
            </a:r>
            <a:r>
              <a:rPr lang="en-US" sz="2000" dirty="0" err="1"/>
              <a:t>azaltmak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kullanılarak</a:t>
            </a:r>
            <a:r>
              <a:rPr lang="en-US" sz="2000" dirty="0"/>
              <a:t>, yeni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oluşturulur</a:t>
            </a:r>
            <a:r>
              <a:rPr lang="en-US" sz="20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6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https://www.youtube.com/watch?v=ZtS6sQUAh0c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93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6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23.01.2025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6529388" y="4035421"/>
            <a:ext cx="6721917" cy="707012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Boyut</a:t>
            </a:r>
            <a:r>
              <a:rPr lang="en-US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İndirgeme</a:t>
            </a:r>
            <a:endParaRPr lang="tr-TR" sz="4000" b="1" dirty="0"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6" name="Grup 45"/>
          <p:cNvGrpSpPr/>
          <p:nvPr/>
        </p:nvGrpSpPr>
        <p:grpSpPr>
          <a:xfrm>
            <a:off x="8723419" y="1902567"/>
            <a:ext cx="2160881" cy="2160881"/>
            <a:chOff x="1596446" y="0"/>
            <a:chExt cx="1414035" cy="1414035"/>
          </a:xfrm>
        </p:grpSpPr>
        <p:sp>
          <p:nvSpPr>
            <p:cNvPr id="47" name="Oval 46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445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000" b="1" dirty="0"/>
                <a:t>Bölüm </a:t>
              </a:r>
              <a:r>
                <a:rPr lang="en-US" sz="6200" b="1" dirty="0"/>
                <a:t>8</a:t>
              </a:r>
              <a:endParaRPr lang="tr-TR" sz="6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Doğrusal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Diskriminant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Analizi</a:t>
            </a:r>
            <a:r>
              <a:rPr lang="en-US" sz="4000" b="1" dirty="0">
                <a:latin typeface="+mn-lt"/>
              </a:rPr>
              <a:t> (LDA)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Doğrusal</a:t>
            </a:r>
            <a:r>
              <a:rPr lang="en-US" sz="2400" dirty="0"/>
              <a:t> </a:t>
            </a:r>
            <a:r>
              <a:rPr lang="en-US" sz="2400" dirty="0" err="1"/>
              <a:t>Diskriminant</a:t>
            </a:r>
            <a:r>
              <a:rPr lang="en-US" sz="2400" dirty="0"/>
              <a:t> </a:t>
            </a:r>
            <a:r>
              <a:rPr lang="en-US" sz="2400" dirty="0" err="1"/>
              <a:t>Analizi</a:t>
            </a:r>
            <a:r>
              <a:rPr lang="en-US" sz="2400" dirty="0"/>
              <a:t> (LDA)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Durum Çalışması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PCA </a:t>
            </a:r>
            <a:r>
              <a:rPr lang="tr-TR" sz="2400" dirty="0" err="1"/>
              <a:t>vs</a:t>
            </a:r>
            <a:r>
              <a:rPr lang="tr-TR" sz="2400"/>
              <a:t> LDA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Doğrusal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Diskriminant</a:t>
            </a:r>
            <a:r>
              <a:rPr lang="en-US" sz="4000" b="1" dirty="0">
                <a:latin typeface="+mn-lt"/>
              </a:rPr>
              <a:t> Analizi (LDA)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Doğrusal</a:t>
            </a:r>
            <a:r>
              <a:rPr lang="en-US" sz="2000" dirty="0"/>
              <a:t> </a:t>
            </a:r>
            <a:r>
              <a:rPr lang="en-US" sz="2000" dirty="0" err="1"/>
              <a:t>Diskriminant</a:t>
            </a:r>
            <a:r>
              <a:rPr lang="en-US" sz="2000" dirty="0"/>
              <a:t> Analizi (Linear Discriminant Analysis - LDA), </a:t>
            </a:r>
            <a:r>
              <a:rPr lang="en-US" sz="2000" dirty="0" err="1"/>
              <a:t>sınıflandırma</a:t>
            </a:r>
            <a:r>
              <a:rPr lang="en-US" sz="2000" dirty="0"/>
              <a:t> </a:t>
            </a:r>
            <a:r>
              <a:rPr lang="en-US" sz="2000" dirty="0" err="1"/>
              <a:t>problemleri</a:t>
            </a:r>
            <a:r>
              <a:rPr lang="en-US" sz="2000" dirty="0"/>
              <a:t> için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tr-TR" sz="2000" dirty="0"/>
              <a:t>bir boyut indirgeme </a:t>
            </a:r>
            <a:r>
              <a:rPr lang="en-US" sz="2000" dirty="0" err="1"/>
              <a:t>tekniğidir</a:t>
            </a:r>
            <a:r>
              <a:rPr lang="en-US" sz="2000" dirty="0"/>
              <a:t>. </a:t>
            </a:r>
          </a:p>
        </p:txBody>
      </p:sp>
      <p:pic>
        <p:nvPicPr>
          <p:cNvPr id="1026" name="Picture 2" descr="Linear Discriminant Analysis, Explained | by YANG Xiaozhou | Towards Data  Science">
            <a:extLst>
              <a:ext uri="{FF2B5EF4-FFF2-40B4-BE49-F238E27FC236}">
                <a16:creationId xmlns:a16="http://schemas.microsoft.com/office/drawing/2014/main" id="{0B388384-8554-7FC4-76A6-149F3D19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05" y="2663158"/>
            <a:ext cx="4686839" cy="36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C8C2AE3-D9F0-982E-61D0-574810F5256B}"/>
              </a:ext>
            </a:extLst>
          </p:cNvPr>
          <p:cNvSpPr txBox="1"/>
          <p:nvPr/>
        </p:nvSpPr>
        <p:spPr>
          <a:xfrm>
            <a:off x="4162096" y="628518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https://towardsdatascience.com/linear-discriminant-analysis-explained-f88be6c1e00b</a:t>
            </a:r>
          </a:p>
        </p:txBody>
      </p:sp>
    </p:spTree>
    <p:extLst>
      <p:ext uri="{BB962C8B-B14F-4D97-AF65-F5344CB8AC3E}">
        <p14:creationId xmlns:p14="http://schemas.microsoft.com/office/powerpoint/2010/main" val="37443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Doğrusal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Diskriminant</a:t>
            </a:r>
            <a:r>
              <a:rPr lang="en-US" sz="4000" b="1" dirty="0">
                <a:latin typeface="+mn-lt"/>
              </a:rPr>
              <a:t> Analizi (LDA)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Sınıflar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Vektörlerin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Sınıflar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Dağılımın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Sınıflar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Ayrımın</a:t>
            </a:r>
            <a:r>
              <a:rPr lang="en-US" sz="2000" dirty="0"/>
              <a:t> </a:t>
            </a:r>
            <a:r>
              <a:rPr lang="en-US" sz="2000" dirty="0" err="1"/>
              <a:t>Maksimize</a:t>
            </a:r>
            <a:r>
              <a:rPr lang="en-US" sz="2000" dirty="0"/>
              <a:t> </a:t>
            </a:r>
            <a:r>
              <a:rPr lang="en-US" sz="2000" dirty="0" err="1"/>
              <a:t>Edilmesi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Dönüştürülmesi</a:t>
            </a: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92AAEAA-D33C-1F85-A603-0374826A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57" y="3230634"/>
            <a:ext cx="7382367" cy="314216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6526304-ACF7-8D30-DB2C-213AAA77E32A}"/>
              </a:ext>
            </a:extLst>
          </p:cNvPr>
          <p:cNvSpPr txBox="1"/>
          <p:nvPr/>
        </p:nvSpPr>
        <p:spPr>
          <a:xfrm>
            <a:off x="4866290" y="624932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https://www.youtube.com/watch?app=desktop&amp;v=julEqA2ozcA</a:t>
            </a:r>
          </a:p>
        </p:txBody>
      </p:sp>
    </p:spTree>
    <p:extLst>
      <p:ext uri="{BB962C8B-B14F-4D97-AF65-F5344CB8AC3E}">
        <p14:creationId xmlns:p14="http://schemas.microsoft.com/office/powerpoint/2010/main" val="30852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Durum Çalışması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0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PCA vs LDA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142C682-47C7-750F-0178-C3D45EBD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09894"/>
              </p:ext>
            </p:extLst>
          </p:nvPr>
        </p:nvGraphicFramePr>
        <p:xfrm>
          <a:off x="801510" y="1825625"/>
          <a:ext cx="10837332" cy="3425189"/>
        </p:xfrm>
        <a:graphic>
          <a:graphicData uri="http://schemas.openxmlformats.org/drawingml/2006/table">
            <a:tbl>
              <a:tblPr/>
              <a:tblGrid>
                <a:gridCol w="1591734">
                  <a:extLst>
                    <a:ext uri="{9D8B030D-6E8A-4147-A177-3AD203B41FA5}">
                      <a16:colId xmlns:a16="http://schemas.microsoft.com/office/drawing/2014/main" val="3380529237"/>
                    </a:ext>
                  </a:extLst>
                </a:gridCol>
                <a:gridCol w="4605867">
                  <a:extLst>
                    <a:ext uri="{9D8B030D-6E8A-4147-A177-3AD203B41FA5}">
                      <a16:colId xmlns:a16="http://schemas.microsoft.com/office/drawing/2014/main" val="3280895426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462506834"/>
                    </a:ext>
                  </a:extLst>
                </a:gridCol>
              </a:tblGrid>
              <a:tr h="301460">
                <a:tc>
                  <a:txBody>
                    <a:bodyPr/>
                    <a:lstStyle/>
                    <a:p>
                      <a:pPr fontAlgn="b"/>
                      <a:r>
                        <a:rPr lang="en-US" sz="2000" b="1">
                          <a:effectLst/>
                        </a:rPr>
                        <a:t>Özellik</a:t>
                      </a:r>
                    </a:p>
                  </a:txBody>
                  <a:tcPr marL="58018" marR="58018" marT="29009" marB="29009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 b="1" dirty="0">
                          <a:effectLst/>
                        </a:rPr>
                        <a:t>PCA (Temel </a:t>
                      </a:r>
                      <a:r>
                        <a:rPr lang="en-US" sz="2000" b="1" dirty="0" err="1">
                          <a:effectLst/>
                        </a:rPr>
                        <a:t>Bileşen</a:t>
                      </a:r>
                      <a:r>
                        <a:rPr lang="en-US" sz="2000" b="1" dirty="0">
                          <a:effectLst/>
                        </a:rPr>
                        <a:t> Analizi)</a:t>
                      </a:r>
                    </a:p>
                  </a:txBody>
                  <a:tcPr marL="58018" marR="58018" marT="29009" marB="29009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 b="1">
                          <a:effectLst/>
                        </a:rPr>
                        <a:t>LDA (Doğrusal Diskriminant Analizi)</a:t>
                      </a:r>
                    </a:p>
                  </a:txBody>
                  <a:tcPr marL="58018" marR="58018" marT="29009" marB="29009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49089"/>
                  </a:ext>
                </a:extLst>
              </a:tr>
              <a:tr h="482337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Amaç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err="1">
                          <a:effectLst/>
                        </a:rPr>
                        <a:t>Değişkenliği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azaltmak</a:t>
                      </a:r>
                      <a:r>
                        <a:rPr lang="en-US" sz="2000" dirty="0">
                          <a:effectLst/>
                        </a:rPr>
                        <a:t> ve </a:t>
                      </a:r>
                      <a:r>
                        <a:rPr lang="en-US" sz="2000" dirty="0" err="1">
                          <a:effectLst/>
                        </a:rPr>
                        <a:t>veri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setini</a:t>
                      </a:r>
                      <a:r>
                        <a:rPr lang="en-US" sz="2000" dirty="0">
                          <a:effectLst/>
                        </a:rPr>
                        <a:t> daha </a:t>
                      </a:r>
                      <a:r>
                        <a:rPr lang="en-US" sz="2000" dirty="0" err="1">
                          <a:effectLst/>
                        </a:rPr>
                        <a:t>az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boyutta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ifade</a:t>
                      </a:r>
                      <a:r>
                        <a:rPr lang="en-US" sz="2000" dirty="0">
                          <a:effectLst/>
                        </a:rPr>
                        <a:t> etmek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Sınıflar arasındaki ayrımı maksimize etmek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69265"/>
                  </a:ext>
                </a:extLst>
              </a:tr>
              <a:tr h="211022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Denetimli / Denetimsiz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Denetimsiz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Denetimli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7550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Kullanım Alanları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Veri </a:t>
                      </a:r>
                      <a:r>
                        <a:rPr lang="en-US" sz="2000" dirty="0" err="1">
                          <a:effectLst/>
                        </a:rPr>
                        <a:t>görselleştirmesi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veri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sıkıştırma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gürültü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azaltma</a:t>
                      </a:r>
                      <a:endParaRPr lang="en-US" sz="2000" dirty="0">
                        <a:effectLst/>
                      </a:endParaRP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Sınıflandırma problemleri, sınıf ayrımını iyileştirme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8042"/>
                  </a:ext>
                </a:extLst>
              </a:tr>
              <a:tr h="482337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Hesaplama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Veri </a:t>
                      </a:r>
                      <a:r>
                        <a:rPr lang="en-US" sz="2000" dirty="0" err="1">
                          <a:effectLst/>
                        </a:rPr>
                        <a:t>setinin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kovaryans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matrisinin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özdeğer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özvektörleri</a:t>
                      </a:r>
                      <a:endParaRPr lang="en-US" sz="2000" dirty="0">
                        <a:effectLst/>
                      </a:endParaRP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Sınıf ortalamaları ve kovaryans matrislerinin hesaplanması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95276"/>
                  </a:ext>
                </a:extLst>
              </a:tr>
              <a:tr h="391899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err="1">
                          <a:effectLst/>
                        </a:rPr>
                        <a:t>Sonuçlar</a:t>
                      </a:r>
                      <a:endParaRPr lang="en-US" sz="2000" dirty="0">
                        <a:effectLst/>
                      </a:endParaRP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Değişkenler arasındaki ilişkileri yakalar</a:t>
                      </a: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err="1">
                          <a:effectLst/>
                        </a:rPr>
                        <a:t>Sınıflar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arasındaki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farkı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en</a:t>
                      </a:r>
                      <a:r>
                        <a:rPr lang="en-US" sz="2000" dirty="0">
                          <a:effectLst/>
                        </a:rPr>
                        <a:t> iyi şekilde </a:t>
                      </a:r>
                      <a:r>
                        <a:rPr lang="en-US" sz="2000" dirty="0" err="1">
                          <a:effectLst/>
                        </a:rPr>
                        <a:t>yakalar</a:t>
                      </a:r>
                      <a:endParaRPr lang="en-US" sz="2000" dirty="0">
                        <a:effectLst/>
                      </a:endParaRPr>
                    </a:p>
                  </a:txBody>
                  <a:tcPr marL="58018" marR="58018" marT="29009" marB="29009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9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PCA vs LDA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1C048CB-26BE-644A-8919-7426B8B29495}"/>
              </a:ext>
            </a:extLst>
          </p:cNvPr>
          <p:cNvSpPr txBox="1"/>
          <p:nvPr/>
        </p:nvSpPr>
        <p:spPr>
          <a:xfrm>
            <a:off x="1614311" y="57645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https://sebastianraschka.com/Articles/2014_python_lda.html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EAECF71-FC96-6F15-80BE-9557EF4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5" y="1888883"/>
            <a:ext cx="9076267" cy="37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11502"/>
              </p:ext>
            </p:extLst>
          </p:nvPr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T-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Dağıtılmış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Stokastik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Komşu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Yerleştirme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(t-SNE)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2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pPr marL="0" marR="0" indent="0" algn="ctr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+mn-lt"/>
              </a:rPr>
              <a:t>T-</a:t>
            </a:r>
            <a:r>
              <a:rPr lang="en-US" sz="4000" b="1" dirty="0" err="1">
                <a:latin typeface="+mn-lt"/>
              </a:rPr>
              <a:t>Dağıtılmış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Stokastik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Komşu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Yerleştirme</a:t>
            </a:r>
            <a:r>
              <a:rPr lang="en-US" sz="4000" b="1" dirty="0">
                <a:latin typeface="+mn-lt"/>
              </a:rPr>
              <a:t> (t-SNE)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T-</a:t>
            </a:r>
            <a:r>
              <a:rPr lang="en-US" sz="2000" dirty="0" err="1"/>
              <a:t>Dağıtılmış</a:t>
            </a:r>
            <a:r>
              <a:rPr lang="en-US" sz="2000" dirty="0"/>
              <a:t> </a:t>
            </a:r>
            <a:r>
              <a:rPr lang="en-US" sz="2000" dirty="0" err="1"/>
              <a:t>Stokastik</a:t>
            </a:r>
            <a:r>
              <a:rPr lang="en-US" sz="2000" dirty="0"/>
              <a:t> </a:t>
            </a:r>
            <a:r>
              <a:rPr lang="en-US" sz="2000" dirty="0" err="1"/>
              <a:t>Komşu</a:t>
            </a:r>
            <a:r>
              <a:rPr lang="en-US" sz="2000" dirty="0"/>
              <a:t> </a:t>
            </a:r>
            <a:r>
              <a:rPr lang="en-US" sz="2000" dirty="0" err="1"/>
              <a:t>Yerleştirme</a:t>
            </a:r>
            <a:r>
              <a:rPr lang="en-US" sz="2000" dirty="0"/>
              <a:t> (t-SNE), çok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setlerini</a:t>
            </a:r>
            <a:r>
              <a:rPr lang="en-US" sz="2000" dirty="0"/>
              <a:t> </a:t>
            </a:r>
            <a:r>
              <a:rPr lang="en-US" sz="2000" dirty="0" err="1"/>
              <a:t>görselleştirmek</a:t>
            </a:r>
            <a:r>
              <a:rPr lang="en-US" sz="2000" dirty="0"/>
              <a:t> için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boyut</a:t>
            </a:r>
            <a:r>
              <a:rPr lang="en-US" sz="2000" dirty="0"/>
              <a:t> </a:t>
            </a:r>
            <a:r>
              <a:rPr lang="en-US" sz="2000" dirty="0" err="1"/>
              <a:t>indirgeme</a:t>
            </a:r>
            <a:r>
              <a:rPr lang="en-US" sz="2000" dirty="0"/>
              <a:t> </a:t>
            </a:r>
            <a:r>
              <a:rPr lang="en-US" sz="2000" dirty="0" err="1"/>
              <a:t>tekniğidir</a:t>
            </a:r>
            <a:r>
              <a:rPr lang="en-US" sz="2000" dirty="0"/>
              <a:t>. </a:t>
            </a:r>
          </a:p>
        </p:txBody>
      </p:sp>
      <p:pic>
        <p:nvPicPr>
          <p:cNvPr id="7170" name="Picture 2" descr="An Introduction to t-SNE with Python Example | by Andre Violante | Towards  Data Science">
            <a:extLst>
              <a:ext uri="{FF2B5EF4-FFF2-40B4-BE49-F238E27FC236}">
                <a16:creationId xmlns:a16="http://schemas.microsoft.com/office/drawing/2014/main" id="{DC057B38-C9A0-6740-7C50-B92655AB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0" y="2722687"/>
            <a:ext cx="3798299" cy="35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D74E44E-1E5F-D072-EDB1-E575C180CF7C}"/>
              </a:ext>
            </a:extLst>
          </p:cNvPr>
          <p:cNvSpPr txBox="1"/>
          <p:nvPr/>
        </p:nvSpPr>
        <p:spPr>
          <a:xfrm>
            <a:off x="4196850" y="628255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https://towardsdatascience.com/an-introduction-to-t-sne-with-python-example-5a3a293108d1</a:t>
            </a:r>
          </a:p>
        </p:txBody>
      </p:sp>
    </p:spTree>
    <p:extLst>
      <p:ext uri="{BB962C8B-B14F-4D97-AF65-F5344CB8AC3E}">
        <p14:creationId xmlns:p14="http://schemas.microsoft.com/office/powerpoint/2010/main" val="36623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pPr marL="0" marR="0" indent="0" algn="ctr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atin typeface="+mn-lt"/>
              </a:rPr>
              <a:t>T-</a:t>
            </a:r>
            <a:r>
              <a:rPr lang="en-US" sz="4000" b="1" dirty="0" err="1">
                <a:latin typeface="+mn-lt"/>
              </a:rPr>
              <a:t>Dağıtılmış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Stokastik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Komşu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Yerleştirme</a:t>
            </a:r>
            <a:r>
              <a:rPr lang="en-US" sz="4000" b="1" dirty="0">
                <a:latin typeface="+mn-lt"/>
              </a:rPr>
              <a:t> (t-SNE)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noktalar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benzerliklerin</a:t>
            </a:r>
            <a:r>
              <a:rPr lang="en-US" sz="2000" dirty="0"/>
              <a:t> </a:t>
            </a:r>
            <a:r>
              <a:rPr lang="en-US" sz="2000" dirty="0" err="1"/>
              <a:t>ölçülmesi</a:t>
            </a:r>
            <a:r>
              <a:rPr lang="en-US" sz="2000" dirty="0"/>
              <a:t>. 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Düşük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uzaya</a:t>
            </a:r>
            <a:r>
              <a:rPr lang="en-US" sz="2000" dirty="0"/>
              <a:t> </a:t>
            </a:r>
            <a:r>
              <a:rPr lang="en-US" sz="2000" dirty="0" err="1"/>
              <a:t>dönüştürme</a:t>
            </a:r>
            <a:r>
              <a:rPr lang="en-US" sz="2000" dirty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919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7657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Temel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Bileşen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Analizi (PCA)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Temel </a:t>
            </a:r>
            <a:r>
              <a:rPr lang="en-US" sz="4000" b="1" dirty="0" err="1">
                <a:latin typeface="+mn-lt"/>
              </a:rPr>
              <a:t>Bileşen</a:t>
            </a:r>
            <a:r>
              <a:rPr lang="en-US" sz="4000" b="1" dirty="0">
                <a:latin typeface="+mn-lt"/>
              </a:rPr>
              <a:t> Analizi (PCA)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Boyut</a:t>
            </a:r>
            <a:r>
              <a:rPr lang="en-US" sz="2400" dirty="0"/>
              <a:t> </a:t>
            </a:r>
            <a:r>
              <a:rPr lang="en-US" sz="2400" dirty="0" err="1"/>
              <a:t>İndirgeme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Temel </a:t>
            </a:r>
            <a:r>
              <a:rPr lang="en-US" sz="2400" dirty="0" err="1"/>
              <a:t>Bileşen</a:t>
            </a:r>
            <a:r>
              <a:rPr lang="en-US" sz="2400" dirty="0"/>
              <a:t> Analizi (PCA)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Durum Çalışması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Boyut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İndirgeme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öğrenmesinde</a:t>
            </a:r>
            <a:r>
              <a:rPr lang="en-US" sz="2000" dirty="0"/>
              <a:t> </a:t>
            </a:r>
            <a:r>
              <a:rPr lang="en-US" sz="2000" dirty="0" err="1"/>
              <a:t>boyut</a:t>
            </a:r>
            <a:r>
              <a:rPr lang="en-US" sz="2000" dirty="0"/>
              <a:t> </a:t>
            </a:r>
            <a:r>
              <a:rPr lang="en-US" sz="2000" dirty="0" err="1"/>
              <a:t>indirgeme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değişken</a:t>
            </a:r>
            <a:r>
              <a:rPr lang="en-US" sz="2000" dirty="0"/>
              <a:t> </a:t>
            </a:r>
            <a:r>
              <a:rPr lang="en-US" sz="2000" dirty="0" err="1"/>
              <a:t>sayısını</a:t>
            </a:r>
            <a:r>
              <a:rPr lang="en-US" sz="2000" dirty="0"/>
              <a:t> </a:t>
            </a:r>
            <a:r>
              <a:rPr lang="en-US" sz="2000" dirty="0" err="1"/>
              <a:t>azaltarak</a:t>
            </a:r>
            <a:r>
              <a:rPr lang="en-US" sz="2000" dirty="0"/>
              <a:t> </a:t>
            </a:r>
            <a:r>
              <a:rPr lang="en-US" sz="2000" dirty="0" err="1"/>
              <a:t>modelin</a:t>
            </a:r>
            <a:r>
              <a:rPr lang="en-US" sz="2000" dirty="0"/>
              <a:t> </a:t>
            </a:r>
            <a:r>
              <a:rPr lang="en-US" sz="2000" dirty="0" err="1"/>
              <a:t>performansını</a:t>
            </a:r>
            <a:r>
              <a:rPr lang="en-US" sz="2000" dirty="0"/>
              <a:t> </a:t>
            </a:r>
            <a:r>
              <a:rPr lang="en-US" sz="2000" dirty="0" err="1"/>
              <a:t>artırmayı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hesaplama</a:t>
            </a:r>
            <a:r>
              <a:rPr lang="en-US" sz="2000" dirty="0"/>
              <a:t> </a:t>
            </a:r>
            <a:r>
              <a:rPr lang="en-US" sz="2000" dirty="0" err="1"/>
              <a:t>süresini</a:t>
            </a:r>
            <a:r>
              <a:rPr lang="en-US" sz="2000" dirty="0"/>
              <a:t> </a:t>
            </a:r>
            <a:r>
              <a:rPr lang="en-US" sz="2000" dirty="0" err="1"/>
              <a:t>azaltmayı</a:t>
            </a:r>
            <a:r>
              <a:rPr lang="en-US" sz="2000" dirty="0"/>
              <a:t> </a:t>
            </a:r>
            <a:r>
              <a:rPr lang="en-US" sz="2000" dirty="0" err="1"/>
              <a:t>amaçlayan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tekniktir</a:t>
            </a:r>
            <a:r>
              <a:rPr lang="en-US" sz="2000" dirty="0"/>
              <a:t>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CB6F9A1-C9CC-1909-68C9-A14D87D1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78" y="2756038"/>
            <a:ext cx="6254044" cy="348586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51BD194-7E58-5546-1EAE-4439E8C48078}"/>
              </a:ext>
            </a:extLst>
          </p:cNvPr>
          <p:cNvSpPr txBox="1"/>
          <p:nvPr/>
        </p:nvSpPr>
        <p:spPr>
          <a:xfrm>
            <a:off x="2996425" y="635704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https://towardsdatascience.com/pca-clearly-explained-how-when-why-to-use-it-and-feature-importance-a-guide-in-python-7c274582c37e</a:t>
            </a:r>
          </a:p>
        </p:txBody>
      </p:sp>
    </p:spTree>
    <p:extLst>
      <p:ext uri="{BB962C8B-B14F-4D97-AF65-F5344CB8AC3E}">
        <p14:creationId xmlns:p14="http://schemas.microsoft.com/office/powerpoint/2010/main" val="20726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Boyut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İndirgeme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5995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Öznitelik</a:t>
            </a:r>
            <a:r>
              <a:rPr lang="en-US" sz="2000" dirty="0"/>
              <a:t> </a:t>
            </a:r>
            <a:r>
              <a:rPr lang="en-US" sz="2000" dirty="0" err="1"/>
              <a:t>Seçimi</a:t>
            </a:r>
            <a:r>
              <a:rPr lang="en-US" sz="2000" dirty="0"/>
              <a:t> (Feature Selection)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Öznitelik</a:t>
            </a:r>
            <a:r>
              <a:rPr lang="en-US" sz="2000" dirty="0"/>
              <a:t> </a:t>
            </a:r>
            <a:r>
              <a:rPr lang="en-US" sz="2000" dirty="0" err="1"/>
              <a:t>Çıkarma</a:t>
            </a:r>
            <a:r>
              <a:rPr lang="en-US" sz="2000" dirty="0"/>
              <a:t> (Feature Extraction</a:t>
            </a:r>
            <a:r>
              <a:rPr lang="tr-TR" sz="2000" dirty="0"/>
              <a:t>)</a:t>
            </a:r>
            <a:endParaRPr lang="en-US" sz="2000" dirty="0"/>
          </a:p>
        </p:txBody>
      </p:sp>
      <p:pic>
        <p:nvPicPr>
          <p:cNvPr id="1026" name="Picture 2" descr="Difference between feature extraction and feature selection | Download  Scientific Diagram">
            <a:extLst>
              <a:ext uri="{FF2B5EF4-FFF2-40B4-BE49-F238E27FC236}">
                <a16:creationId xmlns:a16="http://schemas.microsoft.com/office/drawing/2014/main" id="{C121CA90-97DD-823B-8725-3A4394C3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06" y="2782800"/>
            <a:ext cx="5375021" cy="3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50535B3-FF3F-5662-3645-4AF844A40BF3}"/>
              </a:ext>
            </a:extLst>
          </p:cNvPr>
          <p:cNvSpPr txBox="1"/>
          <p:nvPr/>
        </p:nvSpPr>
        <p:spPr>
          <a:xfrm>
            <a:off x="3531476" y="639703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https://www.researchgate.net/figure/Difference-between-feature-extraction-and-feature-selection_fig1_339209170</a:t>
            </a:r>
          </a:p>
        </p:txBody>
      </p:sp>
    </p:spTree>
    <p:extLst>
      <p:ext uri="{BB962C8B-B14F-4D97-AF65-F5344CB8AC3E}">
        <p14:creationId xmlns:p14="http://schemas.microsoft.com/office/powerpoint/2010/main" val="19392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Temel </a:t>
            </a:r>
            <a:r>
              <a:rPr lang="en-US" sz="4000" b="1" dirty="0" err="1">
                <a:latin typeface="+mn-lt"/>
              </a:rPr>
              <a:t>Bileşen</a:t>
            </a:r>
            <a:r>
              <a:rPr lang="en-US" sz="4000" b="1" dirty="0">
                <a:latin typeface="+mn-lt"/>
              </a:rPr>
              <a:t> Analizi (PCA)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Temel </a:t>
            </a:r>
            <a:r>
              <a:rPr lang="en-US" sz="2000" dirty="0" err="1"/>
              <a:t>Bileşen</a:t>
            </a:r>
            <a:r>
              <a:rPr lang="en-US" sz="2000" dirty="0"/>
              <a:t> Analizi (Principal Component Analysis - PCA), çok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setlerindeki</a:t>
            </a:r>
            <a:r>
              <a:rPr lang="en-US" sz="2000" dirty="0"/>
              <a:t> </a:t>
            </a:r>
            <a:r>
              <a:rPr lang="en-US" sz="2000" dirty="0" err="1"/>
              <a:t>değişkenliği</a:t>
            </a:r>
            <a:r>
              <a:rPr lang="en-US" sz="2000" dirty="0"/>
              <a:t> </a:t>
            </a:r>
            <a:r>
              <a:rPr lang="en-US" sz="2000" dirty="0" err="1"/>
              <a:t>azaltmak</a:t>
            </a:r>
            <a:r>
              <a:rPr lang="en-US" sz="2000" dirty="0"/>
              <a:t> için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boyut</a:t>
            </a:r>
            <a:r>
              <a:rPr lang="en-US" sz="2000" dirty="0"/>
              <a:t> </a:t>
            </a:r>
            <a:r>
              <a:rPr lang="en-US" sz="2000" dirty="0" err="1"/>
              <a:t>indirgeme</a:t>
            </a:r>
            <a:r>
              <a:rPr lang="en-US" sz="2000" dirty="0"/>
              <a:t> </a:t>
            </a:r>
            <a:r>
              <a:rPr lang="en-US" sz="2000" dirty="0" err="1"/>
              <a:t>tekniğidir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PCA,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setindeki</a:t>
            </a:r>
            <a:r>
              <a:rPr lang="en-US" sz="2000" dirty="0"/>
              <a:t> </a:t>
            </a:r>
            <a:r>
              <a:rPr lang="en-US" sz="2000" dirty="0" err="1"/>
              <a:t>orijinal</a:t>
            </a:r>
            <a:r>
              <a:rPr lang="en-US" sz="2000" dirty="0"/>
              <a:t> </a:t>
            </a:r>
            <a:r>
              <a:rPr lang="en-US" sz="2000" dirty="0" err="1"/>
              <a:t>değişkenler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korelasyonu</a:t>
            </a:r>
            <a:r>
              <a:rPr lang="en-US" sz="2000" dirty="0"/>
              <a:t> </a:t>
            </a:r>
            <a:r>
              <a:rPr lang="en-US" sz="2000" dirty="0" err="1"/>
              <a:t>dikkate</a:t>
            </a:r>
            <a:r>
              <a:rPr lang="en-US" sz="2000" dirty="0"/>
              <a:t> </a:t>
            </a:r>
            <a:r>
              <a:rPr lang="en-US" sz="2000" dirty="0" err="1"/>
              <a:t>alarak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değişkenlerin</a:t>
            </a:r>
            <a:r>
              <a:rPr lang="en-US" sz="2000" dirty="0"/>
              <a:t> </a:t>
            </a:r>
            <a:r>
              <a:rPr lang="en-US" sz="2000" dirty="0" err="1"/>
              <a:t>birbirleriyle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ilişkisini</a:t>
            </a:r>
            <a:r>
              <a:rPr lang="en-US" sz="2000" dirty="0"/>
              <a:t> </a:t>
            </a:r>
            <a:r>
              <a:rPr lang="en-US" sz="2000" dirty="0" err="1"/>
              <a:t>açıklamak</a:t>
            </a:r>
            <a:r>
              <a:rPr lang="en-US" sz="2000" dirty="0"/>
              <a:t> için yeni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değişken</a:t>
            </a:r>
            <a:r>
              <a:rPr lang="en-US" sz="2000" dirty="0"/>
              <a:t>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oluşturur</a:t>
            </a:r>
            <a:r>
              <a:rPr lang="en-US" sz="2000" dirty="0"/>
              <a:t>. </a:t>
            </a:r>
          </a:p>
        </p:txBody>
      </p:sp>
      <p:pic>
        <p:nvPicPr>
          <p:cNvPr id="2050" name="Picture 2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4A361802-1DA8-B2C0-011D-98E234F0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1" y="3429000"/>
            <a:ext cx="4236819" cy="31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647687C-7D02-7544-3A76-7A6F6CDA8107}"/>
              </a:ext>
            </a:extLst>
          </p:cNvPr>
          <p:cNvSpPr txBox="1"/>
          <p:nvPr/>
        </p:nvSpPr>
        <p:spPr>
          <a:xfrm>
            <a:off x="3951890" y="6464767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https://medium.com/@raghavan99o/principal-component-analysis-pca-explained-and-implemented-eeab7cb73b72</a:t>
            </a:r>
          </a:p>
        </p:txBody>
      </p:sp>
    </p:spTree>
    <p:extLst>
      <p:ext uri="{BB962C8B-B14F-4D97-AF65-F5344CB8AC3E}">
        <p14:creationId xmlns:p14="http://schemas.microsoft.com/office/powerpoint/2010/main" val="30018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Temel </a:t>
            </a:r>
            <a:r>
              <a:rPr lang="en-US" sz="4000" b="1" dirty="0" err="1">
                <a:latin typeface="+mn-lt"/>
              </a:rPr>
              <a:t>Bileşen</a:t>
            </a:r>
            <a:r>
              <a:rPr lang="en-US" sz="4000" b="1" dirty="0">
                <a:latin typeface="+mn-lt"/>
              </a:rPr>
              <a:t> Analizi (PCA)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Normalizasyonu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Matrisinin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Kovaryans</a:t>
            </a:r>
            <a:r>
              <a:rPr lang="en-US" sz="2000" dirty="0"/>
              <a:t> </a:t>
            </a:r>
            <a:r>
              <a:rPr lang="en-US" sz="2000" dirty="0" err="1"/>
              <a:t>Matrisinin</a:t>
            </a:r>
            <a:r>
              <a:rPr lang="en-US" sz="2000" dirty="0"/>
              <a:t> </a:t>
            </a:r>
            <a:r>
              <a:rPr lang="en-US" sz="2000" dirty="0" err="1"/>
              <a:t>Özdeğer</a:t>
            </a:r>
            <a:r>
              <a:rPr lang="en-US" sz="2000" dirty="0"/>
              <a:t> ve </a:t>
            </a:r>
            <a:r>
              <a:rPr lang="en-US" sz="2000" dirty="0" err="1"/>
              <a:t>Özvektörlerinin</a:t>
            </a:r>
            <a:r>
              <a:rPr lang="en-US" sz="2000" dirty="0"/>
              <a:t> </a:t>
            </a:r>
            <a:r>
              <a:rPr lang="en-US" sz="2000" dirty="0" err="1"/>
              <a:t>Hesaplanması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Özdeğerlerin</a:t>
            </a:r>
            <a:r>
              <a:rPr lang="en-US" sz="2000" dirty="0"/>
              <a:t> </a:t>
            </a:r>
            <a:r>
              <a:rPr lang="en-US" sz="2000" dirty="0" err="1"/>
              <a:t>Sıralanması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Bileşenlerin</a:t>
            </a:r>
            <a:r>
              <a:rPr lang="en-US" sz="2000" dirty="0"/>
              <a:t> </a:t>
            </a:r>
            <a:r>
              <a:rPr lang="en-US" sz="2000" dirty="0" err="1"/>
              <a:t>Seçimi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Yeni Veri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Oluşturulması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04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Durum Çalışması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32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1997"/>
              </p:ext>
            </p:extLst>
          </p:nvPr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Doğrusal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Diskriminant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Analizi (LDA)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7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1121</Words>
  <Application>Microsoft Office PowerPoint</Application>
  <PresentationFormat>Geniş ekran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Teması</vt:lpstr>
      <vt:lpstr>PowerPoint Sunusu</vt:lpstr>
      <vt:lpstr>PowerPoint Sunusu</vt:lpstr>
      <vt:lpstr>Temel Bileşen Analizi (PCA)</vt:lpstr>
      <vt:lpstr>Boyut İndirgeme Nedir?</vt:lpstr>
      <vt:lpstr>Boyut İndirgeme Nedir?</vt:lpstr>
      <vt:lpstr>Temel Bileşen Analizi (PCA)</vt:lpstr>
      <vt:lpstr>Temel Bileşen Analizi (PCA)</vt:lpstr>
      <vt:lpstr>Durum Çalışması</vt:lpstr>
      <vt:lpstr>PowerPoint Sunusu</vt:lpstr>
      <vt:lpstr>Doğrusal Diskriminant Analizi (LDA)</vt:lpstr>
      <vt:lpstr>Doğrusal Diskriminant Analizi (LDA)</vt:lpstr>
      <vt:lpstr>Doğrusal Diskriminant Analizi (LDA)</vt:lpstr>
      <vt:lpstr>Durum Çalışması</vt:lpstr>
      <vt:lpstr>PCA vs LDA</vt:lpstr>
      <vt:lpstr>PCA vs LDA</vt:lpstr>
      <vt:lpstr>PowerPoint Sunusu</vt:lpstr>
      <vt:lpstr>T-Dağıtılmış Stokastik Komşu Yerleştirme (t-SNE)</vt:lpstr>
      <vt:lpstr>T-Dağıtılmış Stokastik Komşu Yerleştirme (t-SNE)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Beni Oku</dc:title>
  <dc:creator>Zeynep CAN</dc:creator>
  <cp:lastModifiedBy>kaan can yılmaz</cp:lastModifiedBy>
  <cp:revision>798</cp:revision>
  <dcterms:created xsi:type="dcterms:W3CDTF">2023-06-02T12:55:49Z</dcterms:created>
  <dcterms:modified xsi:type="dcterms:W3CDTF">2025-01-23T15:59:00Z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uid="id_classification_unclassified" value="" /&gt;&lt;/sisl&gt;</vt:lpwstr>
  </property>
  <property fmtid="{D5CDD505-2E9C-101B-9397-08002B2CF9AE}" pid="4" name="bjLabelRefreshRequired">
    <vt:lpwstr>FileClassifier</vt:lpwstr>
  </property>
</Properties>
</file>