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8" r:id="rId3"/>
    <p:sldId id="261" r:id="rId4"/>
    <p:sldId id="295" r:id="rId5"/>
    <p:sldId id="262" r:id="rId6"/>
    <p:sldId id="257" r:id="rId7"/>
    <p:sldId id="263" r:id="rId8"/>
    <p:sldId id="283" r:id="rId9"/>
    <p:sldId id="260" r:id="rId10"/>
    <p:sldId id="296" r:id="rId11"/>
    <p:sldId id="298" r:id="rId12"/>
    <p:sldId id="297" r:id="rId13"/>
    <p:sldId id="299" r:id="rId14"/>
    <p:sldId id="300" r:id="rId15"/>
    <p:sldId id="301" r:id="rId16"/>
    <p:sldId id="302" r:id="rId17"/>
    <p:sldId id="303" r:id="rId18"/>
    <p:sldId id="304" r:id="rId19"/>
    <p:sldId id="305" r:id="rId20"/>
    <p:sldId id="278"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Titillium Web"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347E4-8D0D-48F3-AB85-A3CE05522D68}">
  <a:tblStyle styleId="{A8D347E4-8D0D-48F3-AB85-A3CE05522D6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209E37-47DD-4D05-A5F4-EA4EC5330A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916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327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547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98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95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784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131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194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143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29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49fc024d8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49fc024d8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068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2f7bc39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2f7bc39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1552750" y="906351"/>
            <a:ext cx="6038400" cy="819900"/>
          </a:xfrm>
          <a:prstGeom prst="rect">
            <a:avLst/>
          </a:prstGeom>
        </p:spPr>
        <p:txBody>
          <a:bodyPr spcFirstLastPara="1" wrap="square" lIns="0" tIns="0" rIns="0" bIns="0" anchor="t" anchorCtr="0">
            <a:noAutofit/>
          </a:bodyPr>
          <a:lstStyle>
            <a:lvl1pPr marL="457200" lvl="0" indent="-444500" rtl="0">
              <a:spcBef>
                <a:spcPts val="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1pPr>
            <a:lvl2pPr marL="914400" lvl="1"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2pPr>
            <a:lvl3pPr marL="1371600" lvl="2"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3pPr>
            <a:lvl4pPr marL="1828800" lvl="3"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4pPr>
            <a:lvl5pPr marL="2286000" lvl="4"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5pPr>
            <a:lvl6pPr marL="2743200" lvl="5"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6pPr>
            <a:lvl7pPr marL="3200400" lvl="6"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7pPr>
            <a:lvl8pPr marL="3657600" lvl="7"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8pPr>
            <a:lvl9pPr marL="4114800" lvl="8" indent="-444500" rtl="0">
              <a:spcBef>
                <a:spcPts val="1000"/>
              </a:spcBef>
              <a:spcAft>
                <a:spcPts val="1000"/>
              </a:spcAft>
              <a:buClr>
                <a:schemeClr val="dk1"/>
              </a:buClr>
              <a:buSzPts val="3400"/>
              <a:buFont typeface="Titillium Web"/>
              <a:buChar char="■"/>
              <a:defRPr sz="3400">
                <a:solidFill>
                  <a:schemeClr val="dk1"/>
                </a:solidFill>
                <a:latin typeface="Titillium Web"/>
                <a:ea typeface="Titillium Web"/>
                <a:cs typeface="Titillium Web"/>
                <a:sym typeface="Titillium Web"/>
              </a:defRPr>
            </a:lvl9pPr>
          </a:lstStyle>
          <a:p>
            <a:endParaRPr/>
          </a:p>
        </p:txBody>
      </p:sp>
      <p:sp>
        <p:nvSpPr>
          <p:cNvPr id="28" name="Google Shape;28;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39" name="Google Shape;3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58;p7"/>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9" name="Google Shape;59;p7"/>
          <p:cNvSpPr txBox="1">
            <a:spLocks noGrp="1"/>
          </p:cNvSpPr>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0" name="Google Shape;60;p7"/>
          <p:cNvSpPr txBox="1">
            <a:spLocks noGrp="1"/>
          </p:cNvSpPr>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1" name="Google Shape;61;p7"/>
          <p:cNvSpPr txBox="1">
            <a:spLocks noGrp="1"/>
          </p:cNvSpPr>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2" name="Google Shape;62;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 name="Google Shape;70;p8"/>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1" name="Google Shape;71;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a:buChar char="⦿"/>
              <a:defRPr sz="2400">
                <a:solidFill>
                  <a:schemeClr val="dk2"/>
                </a:solidFill>
                <a:latin typeface="Titillium Web"/>
                <a:ea typeface="Titillium Web"/>
                <a:cs typeface="Titillium Web"/>
                <a:sym typeface="Titillium Web"/>
              </a:defRPr>
            </a:lvl1pPr>
            <a:lvl2pPr marL="914400" lvl="1" indent="-381000" rtl="0">
              <a:lnSpc>
                <a:spcPct val="115000"/>
              </a:lnSpc>
              <a:spcBef>
                <a:spcPts val="1000"/>
              </a:spcBef>
              <a:spcAft>
                <a:spcPts val="0"/>
              </a:spcAft>
              <a:buClr>
                <a:schemeClr val="accent4"/>
              </a:buClr>
              <a:buSzPts val="2400"/>
              <a:buFont typeface="Titillium Web"/>
              <a:buChar char="⌾"/>
              <a:defRPr sz="2400">
                <a:solidFill>
                  <a:schemeClr val="dk2"/>
                </a:solidFill>
                <a:latin typeface="Titillium Web"/>
                <a:ea typeface="Titillium Web"/>
                <a:cs typeface="Titillium Web"/>
                <a:sym typeface="Titillium Web"/>
              </a:defRPr>
            </a:lvl2pPr>
            <a:lvl3pPr marL="1371600" lvl="2" indent="-381000" rtl="0">
              <a:lnSpc>
                <a:spcPct val="115000"/>
              </a:lnSpc>
              <a:spcBef>
                <a:spcPts val="1000"/>
              </a:spcBef>
              <a:spcAft>
                <a:spcPts val="0"/>
              </a:spcAft>
              <a:buClr>
                <a:schemeClr val="accent5"/>
              </a:buClr>
              <a:buSzPts val="2400"/>
              <a:buFont typeface="Titillium Web"/>
              <a:buChar char="•"/>
              <a:defRPr sz="2400">
                <a:solidFill>
                  <a:schemeClr val="dk2"/>
                </a:solidFill>
                <a:latin typeface="Titillium Web"/>
                <a:ea typeface="Titillium Web"/>
                <a:cs typeface="Titillium Web"/>
                <a:sym typeface="Titillium Web"/>
              </a:defRPr>
            </a:lvl3pPr>
            <a:lvl4pPr marL="1828800" lvl="3" indent="-381000" rtl="0">
              <a:lnSpc>
                <a:spcPct val="115000"/>
              </a:lnSpc>
              <a:spcBef>
                <a:spcPts val="1000"/>
              </a:spcBef>
              <a:spcAft>
                <a:spcPts val="0"/>
              </a:spcAft>
              <a:buClr>
                <a:schemeClr val="accent6"/>
              </a:buClr>
              <a:buSzPts val="2400"/>
              <a:buFont typeface="Titillium Web"/>
              <a:buChar char="●"/>
              <a:defRPr sz="2400">
                <a:solidFill>
                  <a:schemeClr val="dk2"/>
                </a:solidFill>
                <a:latin typeface="Titillium Web"/>
                <a:ea typeface="Titillium Web"/>
                <a:cs typeface="Titillium Web"/>
                <a:sym typeface="Titillium Web"/>
              </a:defRPr>
            </a:lvl4pPr>
            <a:lvl5pPr marL="2286000" lvl="4"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5pPr>
            <a:lvl6pPr marL="2743200" lvl="5"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6pPr>
            <a:lvl7pPr marL="3200400" lvl="6"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7pPr>
            <a:lvl8pPr marL="3657600" lvl="7"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8pPr>
            <a:lvl9pPr marL="4114800" lvl="8" indent="-381000" rtl="0">
              <a:lnSpc>
                <a:spcPct val="115000"/>
              </a:lnSpc>
              <a:spcBef>
                <a:spcPts val="1000"/>
              </a:spcBef>
              <a:spcAft>
                <a:spcPts val="1000"/>
              </a:spcAft>
              <a:buClr>
                <a:schemeClr val="dk2"/>
              </a:buClr>
              <a:buSzPts val="2400"/>
              <a:buFont typeface="Titillium Web"/>
              <a:buChar char="■"/>
              <a:defRPr sz="2400">
                <a:solidFill>
                  <a:schemeClr val="dk2"/>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879792" y="1719000"/>
            <a:ext cx="6470400" cy="170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CUSTOMER SEGMENTATION</a:t>
            </a:r>
            <a:endParaRPr dirty="0"/>
          </a:p>
        </p:txBody>
      </p:sp>
      <p:sp>
        <p:nvSpPr>
          <p:cNvPr id="2" name="Google Shape;95;p12">
            <a:extLst>
              <a:ext uri="{FF2B5EF4-FFF2-40B4-BE49-F238E27FC236}">
                <a16:creationId xmlns:a16="http://schemas.microsoft.com/office/drawing/2014/main" id="{433C2715-68F1-7196-2384-9771F1B5A958}"/>
              </a:ext>
            </a:extLst>
          </p:cNvPr>
          <p:cNvSpPr txBox="1">
            <a:spLocks/>
          </p:cNvSpPr>
          <p:nvPr/>
        </p:nvSpPr>
        <p:spPr>
          <a:xfrm>
            <a:off x="879792" y="3226671"/>
            <a:ext cx="6470400" cy="1705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400"/>
              <a:buFont typeface="Titillium Web"/>
              <a:buNone/>
              <a:defRPr sz="5400" b="1" i="0" u="none" strike="noStrike" cap="none">
                <a:solidFill>
                  <a:schemeClr val="lt1"/>
                </a:solidFill>
                <a:latin typeface="Titillium Web"/>
                <a:ea typeface="Titillium Web"/>
                <a:cs typeface="Titillium Web"/>
                <a:sym typeface="Titillium Web"/>
              </a:defRPr>
            </a:lvl1pPr>
            <a:lvl2pPr marR="0" lvl="1" algn="l" rtl="0">
              <a:lnSpc>
                <a:spcPct val="90000"/>
              </a:lnSpc>
              <a:spcBef>
                <a:spcPts val="0"/>
              </a:spcBef>
              <a:spcAft>
                <a:spcPts val="0"/>
              </a:spcAft>
              <a:buClr>
                <a:schemeClr val="lt1"/>
              </a:buClr>
              <a:buSzPts val="5400"/>
              <a:buFont typeface="Titillium Web"/>
              <a:buNone/>
              <a:defRPr sz="5400" b="1" i="0" u="none" strike="noStrike" cap="none">
                <a:solidFill>
                  <a:schemeClr val="lt1"/>
                </a:solidFill>
                <a:latin typeface="Titillium Web"/>
                <a:ea typeface="Titillium Web"/>
                <a:cs typeface="Titillium Web"/>
                <a:sym typeface="Titillium Web"/>
              </a:defRPr>
            </a:lvl2pPr>
            <a:lvl3pPr marR="0" lvl="2" algn="l" rtl="0">
              <a:lnSpc>
                <a:spcPct val="90000"/>
              </a:lnSpc>
              <a:spcBef>
                <a:spcPts val="0"/>
              </a:spcBef>
              <a:spcAft>
                <a:spcPts val="0"/>
              </a:spcAft>
              <a:buClr>
                <a:schemeClr val="lt1"/>
              </a:buClr>
              <a:buSzPts val="5400"/>
              <a:buFont typeface="Titillium Web"/>
              <a:buNone/>
              <a:defRPr sz="5400" b="1" i="0" u="none" strike="noStrike" cap="none">
                <a:solidFill>
                  <a:schemeClr val="lt1"/>
                </a:solidFill>
                <a:latin typeface="Titillium Web"/>
                <a:ea typeface="Titillium Web"/>
                <a:cs typeface="Titillium Web"/>
                <a:sym typeface="Titillium Web"/>
              </a:defRPr>
            </a:lvl3pPr>
            <a:lvl4pPr marR="0" lvl="3" algn="l" rtl="0">
              <a:lnSpc>
                <a:spcPct val="90000"/>
              </a:lnSpc>
              <a:spcBef>
                <a:spcPts val="0"/>
              </a:spcBef>
              <a:spcAft>
                <a:spcPts val="0"/>
              </a:spcAft>
              <a:buClr>
                <a:schemeClr val="lt1"/>
              </a:buClr>
              <a:buSzPts val="5400"/>
              <a:buFont typeface="Titillium Web"/>
              <a:buNone/>
              <a:defRPr sz="5400" b="1" i="0" u="none" strike="noStrike" cap="none">
                <a:solidFill>
                  <a:schemeClr val="lt1"/>
                </a:solidFill>
                <a:latin typeface="Titillium Web"/>
                <a:ea typeface="Titillium Web"/>
                <a:cs typeface="Titillium Web"/>
                <a:sym typeface="Titillium Web"/>
              </a:defRPr>
            </a:lvl4pPr>
            <a:lvl5pPr marR="0" lvl="4" algn="l" rtl="0">
              <a:lnSpc>
                <a:spcPct val="90000"/>
              </a:lnSpc>
              <a:spcBef>
                <a:spcPts val="0"/>
              </a:spcBef>
              <a:spcAft>
                <a:spcPts val="0"/>
              </a:spcAft>
              <a:buClr>
                <a:schemeClr val="lt1"/>
              </a:buClr>
              <a:buSzPts val="5400"/>
              <a:buFont typeface="Titillium Web"/>
              <a:buNone/>
              <a:defRPr sz="5400" b="1" i="0" u="none" strike="noStrike" cap="none">
                <a:solidFill>
                  <a:schemeClr val="lt1"/>
                </a:solidFill>
                <a:latin typeface="Titillium Web"/>
                <a:ea typeface="Titillium Web"/>
                <a:cs typeface="Titillium Web"/>
                <a:sym typeface="Titillium Web"/>
              </a:defRPr>
            </a:lvl5pPr>
            <a:lvl6pPr marR="0" lvl="5" algn="l" rtl="0">
              <a:lnSpc>
                <a:spcPct val="90000"/>
              </a:lnSpc>
              <a:spcBef>
                <a:spcPts val="0"/>
              </a:spcBef>
              <a:spcAft>
                <a:spcPts val="0"/>
              </a:spcAft>
              <a:buClr>
                <a:schemeClr val="lt1"/>
              </a:buClr>
              <a:buSzPts val="5400"/>
              <a:buFont typeface="Titillium Web"/>
              <a:buNone/>
              <a:defRPr sz="5400" b="1" i="0" u="none" strike="noStrike" cap="none">
                <a:solidFill>
                  <a:schemeClr val="lt1"/>
                </a:solidFill>
                <a:latin typeface="Titillium Web"/>
                <a:ea typeface="Titillium Web"/>
                <a:cs typeface="Titillium Web"/>
                <a:sym typeface="Titillium Web"/>
              </a:defRPr>
            </a:lvl6pPr>
            <a:lvl7pPr marR="0" lvl="6" algn="l" rtl="0">
              <a:lnSpc>
                <a:spcPct val="90000"/>
              </a:lnSpc>
              <a:spcBef>
                <a:spcPts val="0"/>
              </a:spcBef>
              <a:spcAft>
                <a:spcPts val="0"/>
              </a:spcAft>
              <a:buClr>
                <a:schemeClr val="lt1"/>
              </a:buClr>
              <a:buSzPts val="5400"/>
              <a:buFont typeface="Titillium Web"/>
              <a:buNone/>
              <a:defRPr sz="5400" b="1" i="0" u="none" strike="noStrike" cap="none">
                <a:solidFill>
                  <a:schemeClr val="lt1"/>
                </a:solidFill>
                <a:latin typeface="Titillium Web"/>
                <a:ea typeface="Titillium Web"/>
                <a:cs typeface="Titillium Web"/>
                <a:sym typeface="Titillium Web"/>
              </a:defRPr>
            </a:lvl7pPr>
            <a:lvl8pPr marR="0" lvl="7" algn="l" rtl="0">
              <a:lnSpc>
                <a:spcPct val="90000"/>
              </a:lnSpc>
              <a:spcBef>
                <a:spcPts val="0"/>
              </a:spcBef>
              <a:spcAft>
                <a:spcPts val="0"/>
              </a:spcAft>
              <a:buClr>
                <a:schemeClr val="lt1"/>
              </a:buClr>
              <a:buSzPts val="5400"/>
              <a:buFont typeface="Titillium Web"/>
              <a:buNone/>
              <a:defRPr sz="5400" b="1" i="0" u="none" strike="noStrike" cap="none">
                <a:solidFill>
                  <a:schemeClr val="lt1"/>
                </a:solidFill>
                <a:latin typeface="Titillium Web"/>
                <a:ea typeface="Titillium Web"/>
                <a:cs typeface="Titillium Web"/>
                <a:sym typeface="Titillium Web"/>
              </a:defRPr>
            </a:lvl8pPr>
            <a:lvl9pPr marR="0" lvl="8" algn="l" rtl="0">
              <a:lnSpc>
                <a:spcPct val="90000"/>
              </a:lnSpc>
              <a:spcBef>
                <a:spcPts val="0"/>
              </a:spcBef>
              <a:spcAft>
                <a:spcPts val="0"/>
              </a:spcAft>
              <a:buClr>
                <a:schemeClr val="lt1"/>
              </a:buClr>
              <a:buSzPts val="5400"/>
              <a:buFont typeface="Titillium Web"/>
              <a:buNone/>
              <a:defRPr sz="5400" b="1" i="0" u="none" strike="noStrike" cap="none">
                <a:solidFill>
                  <a:schemeClr val="lt1"/>
                </a:solidFill>
                <a:latin typeface="Titillium Web"/>
                <a:ea typeface="Titillium Web"/>
                <a:cs typeface="Titillium Web"/>
                <a:sym typeface="Titillium Web"/>
              </a:defRPr>
            </a:lvl9pPr>
          </a:lstStyle>
          <a:p>
            <a:pPr algn="ctr"/>
            <a:r>
              <a:rPr lang="en-US" sz="3200" dirty="0"/>
              <a:t>CAPSTONE PROJECT</a:t>
            </a:r>
          </a:p>
          <a:p>
            <a:pPr algn="ctr"/>
            <a:r>
              <a:rPr lang="en-US" sz="3200" dirty="0"/>
              <a:t>OZGE USAL</a:t>
            </a:r>
            <a:endParaRPr lang="en-CA"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Google Shape;164;p20">
            <a:extLst>
              <a:ext uri="{FF2B5EF4-FFF2-40B4-BE49-F238E27FC236}">
                <a16:creationId xmlns:a16="http://schemas.microsoft.com/office/drawing/2014/main" id="{1E9F0082-C5FE-60A4-EDBC-2379DC4D7305}"/>
              </a:ext>
            </a:extLst>
          </p:cNvPr>
          <p:cNvSpPr txBox="1">
            <a:spLocks/>
          </p:cNvSpPr>
          <p:nvPr/>
        </p:nvSpPr>
        <p:spPr>
          <a:xfrm>
            <a:off x="1165542" y="0"/>
            <a:ext cx="743340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4400" b="1" dirty="0">
                <a:solidFill>
                  <a:schemeClr val="accent2">
                    <a:lumMod val="75000"/>
                  </a:schemeClr>
                </a:solidFill>
                <a:latin typeface="Titillium Web" panose="00000500000000000000" pitchFamily="2" charset="0"/>
              </a:rPr>
              <a:t>EXPLANORY DATA ANALYSIS</a:t>
            </a:r>
          </a:p>
        </p:txBody>
      </p:sp>
      <p:pic>
        <p:nvPicPr>
          <p:cNvPr id="8" name="Picture 7">
            <a:extLst>
              <a:ext uri="{FF2B5EF4-FFF2-40B4-BE49-F238E27FC236}">
                <a16:creationId xmlns:a16="http://schemas.microsoft.com/office/drawing/2014/main" id="{45B1CDEF-8734-339E-35C0-95FD747B3EE0}"/>
              </a:ext>
            </a:extLst>
          </p:cNvPr>
          <p:cNvPicPr>
            <a:picLocks noChangeAspect="1"/>
          </p:cNvPicPr>
          <p:nvPr/>
        </p:nvPicPr>
        <p:blipFill rotWithShape="1">
          <a:blip r:embed="rId3"/>
          <a:srcRect t="25310" r="45275" b="8615"/>
          <a:stretch/>
        </p:blipFill>
        <p:spPr>
          <a:xfrm>
            <a:off x="116653" y="2079189"/>
            <a:ext cx="3068135" cy="3019022"/>
          </a:xfrm>
          <a:prstGeom prst="rect">
            <a:avLst/>
          </a:prstGeom>
        </p:spPr>
      </p:pic>
      <p:pic>
        <p:nvPicPr>
          <p:cNvPr id="9" name="Picture 8">
            <a:extLst>
              <a:ext uri="{FF2B5EF4-FFF2-40B4-BE49-F238E27FC236}">
                <a16:creationId xmlns:a16="http://schemas.microsoft.com/office/drawing/2014/main" id="{7CDAFDB1-C1EC-3400-B69B-6F1DB040760C}"/>
              </a:ext>
            </a:extLst>
          </p:cNvPr>
          <p:cNvPicPr>
            <a:picLocks noChangeAspect="1"/>
          </p:cNvPicPr>
          <p:nvPr/>
        </p:nvPicPr>
        <p:blipFill>
          <a:blip r:embed="rId4"/>
          <a:stretch>
            <a:fillRect/>
          </a:stretch>
        </p:blipFill>
        <p:spPr>
          <a:xfrm>
            <a:off x="3465278" y="987878"/>
            <a:ext cx="5678722" cy="4155621"/>
          </a:xfrm>
          <a:prstGeom prst="rect">
            <a:avLst/>
          </a:prstGeom>
        </p:spPr>
      </p:pic>
    </p:spTree>
    <p:extLst>
      <p:ext uri="{BB962C8B-B14F-4D97-AF65-F5344CB8AC3E}">
        <p14:creationId xmlns:p14="http://schemas.microsoft.com/office/powerpoint/2010/main" val="278740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E6CFD325-A407-6120-BC53-CED91FAAAC2C}"/>
              </a:ext>
            </a:extLst>
          </p:cNvPr>
          <p:cNvPicPr>
            <a:picLocks noChangeAspect="1"/>
          </p:cNvPicPr>
          <p:nvPr/>
        </p:nvPicPr>
        <p:blipFill>
          <a:blip r:embed="rId3"/>
          <a:stretch>
            <a:fillRect/>
          </a:stretch>
        </p:blipFill>
        <p:spPr>
          <a:xfrm>
            <a:off x="416795" y="574924"/>
            <a:ext cx="6243032" cy="4568576"/>
          </a:xfrm>
          <a:prstGeom prst="rect">
            <a:avLst/>
          </a:prstGeom>
        </p:spPr>
      </p:pic>
    </p:spTree>
    <p:extLst>
      <p:ext uri="{BB962C8B-B14F-4D97-AF65-F5344CB8AC3E}">
        <p14:creationId xmlns:p14="http://schemas.microsoft.com/office/powerpoint/2010/main" val="259830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7" name="Picture 6">
            <a:extLst>
              <a:ext uri="{FF2B5EF4-FFF2-40B4-BE49-F238E27FC236}">
                <a16:creationId xmlns:a16="http://schemas.microsoft.com/office/drawing/2014/main" id="{6FBCA41E-D329-FF32-D78E-6117556D18F0}"/>
              </a:ext>
            </a:extLst>
          </p:cNvPr>
          <p:cNvPicPr>
            <a:picLocks noChangeAspect="1"/>
          </p:cNvPicPr>
          <p:nvPr/>
        </p:nvPicPr>
        <p:blipFill rotWithShape="1">
          <a:blip r:embed="rId3"/>
          <a:srcRect r="20745" b="18235"/>
          <a:stretch/>
        </p:blipFill>
        <p:spPr>
          <a:xfrm>
            <a:off x="0" y="1"/>
            <a:ext cx="4381725" cy="2571750"/>
          </a:xfrm>
          <a:prstGeom prst="rect">
            <a:avLst/>
          </a:prstGeom>
        </p:spPr>
      </p:pic>
      <p:pic>
        <p:nvPicPr>
          <p:cNvPr id="12" name="Picture 11">
            <a:extLst>
              <a:ext uri="{FF2B5EF4-FFF2-40B4-BE49-F238E27FC236}">
                <a16:creationId xmlns:a16="http://schemas.microsoft.com/office/drawing/2014/main" id="{E5170CB6-FDB5-D5AD-BDAD-3537B7A6B27B}"/>
              </a:ext>
            </a:extLst>
          </p:cNvPr>
          <p:cNvPicPr>
            <a:picLocks noChangeAspect="1"/>
          </p:cNvPicPr>
          <p:nvPr/>
        </p:nvPicPr>
        <p:blipFill>
          <a:blip r:embed="rId4"/>
          <a:stretch>
            <a:fillRect/>
          </a:stretch>
        </p:blipFill>
        <p:spPr>
          <a:xfrm>
            <a:off x="4762275" y="0"/>
            <a:ext cx="4381725" cy="2559182"/>
          </a:xfrm>
          <a:prstGeom prst="rect">
            <a:avLst/>
          </a:prstGeom>
        </p:spPr>
      </p:pic>
      <p:pic>
        <p:nvPicPr>
          <p:cNvPr id="13" name="Picture 12">
            <a:extLst>
              <a:ext uri="{FF2B5EF4-FFF2-40B4-BE49-F238E27FC236}">
                <a16:creationId xmlns:a16="http://schemas.microsoft.com/office/drawing/2014/main" id="{2562642B-111E-4FAC-15E4-24AD01729ED3}"/>
              </a:ext>
            </a:extLst>
          </p:cNvPr>
          <p:cNvPicPr>
            <a:picLocks noChangeAspect="1"/>
          </p:cNvPicPr>
          <p:nvPr/>
        </p:nvPicPr>
        <p:blipFill>
          <a:blip r:embed="rId5"/>
          <a:stretch>
            <a:fillRect/>
          </a:stretch>
        </p:blipFill>
        <p:spPr>
          <a:xfrm>
            <a:off x="840922" y="2702330"/>
            <a:ext cx="6686190" cy="2441121"/>
          </a:xfrm>
          <a:prstGeom prst="rect">
            <a:avLst/>
          </a:prstGeom>
        </p:spPr>
      </p:pic>
    </p:spTree>
    <p:extLst>
      <p:ext uri="{BB962C8B-B14F-4D97-AF65-F5344CB8AC3E}">
        <p14:creationId xmlns:p14="http://schemas.microsoft.com/office/powerpoint/2010/main" val="69111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0" name="Picture 9">
            <a:extLst>
              <a:ext uri="{FF2B5EF4-FFF2-40B4-BE49-F238E27FC236}">
                <a16:creationId xmlns:a16="http://schemas.microsoft.com/office/drawing/2014/main" id="{AC617117-0392-EC8F-8853-8FBCDC4B90DA}"/>
              </a:ext>
            </a:extLst>
          </p:cNvPr>
          <p:cNvPicPr>
            <a:picLocks noChangeAspect="1"/>
          </p:cNvPicPr>
          <p:nvPr/>
        </p:nvPicPr>
        <p:blipFill>
          <a:blip r:embed="rId3"/>
          <a:stretch>
            <a:fillRect/>
          </a:stretch>
        </p:blipFill>
        <p:spPr>
          <a:xfrm>
            <a:off x="0" y="0"/>
            <a:ext cx="3918857" cy="3733755"/>
          </a:xfrm>
          <a:prstGeom prst="rect">
            <a:avLst/>
          </a:prstGeom>
        </p:spPr>
      </p:pic>
      <p:pic>
        <p:nvPicPr>
          <p:cNvPr id="13" name="Picture 12">
            <a:extLst>
              <a:ext uri="{FF2B5EF4-FFF2-40B4-BE49-F238E27FC236}">
                <a16:creationId xmlns:a16="http://schemas.microsoft.com/office/drawing/2014/main" id="{B35A5346-62AA-0049-3B47-0EEED89DFA7C}"/>
              </a:ext>
            </a:extLst>
          </p:cNvPr>
          <p:cNvPicPr>
            <a:picLocks noChangeAspect="1"/>
          </p:cNvPicPr>
          <p:nvPr/>
        </p:nvPicPr>
        <p:blipFill>
          <a:blip r:embed="rId4"/>
          <a:stretch>
            <a:fillRect/>
          </a:stretch>
        </p:blipFill>
        <p:spPr>
          <a:xfrm>
            <a:off x="3612866" y="2819281"/>
            <a:ext cx="5531134" cy="2324219"/>
          </a:xfrm>
          <a:prstGeom prst="rect">
            <a:avLst/>
          </a:prstGeom>
        </p:spPr>
      </p:pic>
      <p:pic>
        <p:nvPicPr>
          <p:cNvPr id="15" name="Picture 14">
            <a:extLst>
              <a:ext uri="{FF2B5EF4-FFF2-40B4-BE49-F238E27FC236}">
                <a16:creationId xmlns:a16="http://schemas.microsoft.com/office/drawing/2014/main" id="{40711A71-927F-070B-0AE3-F9B588DD219B}"/>
              </a:ext>
            </a:extLst>
          </p:cNvPr>
          <p:cNvPicPr>
            <a:picLocks noChangeAspect="1"/>
          </p:cNvPicPr>
          <p:nvPr/>
        </p:nvPicPr>
        <p:blipFill rotWithShape="1">
          <a:blip r:embed="rId5"/>
          <a:srcRect l="5466"/>
          <a:stretch/>
        </p:blipFill>
        <p:spPr>
          <a:xfrm>
            <a:off x="3918857" y="244929"/>
            <a:ext cx="5209694" cy="2156088"/>
          </a:xfrm>
          <a:prstGeom prst="rect">
            <a:avLst/>
          </a:prstGeom>
        </p:spPr>
      </p:pic>
    </p:spTree>
    <p:extLst>
      <p:ext uri="{BB962C8B-B14F-4D97-AF65-F5344CB8AC3E}">
        <p14:creationId xmlns:p14="http://schemas.microsoft.com/office/powerpoint/2010/main" val="22060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ext Placeholder 2">
            <a:extLst>
              <a:ext uri="{FF2B5EF4-FFF2-40B4-BE49-F238E27FC236}">
                <a16:creationId xmlns:a16="http://schemas.microsoft.com/office/drawing/2014/main" id="{C39F6ABF-F1D5-B378-48C0-EC2B9E5BD67E}"/>
              </a:ext>
            </a:extLst>
          </p:cNvPr>
          <p:cNvSpPr>
            <a:spLocks noGrp="1"/>
          </p:cNvSpPr>
          <p:nvPr>
            <p:ph type="body" idx="1"/>
          </p:nvPr>
        </p:nvSpPr>
        <p:spPr>
          <a:xfrm>
            <a:off x="143825" y="1452377"/>
            <a:ext cx="3133550" cy="3372715"/>
          </a:xfrm>
        </p:spPr>
        <p:txBody>
          <a:bodyPr/>
          <a:lstStyle/>
          <a:p>
            <a:r>
              <a:rPr lang="en-US" sz="2000" dirty="0"/>
              <a:t>New table is created using transcript table.  Number of received offers, viewed offers, completed offers, transactions and spending money are calculated for each customers.</a:t>
            </a:r>
          </a:p>
        </p:txBody>
      </p:sp>
      <p:sp>
        <p:nvSpPr>
          <p:cNvPr id="4" name="Google Shape;164;p20">
            <a:extLst>
              <a:ext uri="{FF2B5EF4-FFF2-40B4-BE49-F238E27FC236}">
                <a16:creationId xmlns:a16="http://schemas.microsoft.com/office/drawing/2014/main" id="{1E9F0082-C5FE-60A4-EDBC-2379DC4D7305}"/>
              </a:ext>
            </a:extLst>
          </p:cNvPr>
          <p:cNvSpPr txBox="1">
            <a:spLocks/>
          </p:cNvSpPr>
          <p:nvPr/>
        </p:nvSpPr>
        <p:spPr>
          <a:xfrm>
            <a:off x="1710600" y="384864"/>
            <a:ext cx="743340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3200" b="1" dirty="0">
                <a:solidFill>
                  <a:schemeClr val="accent2">
                    <a:lumMod val="75000"/>
                  </a:schemeClr>
                </a:solidFill>
                <a:latin typeface="Titillium Web" panose="00000500000000000000" pitchFamily="2" charset="0"/>
              </a:rPr>
              <a:t>Extracting Customer Behavior Features</a:t>
            </a:r>
          </a:p>
        </p:txBody>
      </p:sp>
      <p:pic>
        <p:nvPicPr>
          <p:cNvPr id="5" name="Picture 4">
            <a:extLst>
              <a:ext uri="{FF2B5EF4-FFF2-40B4-BE49-F238E27FC236}">
                <a16:creationId xmlns:a16="http://schemas.microsoft.com/office/drawing/2014/main" id="{B17E3CE1-7F79-ED6D-A041-984000DC92CE}"/>
              </a:ext>
            </a:extLst>
          </p:cNvPr>
          <p:cNvPicPr>
            <a:picLocks noChangeAspect="1"/>
          </p:cNvPicPr>
          <p:nvPr/>
        </p:nvPicPr>
        <p:blipFill>
          <a:blip r:embed="rId3"/>
          <a:stretch>
            <a:fillRect/>
          </a:stretch>
        </p:blipFill>
        <p:spPr>
          <a:xfrm>
            <a:off x="3037115" y="1836963"/>
            <a:ext cx="6106886" cy="2237015"/>
          </a:xfrm>
          <a:prstGeom prst="rect">
            <a:avLst/>
          </a:prstGeom>
        </p:spPr>
      </p:pic>
    </p:spTree>
    <p:extLst>
      <p:ext uri="{BB962C8B-B14F-4D97-AF65-F5344CB8AC3E}">
        <p14:creationId xmlns:p14="http://schemas.microsoft.com/office/powerpoint/2010/main" val="734915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Text Placeholder 2">
            <a:extLst>
              <a:ext uri="{FF2B5EF4-FFF2-40B4-BE49-F238E27FC236}">
                <a16:creationId xmlns:a16="http://schemas.microsoft.com/office/drawing/2014/main" id="{C39F6ABF-F1D5-B378-48C0-EC2B9E5BD67E}"/>
              </a:ext>
            </a:extLst>
          </p:cNvPr>
          <p:cNvSpPr>
            <a:spLocks noGrp="1"/>
          </p:cNvSpPr>
          <p:nvPr>
            <p:ph type="body" idx="1"/>
          </p:nvPr>
        </p:nvSpPr>
        <p:spPr>
          <a:xfrm>
            <a:off x="225467" y="1452378"/>
            <a:ext cx="8559303" cy="1445944"/>
          </a:xfrm>
        </p:spPr>
        <p:txBody>
          <a:bodyPr/>
          <a:lstStyle/>
          <a:p>
            <a:r>
              <a:rPr lang="en-US" sz="2000" dirty="0"/>
              <a:t>Firstly, K-Means clustering algorithm are used to determined customers groups. After that, </a:t>
            </a:r>
            <a:r>
              <a:rPr lang="en-US" sz="2000" dirty="0" err="1"/>
              <a:t>CatBoostClasssifier</a:t>
            </a:r>
            <a:r>
              <a:rPr lang="en-US" sz="2000" dirty="0"/>
              <a:t> and Random Forest Algorithms are applied and compared. </a:t>
            </a:r>
            <a:r>
              <a:rPr lang="en-US" sz="2000" dirty="0" err="1"/>
              <a:t>Pycaret</a:t>
            </a:r>
            <a:r>
              <a:rPr lang="en-US" sz="2000" dirty="0"/>
              <a:t> Library are used for clustering and classifications. </a:t>
            </a:r>
          </a:p>
        </p:txBody>
      </p:sp>
      <p:sp>
        <p:nvSpPr>
          <p:cNvPr id="4" name="Google Shape;164;p20">
            <a:extLst>
              <a:ext uri="{FF2B5EF4-FFF2-40B4-BE49-F238E27FC236}">
                <a16:creationId xmlns:a16="http://schemas.microsoft.com/office/drawing/2014/main" id="{1E9F0082-C5FE-60A4-EDBC-2379DC4D7305}"/>
              </a:ext>
            </a:extLst>
          </p:cNvPr>
          <p:cNvSpPr txBox="1">
            <a:spLocks/>
          </p:cNvSpPr>
          <p:nvPr/>
        </p:nvSpPr>
        <p:spPr>
          <a:xfrm>
            <a:off x="1710600" y="384864"/>
            <a:ext cx="743340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3200" b="1" dirty="0">
                <a:solidFill>
                  <a:schemeClr val="accent2">
                    <a:lumMod val="75000"/>
                  </a:schemeClr>
                </a:solidFill>
                <a:latin typeface="Titillium Web" panose="00000500000000000000" pitchFamily="2" charset="0"/>
              </a:rPr>
              <a:t>Modelling</a:t>
            </a:r>
          </a:p>
        </p:txBody>
      </p:sp>
      <p:pic>
        <p:nvPicPr>
          <p:cNvPr id="1026" name="Picture 2" descr="TPS-Jan22 | CatBoost using PyCaret | Kaggle">
            <a:extLst>
              <a:ext uri="{FF2B5EF4-FFF2-40B4-BE49-F238E27FC236}">
                <a16:creationId xmlns:a16="http://schemas.microsoft.com/office/drawing/2014/main" id="{97AAA708-8E46-6C57-F5E5-F892D109B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60" y="4327731"/>
            <a:ext cx="4326434" cy="61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7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 name="Google Shape;164;p20">
            <a:extLst>
              <a:ext uri="{FF2B5EF4-FFF2-40B4-BE49-F238E27FC236}">
                <a16:creationId xmlns:a16="http://schemas.microsoft.com/office/drawing/2014/main" id="{1E9F0082-C5FE-60A4-EDBC-2379DC4D7305}"/>
              </a:ext>
            </a:extLst>
          </p:cNvPr>
          <p:cNvSpPr txBox="1">
            <a:spLocks/>
          </p:cNvSpPr>
          <p:nvPr/>
        </p:nvSpPr>
        <p:spPr>
          <a:xfrm>
            <a:off x="1710600" y="384864"/>
            <a:ext cx="743340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3200" b="1" dirty="0">
                <a:solidFill>
                  <a:schemeClr val="accent2">
                    <a:lumMod val="75000"/>
                  </a:schemeClr>
                </a:solidFill>
                <a:latin typeface="Titillium Web" panose="00000500000000000000" pitchFamily="2" charset="0"/>
              </a:rPr>
              <a:t>Modelling</a:t>
            </a:r>
          </a:p>
        </p:txBody>
      </p:sp>
      <p:pic>
        <p:nvPicPr>
          <p:cNvPr id="7" name="Picture 6">
            <a:extLst>
              <a:ext uri="{FF2B5EF4-FFF2-40B4-BE49-F238E27FC236}">
                <a16:creationId xmlns:a16="http://schemas.microsoft.com/office/drawing/2014/main" id="{EB15B291-079D-677A-D3B3-66068631DB7C}"/>
              </a:ext>
            </a:extLst>
          </p:cNvPr>
          <p:cNvPicPr>
            <a:picLocks noChangeAspect="1"/>
          </p:cNvPicPr>
          <p:nvPr/>
        </p:nvPicPr>
        <p:blipFill>
          <a:blip r:embed="rId3"/>
          <a:stretch>
            <a:fillRect/>
          </a:stretch>
        </p:blipFill>
        <p:spPr>
          <a:xfrm>
            <a:off x="155120" y="1530057"/>
            <a:ext cx="4314031" cy="2968464"/>
          </a:xfrm>
          <a:prstGeom prst="rect">
            <a:avLst/>
          </a:prstGeom>
        </p:spPr>
      </p:pic>
      <p:pic>
        <p:nvPicPr>
          <p:cNvPr id="9" name="Picture 8">
            <a:extLst>
              <a:ext uri="{FF2B5EF4-FFF2-40B4-BE49-F238E27FC236}">
                <a16:creationId xmlns:a16="http://schemas.microsoft.com/office/drawing/2014/main" id="{A7E3381B-281A-9F75-D1ED-C9500FCCABD5}"/>
              </a:ext>
            </a:extLst>
          </p:cNvPr>
          <p:cNvPicPr>
            <a:picLocks noChangeAspect="1"/>
          </p:cNvPicPr>
          <p:nvPr/>
        </p:nvPicPr>
        <p:blipFill>
          <a:blip r:embed="rId4"/>
          <a:stretch>
            <a:fillRect/>
          </a:stretch>
        </p:blipFill>
        <p:spPr>
          <a:xfrm>
            <a:off x="4469151" y="1530057"/>
            <a:ext cx="4674849" cy="2968464"/>
          </a:xfrm>
          <a:prstGeom prst="rect">
            <a:avLst/>
          </a:prstGeom>
        </p:spPr>
      </p:pic>
    </p:spTree>
    <p:extLst>
      <p:ext uri="{BB962C8B-B14F-4D97-AF65-F5344CB8AC3E}">
        <p14:creationId xmlns:p14="http://schemas.microsoft.com/office/powerpoint/2010/main" val="181029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4" name="Google Shape;164;p20">
            <a:extLst>
              <a:ext uri="{FF2B5EF4-FFF2-40B4-BE49-F238E27FC236}">
                <a16:creationId xmlns:a16="http://schemas.microsoft.com/office/drawing/2014/main" id="{1E9F0082-C5FE-60A4-EDBC-2379DC4D7305}"/>
              </a:ext>
            </a:extLst>
          </p:cNvPr>
          <p:cNvSpPr txBox="1">
            <a:spLocks/>
          </p:cNvSpPr>
          <p:nvPr/>
        </p:nvSpPr>
        <p:spPr>
          <a:xfrm>
            <a:off x="1710600" y="384864"/>
            <a:ext cx="743340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3200" b="1" dirty="0">
                <a:solidFill>
                  <a:schemeClr val="accent2">
                    <a:lumMod val="75000"/>
                  </a:schemeClr>
                </a:solidFill>
                <a:latin typeface="Titillium Web" panose="00000500000000000000" pitchFamily="2" charset="0"/>
              </a:rPr>
              <a:t>Modelling</a:t>
            </a:r>
          </a:p>
        </p:txBody>
      </p:sp>
      <p:pic>
        <p:nvPicPr>
          <p:cNvPr id="3" name="Picture 2">
            <a:extLst>
              <a:ext uri="{FF2B5EF4-FFF2-40B4-BE49-F238E27FC236}">
                <a16:creationId xmlns:a16="http://schemas.microsoft.com/office/drawing/2014/main" id="{9A0638FE-1142-E8F1-967A-EE18B71A992C}"/>
              </a:ext>
            </a:extLst>
          </p:cNvPr>
          <p:cNvPicPr>
            <a:picLocks noChangeAspect="1"/>
          </p:cNvPicPr>
          <p:nvPr/>
        </p:nvPicPr>
        <p:blipFill>
          <a:blip r:embed="rId3"/>
          <a:stretch>
            <a:fillRect/>
          </a:stretch>
        </p:blipFill>
        <p:spPr>
          <a:xfrm>
            <a:off x="75969" y="1353372"/>
            <a:ext cx="5059367" cy="3715920"/>
          </a:xfrm>
          <a:prstGeom prst="rect">
            <a:avLst/>
          </a:prstGeom>
        </p:spPr>
      </p:pic>
      <p:pic>
        <p:nvPicPr>
          <p:cNvPr id="6" name="Picture 5">
            <a:extLst>
              <a:ext uri="{FF2B5EF4-FFF2-40B4-BE49-F238E27FC236}">
                <a16:creationId xmlns:a16="http://schemas.microsoft.com/office/drawing/2014/main" id="{DF480849-D3BE-A6B8-7BE2-272C4DAA9D3A}"/>
              </a:ext>
            </a:extLst>
          </p:cNvPr>
          <p:cNvPicPr>
            <a:picLocks noChangeAspect="1"/>
          </p:cNvPicPr>
          <p:nvPr/>
        </p:nvPicPr>
        <p:blipFill>
          <a:blip r:embed="rId4"/>
          <a:stretch>
            <a:fillRect/>
          </a:stretch>
        </p:blipFill>
        <p:spPr>
          <a:xfrm>
            <a:off x="5060679" y="28675"/>
            <a:ext cx="3968605" cy="2543075"/>
          </a:xfrm>
          <a:prstGeom prst="rect">
            <a:avLst/>
          </a:prstGeom>
        </p:spPr>
      </p:pic>
      <p:pic>
        <p:nvPicPr>
          <p:cNvPr id="12" name="Picture 11">
            <a:extLst>
              <a:ext uri="{FF2B5EF4-FFF2-40B4-BE49-F238E27FC236}">
                <a16:creationId xmlns:a16="http://schemas.microsoft.com/office/drawing/2014/main" id="{254D7E4F-7DEC-4006-E5AA-F797C79517D4}"/>
              </a:ext>
            </a:extLst>
          </p:cNvPr>
          <p:cNvPicPr>
            <a:picLocks noChangeAspect="1"/>
          </p:cNvPicPr>
          <p:nvPr/>
        </p:nvPicPr>
        <p:blipFill>
          <a:blip r:embed="rId5"/>
          <a:stretch>
            <a:fillRect/>
          </a:stretch>
        </p:blipFill>
        <p:spPr>
          <a:xfrm>
            <a:off x="5207220" y="2528404"/>
            <a:ext cx="3822064" cy="2615096"/>
          </a:xfrm>
          <a:prstGeom prst="rect">
            <a:avLst/>
          </a:prstGeom>
        </p:spPr>
      </p:pic>
    </p:spTree>
    <p:extLst>
      <p:ext uri="{BB962C8B-B14F-4D97-AF65-F5344CB8AC3E}">
        <p14:creationId xmlns:p14="http://schemas.microsoft.com/office/powerpoint/2010/main" val="226379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4" name="Google Shape;164;p20">
            <a:extLst>
              <a:ext uri="{FF2B5EF4-FFF2-40B4-BE49-F238E27FC236}">
                <a16:creationId xmlns:a16="http://schemas.microsoft.com/office/drawing/2014/main" id="{1E9F0082-C5FE-60A4-EDBC-2379DC4D7305}"/>
              </a:ext>
            </a:extLst>
          </p:cNvPr>
          <p:cNvSpPr txBox="1">
            <a:spLocks/>
          </p:cNvSpPr>
          <p:nvPr/>
        </p:nvSpPr>
        <p:spPr>
          <a:xfrm>
            <a:off x="1710600" y="384864"/>
            <a:ext cx="743340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3200" b="1" dirty="0">
                <a:solidFill>
                  <a:schemeClr val="accent2">
                    <a:lumMod val="75000"/>
                  </a:schemeClr>
                </a:solidFill>
                <a:latin typeface="Titillium Web" panose="00000500000000000000" pitchFamily="2" charset="0"/>
              </a:rPr>
              <a:t>Modelling</a:t>
            </a:r>
          </a:p>
          <a:p>
            <a:endParaRPr lang="en-CA" sz="3200" b="1" dirty="0">
              <a:solidFill>
                <a:schemeClr val="accent2">
                  <a:lumMod val="75000"/>
                </a:schemeClr>
              </a:solidFill>
              <a:latin typeface="Titillium Web" panose="00000500000000000000" pitchFamily="2" charset="0"/>
            </a:endParaRPr>
          </a:p>
        </p:txBody>
      </p:sp>
      <p:sp>
        <p:nvSpPr>
          <p:cNvPr id="2" name="Text Placeholder 2">
            <a:extLst>
              <a:ext uri="{FF2B5EF4-FFF2-40B4-BE49-F238E27FC236}">
                <a16:creationId xmlns:a16="http://schemas.microsoft.com/office/drawing/2014/main" id="{47A741DD-C00F-A2CC-8AC5-68616501A952}"/>
              </a:ext>
            </a:extLst>
          </p:cNvPr>
          <p:cNvSpPr>
            <a:spLocks noGrp="1"/>
          </p:cNvSpPr>
          <p:nvPr>
            <p:ph type="body" idx="1"/>
          </p:nvPr>
        </p:nvSpPr>
        <p:spPr>
          <a:xfrm>
            <a:off x="217303" y="1297256"/>
            <a:ext cx="3580602" cy="3297474"/>
          </a:xfrm>
        </p:spPr>
        <p:txBody>
          <a:bodyPr/>
          <a:lstStyle/>
          <a:p>
            <a:pPr marL="12700" indent="0">
              <a:buNone/>
            </a:pPr>
            <a:r>
              <a:rPr lang="en-US" sz="2000" dirty="0"/>
              <a:t>SHAP and LIME are used for explanations of models. </a:t>
            </a:r>
          </a:p>
        </p:txBody>
      </p:sp>
      <p:pic>
        <p:nvPicPr>
          <p:cNvPr id="7" name="Picture 6">
            <a:extLst>
              <a:ext uri="{FF2B5EF4-FFF2-40B4-BE49-F238E27FC236}">
                <a16:creationId xmlns:a16="http://schemas.microsoft.com/office/drawing/2014/main" id="{0EF3445F-497C-DCE7-CB18-B637978BA4BC}"/>
              </a:ext>
            </a:extLst>
          </p:cNvPr>
          <p:cNvPicPr>
            <a:picLocks noChangeAspect="1"/>
          </p:cNvPicPr>
          <p:nvPr/>
        </p:nvPicPr>
        <p:blipFill>
          <a:blip r:embed="rId3"/>
          <a:stretch>
            <a:fillRect/>
          </a:stretch>
        </p:blipFill>
        <p:spPr>
          <a:xfrm>
            <a:off x="114716" y="1980988"/>
            <a:ext cx="3683189" cy="3162463"/>
          </a:xfrm>
          <a:prstGeom prst="rect">
            <a:avLst/>
          </a:prstGeom>
        </p:spPr>
      </p:pic>
      <p:pic>
        <p:nvPicPr>
          <p:cNvPr id="9" name="Picture 8">
            <a:extLst>
              <a:ext uri="{FF2B5EF4-FFF2-40B4-BE49-F238E27FC236}">
                <a16:creationId xmlns:a16="http://schemas.microsoft.com/office/drawing/2014/main" id="{B2845F75-0F3C-D4A3-5578-D38CABD553FD}"/>
              </a:ext>
            </a:extLst>
          </p:cNvPr>
          <p:cNvPicPr>
            <a:picLocks noChangeAspect="1"/>
          </p:cNvPicPr>
          <p:nvPr/>
        </p:nvPicPr>
        <p:blipFill>
          <a:blip r:embed="rId4"/>
          <a:stretch>
            <a:fillRect/>
          </a:stretch>
        </p:blipFill>
        <p:spPr>
          <a:xfrm>
            <a:off x="4088730" y="2008071"/>
            <a:ext cx="4940554" cy="2228965"/>
          </a:xfrm>
          <a:prstGeom prst="rect">
            <a:avLst/>
          </a:prstGeom>
        </p:spPr>
      </p:pic>
    </p:spTree>
    <p:extLst>
      <p:ext uri="{BB962C8B-B14F-4D97-AF65-F5344CB8AC3E}">
        <p14:creationId xmlns:p14="http://schemas.microsoft.com/office/powerpoint/2010/main" val="4018441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299" y="1031614"/>
            <a:ext cx="7433400" cy="49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2">
                    <a:lumMod val="75000"/>
                  </a:schemeClr>
                </a:solidFill>
              </a:rPr>
              <a:t>CONCLUSION</a:t>
            </a:r>
            <a:br>
              <a:rPr lang="en" dirty="0">
                <a:solidFill>
                  <a:schemeClr val="accent2">
                    <a:lumMod val="75000"/>
                  </a:schemeClr>
                </a:solidFill>
              </a:rPr>
            </a:br>
            <a:endParaRPr dirty="0">
              <a:solidFill>
                <a:schemeClr val="accent2">
                  <a:lumMod val="75000"/>
                </a:schemeClr>
              </a:solidFill>
            </a:endParaRPr>
          </a:p>
        </p:txBody>
      </p:sp>
      <p:sp>
        <p:nvSpPr>
          <p:cNvPr id="102" name="Google Shape;102;p13"/>
          <p:cNvSpPr txBox="1">
            <a:spLocks noGrp="1"/>
          </p:cNvSpPr>
          <p:nvPr>
            <p:ph type="body" idx="1"/>
          </p:nvPr>
        </p:nvSpPr>
        <p:spPr>
          <a:xfrm>
            <a:off x="1056287" y="1633151"/>
            <a:ext cx="7031425" cy="2642021"/>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b="0" i="0" dirty="0">
                <a:effectLst/>
                <a:latin typeface="Titillium Web" panose="00000500000000000000" pitchFamily="2" charset="0"/>
              </a:rPr>
              <a:t>Costumer are grouped according to their behaviors</a:t>
            </a:r>
            <a:r>
              <a:rPr lang="en-US" sz="1800" dirty="0">
                <a:latin typeface="Titillium Web" panose="00000500000000000000" pitchFamily="2" charset="0"/>
              </a:rPr>
              <a:t>. It is important to analysis customers. Company enhances offers according to customer group behaviors. They can make prediction related with costumer age, income, gender. We can see distribution of customer properties according to behavior groups </a:t>
            </a:r>
            <a:endParaRPr lang="en-US" sz="1800" b="0" i="0" dirty="0">
              <a:effectLst/>
              <a:latin typeface="Titillium Web" panose="00000500000000000000" pitchFamily="2" charset="0"/>
            </a:endParaRPr>
          </a:p>
          <a:p>
            <a:pPr marL="342900" indent="-342900">
              <a:buClr>
                <a:schemeClr val="dk1"/>
              </a:buClr>
              <a:buSzPts val="1100"/>
            </a:pPr>
            <a:endParaRPr lang="en-US" sz="1200" dirty="0"/>
          </a:p>
        </p:txBody>
      </p:sp>
      <p:sp>
        <p:nvSpPr>
          <p:cNvPr id="103" name="Google Shape;103;p13"/>
          <p:cNvSpPr txBox="1">
            <a:spLocks noGrp="1"/>
          </p:cNvSpPr>
          <p:nvPr>
            <p:ph type="body" idx="2"/>
          </p:nvPr>
        </p:nvSpPr>
        <p:spPr>
          <a:xfrm>
            <a:off x="504235" y="4804001"/>
            <a:ext cx="7433400" cy="67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CA" sz="1200" b="1" dirty="0">
                <a:solidFill>
                  <a:schemeClr val="accent1"/>
                </a:solidFill>
              </a:rPr>
              <a:t>https://www.kaggle.com/datasets/ihormuliar/starbucks-customer-data</a:t>
            </a:r>
            <a:endParaRPr sz="1200" dirty="0">
              <a:solidFill>
                <a:schemeClr val="accent1"/>
              </a:solidFill>
            </a:endParaRPr>
          </a:p>
          <a:p>
            <a:pPr marL="0" lvl="0" indent="0" algn="l" rtl="0">
              <a:spcBef>
                <a:spcPts val="0"/>
              </a:spcBef>
              <a:spcAft>
                <a:spcPts val="0"/>
              </a:spcAft>
              <a:buNone/>
            </a:pPr>
            <a:endParaRPr sz="1200" dirty="0">
              <a:solidFill>
                <a:schemeClr val="accent1"/>
              </a:solidFill>
            </a:endParaRPr>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6465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ctrTitle" idx="4294967295"/>
          </p:nvPr>
        </p:nvSpPr>
        <p:spPr>
          <a:xfrm>
            <a:off x="1249136" y="529347"/>
            <a:ext cx="64242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800" dirty="0">
                <a:solidFill>
                  <a:schemeClr val="accent3">
                    <a:lumMod val="75000"/>
                  </a:schemeClr>
                </a:solidFill>
              </a:rPr>
              <a:t>TABLE of CONTENTS</a:t>
            </a:r>
            <a:endParaRPr sz="4800" dirty="0">
              <a:solidFill>
                <a:schemeClr val="accent3">
                  <a:lumMod val="75000"/>
                </a:schemeClr>
              </a:solidFill>
            </a:endParaRPr>
          </a:p>
        </p:txBody>
      </p:sp>
      <p:sp>
        <p:nvSpPr>
          <p:cNvPr id="110" name="Google Shape;110;p14"/>
          <p:cNvSpPr txBox="1">
            <a:spLocks noGrp="1"/>
          </p:cNvSpPr>
          <p:nvPr>
            <p:ph type="subTitle" idx="4294967295"/>
          </p:nvPr>
        </p:nvSpPr>
        <p:spPr>
          <a:xfrm>
            <a:off x="1249136" y="1280697"/>
            <a:ext cx="7039564" cy="3748503"/>
          </a:xfrm>
          <a:prstGeom prst="rect">
            <a:avLst/>
          </a:prstGeom>
        </p:spPr>
        <p:txBody>
          <a:bodyPr spcFirstLastPara="1" wrap="square" lIns="0" tIns="0" rIns="0" bIns="0" anchor="t" anchorCtr="0">
            <a:noAutofit/>
          </a:bodyPr>
          <a:lstStyle/>
          <a:p>
            <a:pPr marL="342900" indent="-342900"/>
            <a:r>
              <a:rPr lang="en-US" b="1" dirty="0"/>
              <a:t>PROJECT CONCEPT</a:t>
            </a:r>
          </a:p>
          <a:p>
            <a:pPr marL="342900" indent="-342900"/>
            <a:r>
              <a:rPr lang="en-US" b="1" dirty="0"/>
              <a:t>CUSTOMER SEGMENTATION</a:t>
            </a:r>
          </a:p>
          <a:p>
            <a:pPr marL="342900" indent="-342900"/>
            <a:r>
              <a:rPr lang="en-US" b="1" dirty="0"/>
              <a:t>BUSINESS QUESTIONS</a:t>
            </a:r>
          </a:p>
          <a:p>
            <a:pPr marL="342900" indent="-342900"/>
            <a:r>
              <a:rPr lang="en-US" b="1" dirty="0"/>
              <a:t>DATA COLLECTION AND INFORMATION</a:t>
            </a:r>
          </a:p>
          <a:p>
            <a:pPr marL="342900" indent="-342900"/>
            <a:r>
              <a:rPr lang="en-US" b="1" dirty="0"/>
              <a:t>ML PROCESS WORKFLOW</a:t>
            </a:r>
          </a:p>
          <a:p>
            <a:pPr marL="342900" indent="-342900"/>
            <a:r>
              <a:rPr lang="en-US" b="1" dirty="0"/>
              <a:t>DATA EXPLORATIONS &amp; FEATURES</a:t>
            </a:r>
          </a:p>
          <a:p>
            <a:pPr marL="342900" indent="-342900"/>
            <a:r>
              <a:rPr lang="en-US" b="1" dirty="0"/>
              <a:t>MODELLING</a:t>
            </a:r>
          </a:p>
          <a:p>
            <a:pPr marL="342900" indent="-342900"/>
            <a:r>
              <a:rPr lang="en-US" b="1" dirty="0"/>
              <a:t>CONCLUSION</a:t>
            </a:r>
          </a:p>
          <a:p>
            <a:pPr marL="342900" indent="-342900"/>
            <a:endParaRPr lang="en-US" b="1" dirty="0"/>
          </a:p>
        </p:txBody>
      </p:sp>
      <p:sp>
        <p:nvSpPr>
          <p:cNvPr id="112" name="Google Shape;112;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txBox="1">
            <a:spLocks noGrp="1"/>
          </p:cNvSpPr>
          <p:nvPr>
            <p:ph type="ctrTitle" idx="4294967295"/>
          </p:nvPr>
        </p:nvSpPr>
        <p:spPr>
          <a:xfrm>
            <a:off x="636378" y="2106387"/>
            <a:ext cx="64242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600" dirty="0"/>
              <a:t>THANKS!</a:t>
            </a:r>
            <a:endParaRPr sz="9600" dirty="0"/>
          </a:p>
        </p:txBody>
      </p:sp>
      <p:sp>
        <p:nvSpPr>
          <p:cNvPr id="368" name="Google Shape;36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3" name="Picture 2">
            <a:extLst>
              <a:ext uri="{FF2B5EF4-FFF2-40B4-BE49-F238E27FC236}">
                <a16:creationId xmlns:a16="http://schemas.microsoft.com/office/drawing/2014/main" id="{B8FAFF9C-DA9D-FA27-EA71-3F1E8E464FB3}"/>
              </a:ext>
            </a:extLst>
          </p:cNvPr>
          <p:cNvPicPr>
            <a:picLocks noChangeAspect="1"/>
          </p:cNvPicPr>
          <p:nvPr/>
        </p:nvPicPr>
        <p:blipFill>
          <a:blip r:embed="rId3"/>
          <a:stretch>
            <a:fillRect/>
          </a:stretch>
        </p:blipFill>
        <p:spPr>
          <a:xfrm>
            <a:off x="7060578" y="0"/>
            <a:ext cx="2081657" cy="20816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7"/>
          <p:cNvSpPr txBox="1">
            <a:spLocks noGrp="1"/>
          </p:cNvSpPr>
          <p:nvPr>
            <p:ph type="body" idx="1"/>
          </p:nvPr>
        </p:nvSpPr>
        <p:spPr>
          <a:xfrm>
            <a:off x="809134" y="2186651"/>
            <a:ext cx="7945800" cy="2760000"/>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US" b="0" i="0" dirty="0">
                <a:effectLst/>
                <a:latin typeface="Inter"/>
              </a:rPr>
              <a:t>The purpose is to understand customer response to different offers in order to come up with better approaches to sending customers specific promotional deals. </a:t>
            </a:r>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extBox 2">
            <a:extLst>
              <a:ext uri="{FF2B5EF4-FFF2-40B4-BE49-F238E27FC236}">
                <a16:creationId xmlns:a16="http://schemas.microsoft.com/office/drawing/2014/main" id="{7349F4BB-5959-1864-11CD-B0F983999B4C}"/>
              </a:ext>
            </a:extLst>
          </p:cNvPr>
          <p:cNvSpPr txBox="1"/>
          <p:nvPr/>
        </p:nvSpPr>
        <p:spPr>
          <a:xfrm>
            <a:off x="887957" y="1174792"/>
            <a:ext cx="7945800" cy="646331"/>
          </a:xfrm>
          <a:prstGeom prst="rect">
            <a:avLst/>
          </a:prstGeom>
          <a:noFill/>
        </p:spPr>
        <p:txBody>
          <a:bodyPr wrap="square">
            <a:spAutoFit/>
          </a:bodyPr>
          <a:lstStyle/>
          <a:p>
            <a:pPr marL="342900" indent="-342900" algn="ctr"/>
            <a:r>
              <a:rPr lang="en-US" sz="3600" b="1" dirty="0">
                <a:solidFill>
                  <a:schemeClr val="accent2">
                    <a:lumMod val="75000"/>
                  </a:schemeClr>
                </a:solidFill>
                <a:latin typeface="Titillium Web" panose="00000500000000000000" pitchFamily="2" charset="0"/>
              </a:rPr>
              <a:t>Project Concept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7"/>
          <p:cNvSpPr txBox="1">
            <a:spLocks noGrp="1"/>
          </p:cNvSpPr>
          <p:nvPr>
            <p:ph type="body" idx="1"/>
          </p:nvPr>
        </p:nvSpPr>
        <p:spPr>
          <a:xfrm>
            <a:off x="874448" y="1788465"/>
            <a:ext cx="7945800" cy="2961386"/>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endParaRPr lang="en-US" dirty="0">
              <a:solidFill>
                <a:srgbClr val="677579"/>
              </a:solidFill>
              <a:latin typeface="Inter"/>
            </a:endParaRPr>
          </a:p>
          <a:p>
            <a:pPr marL="76200" lvl="0" indent="0" algn="l" rtl="0">
              <a:spcBef>
                <a:spcPts val="0"/>
              </a:spcBef>
              <a:spcAft>
                <a:spcPts val="0"/>
              </a:spcAft>
              <a:buSzPts val="2400"/>
              <a:buNone/>
            </a:pPr>
            <a:r>
              <a:rPr lang="en-US" b="0" i="0" dirty="0">
                <a:solidFill>
                  <a:srgbClr val="677579"/>
                </a:solidFill>
                <a:effectLst/>
                <a:latin typeface="Inter"/>
              </a:rPr>
              <a:t> The goal of segmenting customers is to decide how to relate to customers in each segment in order to maximize the value of each customer to the business</a:t>
            </a:r>
            <a:r>
              <a:rPr lang="en-US" b="0" i="0" dirty="0">
                <a:solidFill>
                  <a:srgbClr val="111111"/>
                </a:solidFill>
                <a:effectLst/>
                <a:latin typeface="Inter"/>
              </a:rPr>
              <a:t>.</a:t>
            </a:r>
            <a:endParaRPr lang="en-US" b="0" i="0" dirty="0">
              <a:effectLst/>
              <a:latin typeface="Inter"/>
            </a:endParaRPr>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extBox 2">
            <a:extLst>
              <a:ext uri="{FF2B5EF4-FFF2-40B4-BE49-F238E27FC236}">
                <a16:creationId xmlns:a16="http://schemas.microsoft.com/office/drawing/2014/main" id="{7349F4BB-5959-1864-11CD-B0F983999B4C}"/>
              </a:ext>
            </a:extLst>
          </p:cNvPr>
          <p:cNvSpPr txBox="1"/>
          <p:nvPr/>
        </p:nvSpPr>
        <p:spPr>
          <a:xfrm>
            <a:off x="599100" y="1142134"/>
            <a:ext cx="7945800" cy="646331"/>
          </a:xfrm>
          <a:prstGeom prst="rect">
            <a:avLst/>
          </a:prstGeom>
          <a:noFill/>
        </p:spPr>
        <p:txBody>
          <a:bodyPr wrap="square">
            <a:spAutoFit/>
          </a:bodyPr>
          <a:lstStyle/>
          <a:p>
            <a:pPr marL="342900" indent="-342900" algn="ctr"/>
            <a:r>
              <a:rPr lang="en-US" sz="3600" b="1" dirty="0">
                <a:solidFill>
                  <a:schemeClr val="accent2">
                    <a:lumMod val="75000"/>
                  </a:schemeClr>
                </a:solidFill>
                <a:latin typeface="Titillium Web" panose="00000500000000000000" pitchFamily="2" charset="0"/>
              </a:rPr>
              <a:t>Customer Segmentation</a:t>
            </a:r>
          </a:p>
        </p:txBody>
      </p:sp>
    </p:spTree>
    <p:extLst>
      <p:ext uri="{BB962C8B-B14F-4D97-AF65-F5344CB8AC3E}">
        <p14:creationId xmlns:p14="http://schemas.microsoft.com/office/powerpoint/2010/main" val="350928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ctrTitle" idx="4294967295"/>
          </p:nvPr>
        </p:nvSpPr>
        <p:spPr>
          <a:xfrm>
            <a:off x="887806" y="1855202"/>
            <a:ext cx="52386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CA" sz="4800" dirty="0"/>
              <a:t>B</a:t>
            </a:r>
            <a:r>
              <a:rPr lang="en" sz="4800" dirty="0"/>
              <a:t>usiness </a:t>
            </a:r>
            <a:br>
              <a:rPr lang="en" sz="4800" dirty="0"/>
            </a:br>
            <a:r>
              <a:rPr lang="en" sz="4800" dirty="0"/>
              <a:t>Questions</a:t>
            </a:r>
            <a:endParaRPr sz="4800" dirty="0"/>
          </a:p>
        </p:txBody>
      </p:sp>
      <p:sp>
        <p:nvSpPr>
          <p:cNvPr id="138" name="Google Shape;138;p18"/>
          <p:cNvSpPr txBox="1">
            <a:spLocks noGrp="1"/>
          </p:cNvSpPr>
          <p:nvPr>
            <p:ph type="subTitle" idx="4294967295"/>
          </p:nvPr>
        </p:nvSpPr>
        <p:spPr>
          <a:xfrm>
            <a:off x="579034" y="3401641"/>
            <a:ext cx="8450250" cy="2068195"/>
          </a:xfrm>
          <a:prstGeom prst="rect">
            <a:avLst/>
          </a:prstGeom>
        </p:spPr>
        <p:txBody>
          <a:bodyPr spcFirstLastPara="1" wrap="square" lIns="0" tIns="0" rIns="0" bIns="0" anchor="t" anchorCtr="0">
            <a:noAutofit/>
          </a:bodyPr>
          <a:lstStyle/>
          <a:p>
            <a:pPr marL="0" lvl="0" indent="0" algn="l" rtl="0">
              <a:spcBef>
                <a:spcPts val="0"/>
              </a:spcBef>
              <a:spcAft>
                <a:spcPts val="1000"/>
              </a:spcAft>
              <a:buNone/>
            </a:pPr>
            <a:r>
              <a:rPr lang="en-US" dirty="0">
                <a:solidFill>
                  <a:schemeClr val="lt1"/>
                </a:solidFill>
              </a:rPr>
              <a:t>How the offers determined according to specific customer groups?</a:t>
            </a:r>
          </a:p>
          <a:p>
            <a:pPr marL="0" lvl="0" indent="0" algn="l" rtl="0">
              <a:spcBef>
                <a:spcPts val="0"/>
              </a:spcBef>
              <a:spcAft>
                <a:spcPts val="1000"/>
              </a:spcAft>
              <a:buNone/>
            </a:pPr>
            <a:r>
              <a:rPr lang="en-US" dirty="0">
                <a:solidFill>
                  <a:schemeClr val="lt1"/>
                </a:solidFill>
              </a:rPr>
              <a:t>How the approaches of offers are enhanced?</a:t>
            </a:r>
          </a:p>
          <a:p>
            <a:pPr marL="0" lvl="0" indent="0" algn="l" rtl="0">
              <a:spcBef>
                <a:spcPts val="0"/>
              </a:spcBef>
              <a:spcAft>
                <a:spcPts val="1000"/>
              </a:spcAft>
              <a:buNone/>
            </a:pPr>
            <a:endParaRPr dirty="0">
              <a:solidFill>
                <a:schemeClr val="lt1"/>
              </a:solidFill>
            </a:endParaRPr>
          </a:p>
        </p:txBody>
      </p:sp>
      <p:grpSp>
        <p:nvGrpSpPr>
          <p:cNvPr id="139" name="Google Shape;139;p18"/>
          <p:cNvGrpSpPr/>
          <p:nvPr/>
        </p:nvGrpSpPr>
        <p:grpSpPr>
          <a:xfrm>
            <a:off x="6483866" y="722761"/>
            <a:ext cx="1847361" cy="1847352"/>
            <a:chOff x="6643075" y="3664250"/>
            <a:chExt cx="407950" cy="407975"/>
          </a:xfrm>
        </p:grpSpPr>
        <p:sp>
          <p:nvSpPr>
            <p:cNvPr id="140" name="Google Shape;140;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8"/>
          <p:cNvGrpSpPr/>
          <p:nvPr/>
        </p:nvGrpSpPr>
        <p:grpSpPr>
          <a:xfrm rot="-587346">
            <a:off x="6351438" y="2610506"/>
            <a:ext cx="759491" cy="759448"/>
            <a:chOff x="576250" y="4319400"/>
            <a:chExt cx="442075" cy="442050"/>
          </a:xfrm>
        </p:grpSpPr>
        <p:sp>
          <p:nvSpPr>
            <p:cNvPr id="143" name="Google Shape;143;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8"/>
          <p:cNvSpPr/>
          <p:nvPr/>
        </p:nvSpPr>
        <p:spPr>
          <a:xfrm>
            <a:off x="6018280" y="949335"/>
            <a:ext cx="288731" cy="27569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2697278">
            <a:off x="7921136" y="2360858"/>
            <a:ext cx="438306" cy="4185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267891" y="2121939"/>
            <a:ext cx="175587" cy="16769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1280082">
            <a:off x="5818215" y="1780979"/>
            <a:ext cx="175576" cy="1677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t>5</a:t>
            </a:fld>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299" y="1031614"/>
            <a:ext cx="7433400" cy="49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2">
                    <a:lumMod val="75000"/>
                  </a:schemeClr>
                </a:solidFill>
              </a:rPr>
              <a:t>DATA SET</a:t>
            </a:r>
            <a:endParaRPr dirty="0">
              <a:solidFill>
                <a:schemeClr val="accent2">
                  <a:lumMod val="75000"/>
                </a:schemeClr>
              </a:solidFill>
            </a:endParaRPr>
          </a:p>
        </p:txBody>
      </p:sp>
      <p:sp>
        <p:nvSpPr>
          <p:cNvPr id="102" name="Google Shape;102;p13"/>
          <p:cNvSpPr txBox="1">
            <a:spLocks noGrp="1"/>
          </p:cNvSpPr>
          <p:nvPr>
            <p:ph type="body" idx="1"/>
          </p:nvPr>
        </p:nvSpPr>
        <p:spPr>
          <a:xfrm>
            <a:off x="1056287" y="1633151"/>
            <a:ext cx="7031425" cy="2642021"/>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b="1" dirty="0">
                <a:latin typeface="Titillium Web" panose="00000500000000000000" pitchFamily="2" charset="0"/>
              </a:rPr>
              <a:t>Dataset contains three .csv files in </a:t>
            </a:r>
            <a:r>
              <a:rPr lang="en-US" sz="1800" b="1" dirty="0" err="1">
                <a:latin typeface="Titillium Web" panose="00000500000000000000" pitchFamily="2" charset="0"/>
              </a:rPr>
              <a:t>Kaagle</a:t>
            </a:r>
            <a:r>
              <a:rPr lang="en-US" sz="1800" b="1" dirty="0">
                <a:latin typeface="Titillium Web" panose="00000500000000000000" pitchFamily="2" charset="0"/>
              </a:rPr>
              <a:t> and it is provided by Starbucks Company</a:t>
            </a:r>
          </a:p>
          <a:p>
            <a:pPr algn="l">
              <a:buFont typeface="Arial" panose="020B0604020202020204" pitchFamily="34" charset="0"/>
              <a:buChar char="•"/>
            </a:pPr>
            <a:r>
              <a:rPr lang="en-US" sz="1800" b="0" i="0" dirty="0">
                <a:effectLst/>
                <a:latin typeface="Titillium Web" panose="00000500000000000000" pitchFamily="2" charset="0"/>
              </a:rPr>
              <a:t>portfolio.csv - data about offers sent to customers (10 offers x 6 columns)</a:t>
            </a:r>
          </a:p>
          <a:p>
            <a:pPr algn="l">
              <a:buFont typeface="Arial" panose="020B0604020202020204" pitchFamily="34" charset="0"/>
              <a:buChar char="•"/>
            </a:pPr>
            <a:r>
              <a:rPr lang="en-US" sz="1800" b="0" i="0" dirty="0">
                <a:effectLst/>
                <a:latin typeface="Titillium Web" panose="00000500000000000000" pitchFamily="2" charset="0"/>
              </a:rPr>
              <a:t>profile.csv - demographic data of customers (17,000 customers x 5 columns)</a:t>
            </a:r>
          </a:p>
          <a:p>
            <a:pPr algn="l">
              <a:buFont typeface="Arial" panose="020B0604020202020204" pitchFamily="34" charset="0"/>
              <a:buChar char="•"/>
            </a:pPr>
            <a:r>
              <a:rPr lang="en-US" sz="1800" b="0" i="0" dirty="0">
                <a:effectLst/>
                <a:latin typeface="Titillium Web" panose="00000500000000000000" pitchFamily="2" charset="0"/>
              </a:rPr>
              <a:t>transcript.csv - customer response to offers and transactions made (306,648 events x 4 columns)</a:t>
            </a:r>
          </a:p>
          <a:p>
            <a:pPr marL="342900" indent="-342900">
              <a:buClr>
                <a:schemeClr val="dk1"/>
              </a:buClr>
              <a:buSzPts val="1100"/>
            </a:pPr>
            <a:endParaRPr sz="1200" dirty="0"/>
          </a:p>
        </p:txBody>
      </p:sp>
      <p:sp>
        <p:nvSpPr>
          <p:cNvPr id="103" name="Google Shape;103;p13"/>
          <p:cNvSpPr txBox="1">
            <a:spLocks noGrp="1"/>
          </p:cNvSpPr>
          <p:nvPr>
            <p:ph type="body" idx="2"/>
          </p:nvPr>
        </p:nvSpPr>
        <p:spPr>
          <a:xfrm>
            <a:off x="504235" y="4804001"/>
            <a:ext cx="7433400" cy="67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CA" sz="1200" b="1" dirty="0">
                <a:solidFill>
                  <a:schemeClr val="accent1"/>
                </a:solidFill>
              </a:rPr>
              <a:t>https://www.kaggle.com/datasets/ihormuliar/starbucks-customer-data</a:t>
            </a:r>
            <a:endParaRPr sz="1200" dirty="0">
              <a:solidFill>
                <a:schemeClr val="accent1"/>
              </a:solidFill>
            </a:endParaRPr>
          </a:p>
          <a:p>
            <a:pPr marL="0" lvl="0" indent="0" algn="l" rtl="0">
              <a:spcBef>
                <a:spcPts val="0"/>
              </a:spcBef>
              <a:spcAft>
                <a:spcPts val="0"/>
              </a:spcAft>
              <a:buNone/>
            </a:pPr>
            <a:endParaRPr sz="1200" dirty="0">
              <a:solidFill>
                <a:schemeClr val="accent1"/>
              </a:solidFill>
            </a:endParaRPr>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Picture 3">
            <a:extLst>
              <a:ext uri="{FF2B5EF4-FFF2-40B4-BE49-F238E27FC236}">
                <a16:creationId xmlns:a16="http://schemas.microsoft.com/office/drawing/2014/main" id="{F8883368-D7CB-0781-B723-4EDE2DCFF04C}"/>
              </a:ext>
            </a:extLst>
          </p:cNvPr>
          <p:cNvPicPr>
            <a:picLocks noChangeAspect="1"/>
          </p:cNvPicPr>
          <p:nvPr/>
        </p:nvPicPr>
        <p:blipFill>
          <a:blip r:embed="rId3"/>
          <a:stretch>
            <a:fillRect/>
          </a:stretch>
        </p:blipFill>
        <p:spPr>
          <a:xfrm>
            <a:off x="7615286" y="868328"/>
            <a:ext cx="1528714" cy="15287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5" name="Text Placeholder 4">
            <a:extLst>
              <a:ext uri="{FF2B5EF4-FFF2-40B4-BE49-F238E27FC236}">
                <a16:creationId xmlns:a16="http://schemas.microsoft.com/office/drawing/2014/main" id="{D3C4F433-4AFC-551A-C126-EF2950B467E0}"/>
              </a:ext>
            </a:extLst>
          </p:cNvPr>
          <p:cNvSpPr>
            <a:spLocks noGrp="1"/>
          </p:cNvSpPr>
          <p:nvPr>
            <p:ph type="body" idx="1"/>
          </p:nvPr>
        </p:nvSpPr>
        <p:spPr>
          <a:xfrm>
            <a:off x="701264" y="1709540"/>
            <a:ext cx="2591336" cy="2870400"/>
          </a:xfrm>
        </p:spPr>
        <p:txBody>
          <a:bodyPr/>
          <a:lstStyle/>
          <a:p>
            <a:pPr marL="114300" indent="0">
              <a:buNone/>
            </a:pPr>
            <a:r>
              <a:rPr lang="en-US" dirty="0"/>
              <a:t>PROFILE.csv contains customers information like:</a:t>
            </a:r>
          </a:p>
          <a:p>
            <a:r>
              <a:rPr lang="en-US" dirty="0"/>
              <a:t>Gender</a:t>
            </a:r>
          </a:p>
          <a:p>
            <a:r>
              <a:rPr lang="en-US" dirty="0"/>
              <a:t>Age</a:t>
            </a:r>
          </a:p>
          <a:p>
            <a:r>
              <a:rPr lang="en-US" dirty="0"/>
              <a:t>Member date</a:t>
            </a:r>
          </a:p>
          <a:p>
            <a:r>
              <a:rPr lang="en-US" dirty="0"/>
              <a:t>Income</a:t>
            </a:r>
          </a:p>
          <a:p>
            <a:endParaRPr lang="en-CA" dirty="0"/>
          </a:p>
        </p:txBody>
      </p:sp>
      <p:sp>
        <p:nvSpPr>
          <p:cNvPr id="6" name="Text Placeholder 5">
            <a:extLst>
              <a:ext uri="{FF2B5EF4-FFF2-40B4-BE49-F238E27FC236}">
                <a16:creationId xmlns:a16="http://schemas.microsoft.com/office/drawing/2014/main" id="{B6539CA2-D9B2-1CC3-5166-55F2E1E1B7E1}"/>
              </a:ext>
            </a:extLst>
          </p:cNvPr>
          <p:cNvSpPr>
            <a:spLocks noGrp="1"/>
          </p:cNvSpPr>
          <p:nvPr>
            <p:ph type="body" idx="2"/>
          </p:nvPr>
        </p:nvSpPr>
        <p:spPr>
          <a:xfrm>
            <a:off x="3414199" y="1709540"/>
            <a:ext cx="2315700" cy="2870400"/>
          </a:xfrm>
        </p:spPr>
        <p:txBody>
          <a:bodyPr/>
          <a:lstStyle/>
          <a:p>
            <a:pPr marL="114300" indent="0">
              <a:buNone/>
            </a:pPr>
            <a:r>
              <a:rPr lang="en-US" dirty="0"/>
              <a:t>PORTFOLIO.csv contains offers information like:</a:t>
            </a:r>
          </a:p>
          <a:p>
            <a:r>
              <a:rPr lang="en-US" dirty="0"/>
              <a:t>Reward</a:t>
            </a:r>
          </a:p>
          <a:p>
            <a:r>
              <a:rPr lang="en-US" dirty="0"/>
              <a:t>Channels</a:t>
            </a:r>
          </a:p>
          <a:p>
            <a:r>
              <a:rPr lang="en-US" dirty="0"/>
              <a:t>Difficulty</a:t>
            </a:r>
          </a:p>
          <a:p>
            <a:r>
              <a:rPr lang="en-US" dirty="0"/>
              <a:t>Offer type</a:t>
            </a:r>
          </a:p>
          <a:p>
            <a:pPr marL="114300" indent="0">
              <a:buNone/>
            </a:pPr>
            <a:endParaRPr lang="en-CA" dirty="0"/>
          </a:p>
        </p:txBody>
      </p:sp>
      <p:sp>
        <p:nvSpPr>
          <p:cNvPr id="7" name="Text Placeholder 6">
            <a:extLst>
              <a:ext uri="{FF2B5EF4-FFF2-40B4-BE49-F238E27FC236}">
                <a16:creationId xmlns:a16="http://schemas.microsoft.com/office/drawing/2014/main" id="{020BC36C-EB30-06C7-DDB3-35D76559E0E0}"/>
              </a:ext>
            </a:extLst>
          </p:cNvPr>
          <p:cNvSpPr>
            <a:spLocks noGrp="1"/>
          </p:cNvSpPr>
          <p:nvPr>
            <p:ph type="body" idx="3"/>
          </p:nvPr>
        </p:nvSpPr>
        <p:spPr>
          <a:xfrm>
            <a:off x="5973097" y="1709540"/>
            <a:ext cx="2315700" cy="2870400"/>
          </a:xfrm>
        </p:spPr>
        <p:txBody>
          <a:bodyPr/>
          <a:lstStyle/>
          <a:p>
            <a:pPr marL="114300" indent="0">
              <a:buNone/>
            </a:pPr>
            <a:r>
              <a:rPr lang="en-US" dirty="0"/>
              <a:t>TRANSCRIPT.csv contains customer responses and transaction details like:</a:t>
            </a:r>
          </a:p>
          <a:p>
            <a:r>
              <a:rPr lang="en-US" dirty="0"/>
              <a:t>Person id</a:t>
            </a:r>
          </a:p>
          <a:p>
            <a:r>
              <a:rPr lang="en-US" dirty="0"/>
              <a:t>Event</a:t>
            </a:r>
          </a:p>
          <a:p>
            <a:r>
              <a:rPr lang="en-US" dirty="0"/>
              <a:t>Offer ID</a:t>
            </a:r>
          </a:p>
          <a:p>
            <a:pPr marL="114300" indent="0">
              <a:buNone/>
            </a:pPr>
            <a:endParaRPr lang="en-US" dirty="0"/>
          </a:p>
          <a:p>
            <a:endParaRPr lang="en-CA" dirty="0"/>
          </a:p>
        </p:txBody>
      </p:sp>
      <p:sp>
        <p:nvSpPr>
          <p:cNvPr id="159" name="Google Shape;159;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p:nvPr>
        </p:nvSpPr>
        <p:spPr>
          <a:xfrm>
            <a:off x="855300" y="705577"/>
            <a:ext cx="7433400" cy="497100"/>
          </a:xfrm>
          <a:prstGeom prst="rect">
            <a:avLst/>
          </a:prstGeom>
        </p:spPr>
        <p:txBody>
          <a:bodyPr spcFirstLastPara="1" wrap="square" lIns="0" tIns="0" rIns="0" bIns="0" anchor="t" anchorCtr="0">
            <a:noAutofit/>
          </a:bodyPr>
          <a:lstStyle/>
          <a:p>
            <a:pPr marL="342900" indent="-342900" algn="ctr"/>
            <a:r>
              <a:rPr lang="en-US" sz="2800" b="1" dirty="0">
                <a:solidFill>
                  <a:schemeClr val="accent2">
                    <a:lumMod val="75000"/>
                  </a:schemeClr>
                </a:solidFill>
              </a:rPr>
              <a:t>ML PROCESS WORKFLOW</a:t>
            </a:r>
          </a:p>
        </p:txBody>
      </p:sp>
      <p:sp>
        <p:nvSpPr>
          <p:cNvPr id="439" name="Google Shape;439;p39"/>
          <p:cNvSpPr txBox="1">
            <a:spLocks noGrp="1"/>
          </p:cNvSpPr>
          <p:nvPr>
            <p:ph type="sldNum" idx="12"/>
          </p:nvPr>
        </p:nvSpPr>
        <p:spPr>
          <a:xfrm>
            <a:off x="8502415" y="4749900"/>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440" name="Google Shape;440;p39"/>
          <p:cNvSpPr/>
          <p:nvPr/>
        </p:nvSpPr>
        <p:spPr>
          <a:xfrm>
            <a:off x="0" y="2673106"/>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9"/>
          <p:cNvSpPr/>
          <p:nvPr/>
        </p:nvSpPr>
        <p:spPr>
          <a:xfrm>
            <a:off x="0" y="2673106"/>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42" name="Google Shape;442;p39"/>
          <p:cNvGrpSpPr/>
          <p:nvPr/>
        </p:nvGrpSpPr>
        <p:grpSpPr>
          <a:xfrm>
            <a:off x="1786339" y="2046299"/>
            <a:ext cx="473400" cy="473400"/>
            <a:chOff x="1786339" y="1703401"/>
            <a:chExt cx="473400" cy="473400"/>
          </a:xfrm>
        </p:grpSpPr>
        <p:sp>
          <p:nvSpPr>
            <p:cNvPr id="443" name="Google Shape;443;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1</a:t>
              </a:r>
              <a:endParaRPr sz="600">
                <a:solidFill>
                  <a:schemeClr val="dk2"/>
                </a:solidFill>
                <a:latin typeface="Titillium Web"/>
                <a:ea typeface="Titillium Web"/>
                <a:cs typeface="Titillium Web"/>
                <a:sym typeface="Titillium Web"/>
              </a:endParaRPr>
            </a:p>
          </p:txBody>
        </p:sp>
      </p:grpSp>
      <p:grpSp>
        <p:nvGrpSpPr>
          <p:cNvPr id="445" name="Google Shape;445;p39"/>
          <p:cNvGrpSpPr/>
          <p:nvPr/>
        </p:nvGrpSpPr>
        <p:grpSpPr>
          <a:xfrm>
            <a:off x="3814414" y="2046299"/>
            <a:ext cx="473400" cy="473400"/>
            <a:chOff x="3814414" y="1703401"/>
            <a:chExt cx="473400" cy="473400"/>
          </a:xfrm>
        </p:grpSpPr>
        <p:sp>
          <p:nvSpPr>
            <p:cNvPr id="446" name="Google Shape;446;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3</a:t>
              </a:r>
              <a:endParaRPr sz="600">
                <a:solidFill>
                  <a:schemeClr val="dk2"/>
                </a:solidFill>
                <a:latin typeface="Titillium Web"/>
                <a:ea typeface="Titillium Web"/>
                <a:cs typeface="Titillium Web"/>
                <a:sym typeface="Titillium Web"/>
              </a:endParaRPr>
            </a:p>
          </p:txBody>
        </p:sp>
      </p:grpSp>
      <p:grpSp>
        <p:nvGrpSpPr>
          <p:cNvPr id="448" name="Google Shape;448;p39"/>
          <p:cNvGrpSpPr/>
          <p:nvPr/>
        </p:nvGrpSpPr>
        <p:grpSpPr>
          <a:xfrm>
            <a:off x="5842489" y="2046299"/>
            <a:ext cx="473400" cy="473400"/>
            <a:chOff x="5842489" y="1703401"/>
            <a:chExt cx="473400" cy="473400"/>
          </a:xfrm>
        </p:grpSpPr>
        <p:sp>
          <p:nvSpPr>
            <p:cNvPr id="449" name="Google Shape;449;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5</a:t>
              </a:r>
              <a:endParaRPr sz="600">
                <a:solidFill>
                  <a:schemeClr val="dk2"/>
                </a:solidFill>
                <a:latin typeface="Titillium Web"/>
                <a:ea typeface="Titillium Web"/>
                <a:cs typeface="Titillium Web"/>
                <a:sym typeface="Titillium Web"/>
              </a:endParaRPr>
            </a:p>
          </p:txBody>
        </p:sp>
      </p:grpSp>
      <p:grpSp>
        <p:nvGrpSpPr>
          <p:cNvPr id="451" name="Google Shape;451;p39"/>
          <p:cNvGrpSpPr/>
          <p:nvPr/>
        </p:nvGrpSpPr>
        <p:grpSpPr>
          <a:xfrm>
            <a:off x="6880814" y="3919198"/>
            <a:ext cx="473400" cy="473400"/>
            <a:chOff x="6880814" y="3576300"/>
            <a:chExt cx="473400" cy="473400"/>
          </a:xfrm>
        </p:grpSpPr>
        <p:sp>
          <p:nvSpPr>
            <p:cNvPr id="452" name="Google Shape;452;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6</a:t>
              </a:r>
              <a:endParaRPr sz="600">
                <a:solidFill>
                  <a:schemeClr val="dk2"/>
                </a:solidFill>
                <a:latin typeface="Titillium Web"/>
                <a:ea typeface="Titillium Web"/>
                <a:cs typeface="Titillium Web"/>
                <a:sym typeface="Titillium Web"/>
              </a:endParaRPr>
            </a:p>
          </p:txBody>
        </p:sp>
      </p:grpSp>
      <p:grpSp>
        <p:nvGrpSpPr>
          <p:cNvPr id="454" name="Google Shape;454;p39"/>
          <p:cNvGrpSpPr/>
          <p:nvPr/>
        </p:nvGrpSpPr>
        <p:grpSpPr>
          <a:xfrm>
            <a:off x="4852739" y="3919198"/>
            <a:ext cx="473400" cy="473400"/>
            <a:chOff x="4852739" y="3576300"/>
            <a:chExt cx="473400" cy="473400"/>
          </a:xfrm>
        </p:grpSpPr>
        <p:sp>
          <p:nvSpPr>
            <p:cNvPr id="455" name="Google Shape;455;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4</a:t>
              </a:r>
              <a:endParaRPr sz="600">
                <a:solidFill>
                  <a:schemeClr val="dk2"/>
                </a:solidFill>
                <a:latin typeface="Titillium Web"/>
                <a:ea typeface="Titillium Web"/>
                <a:cs typeface="Titillium Web"/>
                <a:sym typeface="Titillium Web"/>
              </a:endParaRPr>
            </a:p>
          </p:txBody>
        </p:sp>
      </p:grpSp>
      <p:grpSp>
        <p:nvGrpSpPr>
          <p:cNvPr id="457" name="Google Shape;457;p39"/>
          <p:cNvGrpSpPr/>
          <p:nvPr/>
        </p:nvGrpSpPr>
        <p:grpSpPr>
          <a:xfrm>
            <a:off x="2824664" y="3919198"/>
            <a:ext cx="473400" cy="473400"/>
            <a:chOff x="2824664" y="3576300"/>
            <a:chExt cx="473400" cy="473400"/>
          </a:xfrm>
        </p:grpSpPr>
        <p:sp>
          <p:nvSpPr>
            <p:cNvPr id="458" name="Google Shape;458;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2</a:t>
              </a:r>
              <a:endParaRPr sz="600">
                <a:solidFill>
                  <a:schemeClr val="dk2"/>
                </a:solidFill>
                <a:latin typeface="Titillium Web"/>
                <a:ea typeface="Titillium Web"/>
                <a:cs typeface="Titillium Web"/>
                <a:sym typeface="Titillium Web"/>
              </a:endParaRPr>
            </a:p>
          </p:txBody>
        </p:sp>
      </p:grpSp>
      <p:sp>
        <p:nvSpPr>
          <p:cNvPr id="460" name="Google Shape;460;p39"/>
          <p:cNvSpPr txBox="1"/>
          <p:nvPr/>
        </p:nvSpPr>
        <p:spPr>
          <a:xfrm>
            <a:off x="855300" y="1458178"/>
            <a:ext cx="2139014"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2000" dirty="0">
                <a:solidFill>
                  <a:schemeClr val="dk2"/>
                </a:solidFill>
                <a:latin typeface="Titillium Web"/>
                <a:ea typeface="Titillium Web"/>
                <a:cs typeface="Titillium Web"/>
                <a:sym typeface="Titillium Web"/>
              </a:rPr>
              <a:t>DATA PREPARATION</a:t>
            </a:r>
            <a:endParaRPr sz="2000" dirty="0">
              <a:solidFill>
                <a:schemeClr val="dk2"/>
              </a:solidFill>
              <a:latin typeface="Titillium Web"/>
              <a:ea typeface="Titillium Web"/>
              <a:cs typeface="Titillium Web"/>
              <a:sym typeface="Titillium Web"/>
            </a:endParaRPr>
          </a:p>
        </p:txBody>
      </p:sp>
      <p:sp>
        <p:nvSpPr>
          <p:cNvPr id="461" name="Google Shape;461;p39"/>
          <p:cNvSpPr txBox="1"/>
          <p:nvPr/>
        </p:nvSpPr>
        <p:spPr>
          <a:xfrm>
            <a:off x="3377205" y="1458178"/>
            <a:ext cx="1948934"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2000" dirty="0">
                <a:solidFill>
                  <a:schemeClr val="dk2"/>
                </a:solidFill>
                <a:latin typeface="Titillium Web"/>
                <a:ea typeface="Titillium Web"/>
                <a:cs typeface="Titillium Web"/>
                <a:sym typeface="Titillium Web"/>
              </a:rPr>
              <a:t>FEATURE ENGINEERING</a:t>
            </a:r>
            <a:endParaRPr sz="2000" dirty="0">
              <a:solidFill>
                <a:schemeClr val="dk2"/>
              </a:solidFill>
              <a:latin typeface="Titillium Web"/>
              <a:ea typeface="Titillium Web"/>
              <a:cs typeface="Titillium Web"/>
              <a:sym typeface="Titillium Web"/>
            </a:endParaRPr>
          </a:p>
        </p:txBody>
      </p:sp>
      <p:sp>
        <p:nvSpPr>
          <p:cNvPr id="462" name="Google Shape;462;p39"/>
          <p:cNvSpPr txBox="1"/>
          <p:nvPr/>
        </p:nvSpPr>
        <p:spPr>
          <a:xfrm>
            <a:off x="5436009" y="1458178"/>
            <a:ext cx="226291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2000" dirty="0">
                <a:solidFill>
                  <a:schemeClr val="dk2"/>
                </a:solidFill>
                <a:latin typeface="Titillium Web"/>
                <a:ea typeface="Titillium Web"/>
                <a:cs typeface="Titillium Web"/>
                <a:sym typeface="Titillium Web"/>
              </a:rPr>
              <a:t>MODEL PERFORMANCE</a:t>
            </a:r>
            <a:endParaRPr sz="2000" dirty="0">
              <a:solidFill>
                <a:schemeClr val="dk2"/>
              </a:solidFill>
              <a:latin typeface="Titillium Web"/>
              <a:ea typeface="Titillium Web"/>
              <a:cs typeface="Titillium Web"/>
              <a:sym typeface="Titillium Web"/>
            </a:endParaRPr>
          </a:p>
        </p:txBody>
      </p:sp>
      <p:sp>
        <p:nvSpPr>
          <p:cNvPr id="463" name="Google Shape;463;p39"/>
          <p:cNvSpPr txBox="1"/>
          <p:nvPr/>
        </p:nvSpPr>
        <p:spPr>
          <a:xfrm>
            <a:off x="1608364" y="4406498"/>
            <a:ext cx="209621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2000" dirty="0">
                <a:solidFill>
                  <a:schemeClr val="dk2"/>
                </a:solidFill>
                <a:latin typeface="Titillium Web"/>
                <a:ea typeface="Titillium Web"/>
                <a:cs typeface="Titillium Web"/>
                <a:sym typeface="Titillium Web"/>
              </a:rPr>
              <a:t>EXPLANORY DATA ANALYSIS (EDA)</a:t>
            </a:r>
            <a:endParaRPr sz="2000" dirty="0">
              <a:solidFill>
                <a:schemeClr val="dk2"/>
              </a:solidFill>
              <a:latin typeface="Titillium Web"/>
              <a:ea typeface="Titillium Web"/>
              <a:cs typeface="Titillium Web"/>
              <a:sym typeface="Titillium Web"/>
            </a:endParaRPr>
          </a:p>
        </p:txBody>
      </p:sp>
      <p:sp>
        <p:nvSpPr>
          <p:cNvPr id="464" name="Google Shape;464;p39"/>
          <p:cNvSpPr txBox="1"/>
          <p:nvPr/>
        </p:nvSpPr>
        <p:spPr>
          <a:xfrm>
            <a:off x="4324953" y="44133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2000" dirty="0">
                <a:solidFill>
                  <a:schemeClr val="dk2"/>
                </a:solidFill>
                <a:latin typeface="Titillium Web"/>
                <a:ea typeface="Titillium Web"/>
                <a:cs typeface="Titillium Web"/>
                <a:sym typeface="Titillium Web"/>
              </a:rPr>
              <a:t>ML MODELING</a:t>
            </a:r>
            <a:endParaRPr sz="2000" dirty="0">
              <a:solidFill>
                <a:schemeClr val="dk2"/>
              </a:solidFill>
              <a:latin typeface="Titillium Web"/>
              <a:ea typeface="Titillium Web"/>
              <a:cs typeface="Titillium Web"/>
              <a:sym typeface="Titillium Web"/>
            </a:endParaRPr>
          </a:p>
        </p:txBody>
      </p:sp>
      <p:sp>
        <p:nvSpPr>
          <p:cNvPr id="465" name="Google Shape;465;p39"/>
          <p:cNvSpPr txBox="1"/>
          <p:nvPr/>
        </p:nvSpPr>
        <p:spPr>
          <a:xfrm>
            <a:off x="6019005" y="4365677"/>
            <a:ext cx="248341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2000" dirty="0">
                <a:solidFill>
                  <a:schemeClr val="dk2"/>
                </a:solidFill>
                <a:latin typeface="Titillium Web"/>
                <a:ea typeface="Titillium Web"/>
                <a:cs typeface="Titillium Web"/>
                <a:sym typeface="Titillium Web"/>
              </a:rPr>
              <a:t>CONCLUSIONS AND </a:t>
            </a:r>
            <a:r>
              <a:rPr lang="en-CA" sz="2000" dirty="0">
                <a:solidFill>
                  <a:schemeClr val="dk2"/>
                </a:solidFill>
                <a:latin typeface="Titillium Web"/>
                <a:ea typeface="Titillium Web"/>
                <a:cs typeface="Titillium Web"/>
                <a:sym typeface="Titillium Web"/>
              </a:rPr>
              <a:t>VISUALIZATIONS</a:t>
            </a:r>
            <a:endParaRPr sz="2000" dirty="0">
              <a:solidFill>
                <a:schemeClr val="dk2"/>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C39F6ABF-F1D5-B378-48C0-EC2B9E5BD67E}"/>
              </a:ext>
            </a:extLst>
          </p:cNvPr>
          <p:cNvSpPr>
            <a:spLocks noGrp="1"/>
          </p:cNvSpPr>
          <p:nvPr>
            <p:ph type="body" idx="1"/>
          </p:nvPr>
        </p:nvSpPr>
        <p:spPr>
          <a:xfrm>
            <a:off x="605693" y="1452377"/>
            <a:ext cx="3861706" cy="3372715"/>
          </a:xfrm>
        </p:spPr>
        <p:txBody>
          <a:bodyPr/>
          <a:lstStyle/>
          <a:p>
            <a:r>
              <a:rPr lang="en-US" sz="2000" dirty="0"/>
              <a:t>Data cleaning are applied for three files. Missing values are checked, </a:t>
            </a:r>
            <a:r>
              <a:rPr lang="en-CA" sz="2000" dirty="0"/>
              <a:t> data types are checked.</a:t>
            </a:r>
          </a:p>
          <a:p>
            <a:r>
              <a:rPr lang="en-CA" sz="2000" dirty="0"/>
              <a:t>For data transformation process, new columns are created, some columns are prepared for suitable format</a:t>
            </a:r>
            <a:endParaRPr lang="en-US" sz="2000" dirty="0"/>
          </a:p>
        </p:txBody>
      </p:sp>
      <p:sp>
        <p:nvSpPr>
          <p:cNvPr id="4" name="Google Shape;164;p20">
            <a:extLst>
              <a:ext uri="{FF2B5EF4-FFF2-40B4-BE49-F238E27FC236}">
                <a16:creationId xmlns:a16="http://schemas.microsoft.com/office/drawing/2014/main" id="{1E9F0082-C5FE-60A4-EDBC-2379DC4D7305}"/>
              </a:ext>
            </a:extLst>
          </p:cNvPr>
          <p:cNvSpPr txBox="1">
            <a:spLocks/>
          </p:cNvSpPr>
          <p:nvPr/>
        </p:nvSpPr>
        <p:spPr>
          <a:xfrm>
            <a:off x="1843178" y="180757"/>
            <a:ext cx="743340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4400" b="1" dirty="0">
                <a:solidFill>
                  <a:schemeClr val="accent2">
                    <a:lumMod val="75000"/>
                  </a:schemeClr>
                </a:solidFill>
                <a:latin typeface="Titillium Web" panose="00000500000000000000" pitchFamily="2" charset="0"/>
              </a:rPr>
              <a:t>DATA PREPARATION</a:t>
            </a:r>
          </a:p>
        </p:txBody>
      </p:sp>
      <p:pic>
        <p:nvPicPr>
          <p:cNvPr id="6" name="Picture 5">
            <a:extLst>
              <a:ext uri="{FF2B5EF4-FFF2-40B4-BE49-F238E27FC236}">
                <a16:creationId xmlns:a16="http://schemas.microsoft.com/office/drawing/2014/main" id="{8206CA65-B317-B820-8EAF-6E0ABBE367B1}"/>
              </a:ext>
            </a:extLst>
          </p:cNvPr>
          <p:cNvPicPr>
            <a:picLocks noChangeAspect="1"/>
          </p:cNvPicPr>
          <p:nvPr/>
        </p:nvPicPr>
        <p:blipFill>
          <a:blip r:embed="rId3"/>
          <a:stretch>
            <a:fillRect/>
          </a:stretch>
        </p:blipFill>
        <p:spPr>
          <a:xfrm>
            <a:off x="4676603" y="987014"/>
            <a:ext cx="4322039" cy="3838078"/>
          </a:xfrm>
          <a:prstGeom prst="rect">
            <a:avLst/>
          </a:prstGeom>
        </p:spPr>
      </p:pic>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462</Words>
  <Application>Microsoft Office PowerPoint</Application>
  <PresentationFormat>On-screen Show (16:9)</PresentationFormat>
  <Paragraphs>88</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Titillium Web</vt:lpstr>
      <vt:lpstr>Arial</vt:lpstr>
      <vt:lpstr>Inter</vt:lpstr>
      <vt:lpstr>Calibri</vt:lpstr>
      <vt:lpstr>Donalbain template</vt:lpstr>
      <vt:lpstr>CUSTOMER SEGMENTATION</vt:lpstr>
      <vt:lpstr>TABLE of CONTENTS</vt:lpstr>
      <vt:lpstr>PowerPoint Presentation</vt:lpstr>
      <vt:lpstr>PowerPoint Presentation</vt:lpstr>
      <vt:lpstr>Business  Questions</vt:lpstr>
      <vt:lpstr>DATA SET</vt:lpstr>
      <vt:lpstr>PowerPoint Presentation</vt:lpstr>
      <vt:lpstr>ML PROCESS 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cp:lastModifiedBy>Deniz Usal</cp:lastModifiedBy>
  <cp:revision>17</cp:revision>
  <dcterms:modified xsi:type="dcterms:W3CDTF">2022-11-11T04:09:06Z</dcterms:modified>
</cp:coreProperties>
</file>