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17" r:id="rId7"/>
    <p:sldId id="392" r:id="rId8"/>
    <p:sldId id="393" r:id="rId9"/>
    <p:sldId id="394" r:id="rId10"/>
    <p:sldId id="395" r:id="rId11"/>
    <p:sldId id="396" r:id="rId12"/>
    <p:sldId id="391" r:id="rId1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F5C72-84DE-4DC9-9AB5-C4BDC99A9BCE}" v="3" dt="2025-05-19T17:15:36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42ED23-981A-47F0-A975-9F9DBE60B5D2}" type="datetime1">
              <a:rPr lang="tr-TR" smtClean="0"/>
              <a:t>19.05.2025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F25B81-550B-4C70-AB0F-9B1B0907CDCD}" type="datetime1">
              <a:rPr lang="tr-TR" smtClean="0"/>
              <a:t>19.05.2025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1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0949FC-ED65-4E56-A4EB-BA1B58DAD0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87A58C3-8901-492D-9376-01E59DACC57B}" type="datetime1">
              <a:rPr lang="tr-TR" smtClean="0"/>
              <a:t>19.05.2025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3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00E72E9-DEFC-4D8F-B629-ACDF7B1E1F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70F0F3-9AE8-4CF9-AA32-8CF1CD68D989}" type="datetime1">
              <a:rPr lang="tr-TR" smtClean="0"/>
              <a:t>19.05.2025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B0AD-C734-7218-706F-88FF6B55A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462D31FD-BC3C-3AAC-4363-7028B3D74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50CFC426-45E2-48C9-5889-2F797AB1D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DF1E2E-F100-9D1D-927A-C28331172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4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2DB0FD-0D12-556C-A1D5-9853CBEFC29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70F0F3-9AE8-4CF9-AA32-8CF1CD68D989}" type="datetime1">
              <a:rPr lang="tr-TR" smtClean="0"/>
              <a:t>19.05.2025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6136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D2D8D-E0FE-2775-7CFF-DA8C66314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EC4CA772-302C-5268-FF7A-FE5904050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3FA1930B-7CA6-5775-015A-D382FD6C8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0DCBA1E-DBA8-5A81-3F77-F0170A534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5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28AD62-D82A-D34D-5A4D-B1787D4A182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70F0F3-9AE8-4CF9-AA32-8CF1CD68D989}" type="datetime1">
              <a:rPr lang="tr-TR" smtClean="0"/>
              <a:t>19.05.2025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11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5EC97-F36A-2CD4-5A32-FCF6BA364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F1F3B9FF-F46C-83B5-37D3-0DE0EF944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845CA81E-22C6-5D44-EEA6-F969AE305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2C65FFD-AFCE-F73D-C849-4D958A055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6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E471A35-BF86-95A5-BDF3-A808F5E381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70F0F3-9AE8-4CF9-AA32-8CF1CD68D989}" type="datetime1">
              <a:rPr lang="tr-TR" smtClean="0"/>
              <a:t>19.05.2025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51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1D5F5-9C2A-E361-7833-030998A9C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4E8C0FF0-9384-038B-3A11-0360E3C68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0C660BA7-3A4D-6265-1FCA-DF9B09F00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3D153B-6995-0A46-DE29-7E34B3650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7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CB9B62E-AF11-BD0F-E4FB-0719C8CE18D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70F0F3-9AE8-4CF9-AA32-8CF1CD68D989}" type="datetime1">
              <a:rPr lang="tr-TR" smtClean="0"/>
              <a:t>19.05.2025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500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2DFC9-A53E-8B0F-DBBC-563DB765C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>
            <a:extLst>
              <a:ext uri="{FF2B5EF4-FFF2-40B4-BE49-F238E27FC236}">
                <a16:creationId xmlns:a16="http://schemas.microsoft.com/office/drawing/2014/main" id="{F1CEFAC6-8611-0654-6D81-2D4DBF476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>
            <a:extLst>
              <a:ext uri="{FF2B5EF4-FFF2-40B4-BE49-F238E27FC236}">
                <a16:creationId xmlns:a16="http://schemas.microsoft.com/office/drawing/2014/main" id="{A9A8D0A0-6A3F-E16D-C9D3-5EA6C6FE2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B9A82A-9412-D442-4155-071B7D124A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tr-TR" smtClean="0"/>
              <a:t>8</a:t>
            </a:fld>
            <a:endParaRPr lang="tr-TR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839A83A-ABB1-6842-DA83-209770404C2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70F0F3-9AE8-4CF9-AA32-8CF1CD68D989}" type="datetime1">
              <a:rPr lang="tr-TR" smtClean="0"/>
              <a:t>19.05.2025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34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tr-TR" sz="4800"/>
              <a:t>3DFloat</a:t>
            </a:r>
          </a:p>
        </p:txBody>
      </p:sp>
      <p:sp>
        <p:nvSpPr>
          <p:cNvPr id="14" name="Resim Yer Tutucusu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Serbest Biçim: Şekil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İçerik 3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6" name="Serbest Biçim: Şekil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19" name="Serbest Biçim: Şekil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16" name="Metin Yer Tutucusu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7" name="İçerik Yer Tutucus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22" name="Metin Yer Tutucusu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Asıl metin stillerini düzenlemek için tıklayın</a:t>
            </a:r>
          </a:p>
        </p:txBody>
      </p:sp>
      <p:sp>
        <p:nvSpPr>
          <p:cNvPr id="23" name="İçerik Yer Tutucus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0" name="Resim Yer Tutucusu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Kapan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Başlık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1" name="Alt Başlık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</a:p>
        </p:txBody>
      </p:sp>
      <p:sp>
        <p:nvSpPr>
          <p:cNvPr id="40" name="Resim Yer Tutucusu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42" name="Resim Yer Tutucusu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grpSp>
        <p:nvGrpSpPr>
          <p:cNvPr id="43" name="Gr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Serbest Biçim: Şekil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46" name="Serbest Biçim: Şekil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Serbest Biçim: Şekil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/>
              <a:t>Asıl alt başlık stilini düzenlemek için tıklayın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9" name="Serbest Biçim: Şekil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Serbest Form: Şekil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6" name="Serbest Biçim: Şekil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13" name="Gr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Serbest Biçim: Şekil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Serbest Biçim: Şekil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ünd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tr-TR"/>
              <a:t>Başlık eklemek için tıklayın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tr-TR" sz="1600"/>
              <a:t>Metin eklemek için tıklayın</a:t>
            </a:r>
          </a:p>
        </p:txBody>
      </p:sp>
      <p:sp>
        <p:nvSpPr>
          <p:cNvPr id="17" name="Resim Yer Tutucusu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2" name="Resim Yer Tutucusu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10" name="Gr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Serbest Biçim: Şekil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iri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2" name="Resim Yer Tutucusu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8" name="Resim Yer Tutucusu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9" name="Resim Yer Tutucusu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0" name="Resim Yer Tutucusu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ölüm so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ölüm so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sim Yer Tutucusu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16" name="Alt Başlı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tr-TR">
                <a:solidFill>
                  <a:schemeClr val="tx1">
                    <a:alpha val="60000"/>
                  </a:schemeClr>
                </a:solidFill>
              </a:rPr>
              <a:t>Asıl alt başlık stilini düzenlemek için tıklayın</a:t>
            </a:r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Grafik Tablosu 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Serbest Biçim: Şekil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6" name="Serbest Biçim: Şekil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tr-TR"/>
              <a:t>Asıl başlık stilini düzenlemek için tıklayın</a:t>
            </a: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Serbest 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0" name="Serbest 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11" name="Serbest 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7" name="İçerik Yer Tutucus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k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ikdörtgen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40" name="Başlık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tr-TR"/>
              <a:t>Ekip</a:t>
            </a:r>
          </a:p>
        </p:txBody>
      </p:sp>
      <p:grpSp>
        <p:nvGrpSpPr>
          <p:cNvPr id="51" name="Gr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Serbest Biçim: Şekil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53" name="Serbest Biçim: Şekil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>
        <p:nvSpPr>
          <p:cNvPr id="56" name="Resim Yer Tutucusu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57" name="Resim Yer Tutucusu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58" name="Resim Yer Tutucusu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59" name="Resim Yer Tutucusu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tr-TR"/>
              <a:t>Resim eklemek için simgeye tıklayın</a:t>
            </a:r>
          </a:p>
        </p:txBody>
      </p:sp>
      <p:sp>
        <p:nvSpPr>
          <p:cNvPr id="63" name="Metin Yer Tutucusu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1" name="Metin Yer Tutucusu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5" name="Metin Yer Tutucusu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4" name="Metin Yer Tutucusu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7" name="Metin Yer Tutucusu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6" name="Metin Yer Tutucusu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69" name="Metin Yer Tutucusu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tr-TR"/>
              <a:t>Ad</a:t>
            </a:r>
          </a:p>
        </p:txBody>
      </p:sp>
      <p:sp>
        <p:nvSpPr>
          <p:cNvPr id="68" name="Metin Yer Tutucusu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tr-TR"/>
              <a:t>Başlık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İçerik 2 sütunu (karşılaştırma slayd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tr-T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tr-T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tr-TR" smtClean="0"/>
              <a:pPr rtl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tr-TR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4278" y="203520"/>
            <a:ext cx="4182754" cy="3225480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tr-TR"/>
              <a:t>SHADOW PUZZLE</a:t>
            </a:r>
            <a:br>
              <a:rPr lang="tr-TR"/>
            </a:br>
            <a:endParaRPr lang="tr-TR"/>
          </a:p>
        </p:txBody>
      </p:sp>
      <p:pic>
        <p:nvPicPr>
          <p:cNvPr id="14" name="Resim Yer Tutucusu 13" descr="Veri Noktaları Dijital arka planı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pic>
        <p:nvPicPr>
          <p:cNvPr id="5" name="Resim 4" descr="çizgi film, meyve, karpuz, çocukların yaptığı resimler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AC34B1F-4A6C-ECC1-5AA0-F76D3FA8B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38" y="5268213"/>
            <a:ext cx="3038899" cy="9240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Resim 6" descr="çizgi film, Hayvan figür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0057A74-C584-2999-153B-FA7522DF2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435" y="203520"/>
            <a:ext cx="2867425" cy="952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 descr="siluet, çizgi film, çizim, sanat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BAAE928-87B0-3D4A-1084-8657E62A0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115" y="2242080"/>
            <a:ext cx="2862130" cy="23738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tr-TR" sz="4400" b="1"/>
              <a:t>Main </a:t>
            </a:r>
            <a:r>
              <a:rPr lang="tr-TR" sz="4400" b="1" err="1"/>
              <a:t>Page</a:t>
            </a:r>
            <a:r>
              <a:rPr lang="tr-TR" sz="4400" b="1"/>
              <a:t> </a:t>
            </a:r>
          </a:p>
        </p:txBody>
      </p:sp>
      <p:pic>
        <p:nvPicPr>
          <p:cNvPr id="29" name="Resim 28" descr="metin, ekran görüntüsü, yazı tipi, renklilik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6708F83-BDA5-3826-B4BD-93A64756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88" y="196900"/>
            <a:ext cx="7903122" cy="29772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wrap="square" rtlCol="0">
            <a:normAutofit/>
          </a:bodyPr>
          <a:lstStyle/>
          <a:p>
            <a:pPr rtl="0"/>
            <a:r>
              <a:rPr lang="en-US" sz="1800" b="1"/>
              <a:t>The main page has three </a:t>
            </a:r>
            <a:r>
              <a:rPr lang="en-US" sz="1800" b="1" err="1"/>
              <a:t>categorie</a:t>
            </a:r>
            <a:r>
              <a:rPr lang="tr-TR" sz="1800" b="1"/>
              <a:t>s;</a:t>
            </a:r>
            <a:r>
              <a:rPr lang="en-US" sz="1800" b="1"/>
              <a:t> Animals, Food, Nature</a:t>
            </a:r>
            <a:r>
              <a:rPr lang="tr-TR" sz="1800" b="1"/>
              <a:t>.</a:t>
            </a:r>
          </a:p>
          <a:p>
            <a:pPr rtl="0"/>
            <a:endParaRPr lang="tr-TR" sz="1800" b="1"/>
          </a:p>
          <a:p>
            <a:pPr rtl="0"/>
            <a:r>
              <a:rPr lang="tr-TR" sz="1800" b="1"/>
              <a:t>W</a:t>
            </a:r>
            <a:r>
              <a:rPr lang="en-US" sz="1800" b="1" err="1"/>
              <a:t>hich</a:t>
            </a:r>
            <a:r>
              <a:rPr lang="en-US" sz="1800" b="1"/>
              <a:t> game mode (Normal, </a:t>
            </a:r>
            <a:r>
              <a:rPr lang="tr-TR" sz="1800" b="1" err="1"/>
              <a:t>Endless</a:t>
            </a:r>
            <a:r>
              <a:rPr lang="en-US" sz="1800" b="1"/>
              <a:t>) is presented on this page. </a:t>
            </a:r>
            <a:endParaRPr lang="tr-TR" sz="1800" b="1"/>
          </a:p>
          <a:p>
            <a:pPr rtl="0"/>
            <a:endParaRPr lang="tr-TR" sz="1800" b="1"/>
          </a:p>
          <a:p>
            <a:pPr rtl="0"/>
            <a:r>
              <a:rPr lang="en-US" sz="1800" b="1"/>
              <a:t>There are also Settings, How to Play and Credits and achievement buttons.</a:t>
            </a:r>
            <a:endParaRPr lang="tr-TR" sz="1800" b="1"/>
          </a:p>
        </p:txBody>
      </p:sp>
      <p:sp>
        <p:nvSpPr>
          <p:cNvPr id="15" name="Slayt Numarası Yer Tutucusu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tr-TR" smtClean="0"/>
              <a:pPr rtl="0">
                <a:spcAft>
                  <a:spcPts val="600"/>
                </a:spcAft>
              </a:pPr>
              <a:t>2</a:t>
            </a:fld>
            <a:endParaRPr lang="tr-TR"/>
          </a:p>
        </p:txBody>
      </p:sp>
      <p:pic>
        <p:nvPicPr>
          <p:cNvPr id="32" name="Resim 31" descr="metin, ekran görüntüsü, mor, lamb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8A50A21-BCC3-4762-5B71-3FCF67B8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88" y="3271319"/>
            <a:ext cx="7903122" cy="32358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erbest Biçim: Şekil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/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Serbest Biçim: Şekil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/>
            </a:p>
          </p:txBody>
        </p:sp>
        <p:sp>
          <p:nvSpPr>
            <p:cNvPr id="42" name="Serbest Biçim: Şekil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tr-TR"/>
            </a:p>
          </p:txBody>
        </p:sp>
      </p:grpSp>
      <p:sp useBgFill="1">
        <p:nvSpPr>
          <p:cNvPr id="46" name="Dikdörtgen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pic>
        <p:nvPicPr>
          <p:cNvPr id="8" name="Resim Yer Tutucusu 7" descr="Veri Noktaları Dijital arka planı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50" y="58987"/>
            <a:ext cx="12192000" cy="6858000"/>
          </a:xfrm>
        </p:spPr>
      </p:pic>
      <p:sp>
        <p:nvSpPr>
          <p:cNvPr id="48" name="Dikdörtgen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/>
          </a:p>
        </p:txBody>
      </p:sp>
      <p:sp>
        <p:nvSpPr>
          <p:cNvPr id="15" name="Başlık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23" y="-246132"/>
            <a:ext cx="4717448" cy="165671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tr-TR" sz="2800" b="1" kern="1200">
                <a:solidFill>
                  <a:schemeClr val="tx1"/>
                </a:solidFill>
                <a:ea typeface="+mj-ea"/>
                <a:cs typeface="+mj-cs"/>
              </a:rPr>
              <a:t>How </a:t>
            </a:r>
            <a:r>
              <a:rPr lang="tr-TR" sz="2800" b="1" kern="1200" err="1">
                <a:solidFill>
                  <a:schemeClr val="tx1"/>
                </a:solidFill>
                <a:ea typeface="+mj-ea"/>
                <a:cs typeface="+mj-cs"/>
              </a:rPr>
              <a:t>to</a:t>
            </a:r>
            <a:r>
              <a:rPr lang="tr-TR" sz="2800" b="1" kern="120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tr-TR" sz="2800" b="1" kern="1200" err="1">
                <a:solidFill>
                  <a:schemeClr val="tx1"/>
                </a:solidFill>
                <a:ea typeface="+mj-ea"/>
                <a:cs typeface="+mj-cs"/>
              </a:rPr>
              <a:t>play</a:t>
            </a:r>
            <a:r>
              <a:rPr lang="tr-TR" sz="2800" b="1" kern="120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tr-TR" sz="2800" b="1" kern="1200" err="1">
                <a:solidFill>
                  <a:schemeClr val="tx1"/>
                </a:solidFill>
                <a:ea typeface="+mj-ea"/>
                <a:cs typeface="+mj-cs"/>
              </a:rPr>
              <a:t>and</a:t>
            </a:r>
            <a:r>
              <a:rPr lang="tr-TR" sz="2800" b="1" kern="120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tr-TR" sz="2800" b="1" kern="1200" err="1">
                <a:solidFill>
                  <a:schemeClr val="tx1"/>
                </a:solidFill>
                <a:ea typeface="+mj-ea"/>
                <a:cs typeface="+mj-cs"/>
              </a:rPr>
              <a:t>Settings</a:t>
            </a:r>
            <a:endParaRPr lang="tr-TR" sz="2800" b="1" kern="1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Alt Başlık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24" y="1953665"/>
            <a:ext cx="4427196" cy="2265216"/>
          </a:xfrm>
        </p:spPr>
        <p:txBody>
          <a:bodyPr vert="horz" wrap="square" lIns="0" tIns="0" rIns="0" bIns="0"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sz="2800" b="1" kern="1200">
                <a:latin typeface="+mn-lt"/>
                <a:ea typeface="+mn-ea"/>
                <a:cs typeface="+mn-cs"/>
              </a:rPr>
              <a:t>There is information about the flow of the game on the main page for users</a:t>
            </a:r>
            <a:r>
              <a:rPr lang="tr-TR" sz="2800" b="1"/>
              <a:t>.</a:t>
            </a:r>
            <a:endParaRPr lang="tr-TR" sz="2800" b="1" kern="120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en-US" sz="2800" b="1" kern="1200">
                <a:latin typeface="+mn-lt"/>
                <a:ea typeface="+mn-ea"/>
                <a:cs typeface="+mn-cs"/>
              </a:rPr>
              <a:t>The settings button is for sound effects, music and theme selection</a:t>
            </a:r>
            <a:r>
              <a:rPr lang="tr-TR" sz="2800" b="1" kern="120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3</a:t>
            </a:fld>
            <a:endParaRPr lang="tr-TR"/>
          </a:p>
        </p:txBody>
      </p:sp>
      <p:pic>
        <p:nvPicPr>
          <p:cNvPr id="6" name="Resim 5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F18391C-0B15-90EA-C729-89DD6C0F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4441" y="83598"/>
            <a:ext cx="3117535" cy="3195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Resim 8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A2B9B3F-9097-5495-D508-4484F7C51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055" y="285004"/>
            <a:ext cx="4535568" cy="60687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Resim 10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1AC808D-1523-51E5-C58F-CA1BF0B1F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4604" y="3465862"/>
            <a:ext cx="3119281" cy="3195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F3446-27D3-0149-59F3-C17340E7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Yer Tutucusu 7" descr="Veri Noktaları Dijital arka planı">
            <a:extLst>
              <a:ext uri="{FF2B5EF4-FFF2-40B4-BE49-F238E27FC236}">
                <a16:creationId xmlns:a16="http://schemas.microsoft.com/office/drawing/2014/main" id="{8AA5D26D-1CDB-CB0A-809C-9F5442B9D6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8148"/>
            <a:ext cx="12192000" cy="6858000"/>
          </a:xfrm>
        </p:spPr>
      </p:pic>
      <p:sp>
        <p:nvSpPr>
          <p:cNvPr id="15" name="Başlık 14">
            <a:extLst>
              <a:ext uri="{FF2B5EF4-FFF2-40B4-BE49-F238E27FC236}">
                <a16:creationId xmlns:a16="http://schemas.microsoft.com/office/drawing/2014/main" id="{D5A8C17D-95DD-6405-48E0-A80CA4515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23" y="-246132"/>
            <a:ext cx="4717448" cy="165671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tr-TR" sz="3600" b="1" kern="1200" err="1">
                <a:solidFill>
                  <a:schemeClr val="tx1"/>
                </a:solidFill>
                <a:ea typeface="+mj-ea"/>
                <a:cs typeface="+mj-cs"/>
              </a:rPr>
              <a:t>Achievements</a:t>
            </a:r>
            <a:endParaRPr lang="tr-TR" sz="3600" b="1" kern="1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Alt Başlık 15">
            <a:extLst>
              <a:ext uri="{FF2B5EF4-FFF2-40B4-BE49-F238E27FC236}">
                <a16:creationId xmlns:a16="http://schemas.microsoft.com/office/drawing/2014/main" id="{50905654-4E48-F208-459D-FD9E88D44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23" y="1549863"/>
            <a:ext cx="3881706" cy="3758274"/>
          </a:xfrm>
        </p:spPr>
        <p:txBody>
          <a:bodyPr vert="horz" wrap="square" lIns="0" tIns="0" rIns="0" bIns="0"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b="1" kern="1200">
                <a:latin typeface="+mn-lt"/>
                <a:ea typeface="+mn-ea"/>
                <a:cs typeface="+mn-cs"/>
              </a:rPr>
              <a:t>Various achievements have been identified to increase the motivation of players</a:t>
            </a:r>
            <a:r>
              <a:rPr lang="tr-TR" b="1" kern="1200">
                <a:latin typeface="+mn-lt"/>
                <a:ea typeface="+mn-ea"/>
                <a:cs typeface="+mn-cs"/>
              </a:rPr>
              <a:t>.</a:t>
            </a:r>
          </a:p>
          <a:p>
            <a:pPr marL="0" indent="0" rtl="0">
              <a:lnSpc>
                <a:spcPct val="100000"/>
              </a:lnSpc>
              <a:buNone/>
            </a:pPr>
            <a:endParaRPr lang="tr-TR" b="1"/>
          </a:p>
          <a:p>
            <a:pPr marL="0" indent="0" rtl="0">
              <a:lnSpc>
                <a:spcPct val="100000"/>
              </a:lnSpc>
              <a:buNone/>
            </a:pPr>
            <a:endParaRPr lang="tr-TR" b="1" kern="120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en-US" b="1" kern="1200">
                <a:latin typeface="+mn-lt"/>
                <a:ea typeface="+mn-ea"/>
                <a:cs typeface="+mn-cs"/>
              </a:rPr>
              <a:t>Locked achievements offer the player goals, increase game time and commitment.</a:t>
            </a:r>
            <a:endParaRPr lang="tr-TR" b="1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BCEB01E-99AE-CCCE-8899-DF8E3AF8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4</a:t>
            </a:fld>
            <a:endParaRPr lang="tr-TR"/>
          </a:p>
        </p:txBody>
      </p:sp>
      <p:pic>
        <p:nvPicPr>
          <p:cNvPr id="12" name="Resim 11" descr="metin, ekran görüntüsü, paralel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62D486B-70BC-B5E1-3B09-D6EE46B98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52" y="964557"/>
            <a:ext cx="7869908" cy="51451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8708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B1D9-86A8-005F-6C17-3977D27B5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Yer Tutucusu 7" descr="Veri Noktaları Dijital arka planı">
            <a:extLst>
              <a:ext uri="{FF2B5EF4-FFF2-40B4-BE49-F238E27FC236}">
                <a16:creationId xmlns:a16="http://schemas.microsoft.com/office/drawing/2014/main" id="{07D67F6A-3EF4-F1CB-F353-8B90F610FF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08148"/>
            <a:ext cx="12192000" cy="6858000"/>
          </a:xfrm>
        </p:spPr>
      </p:pic>
      <p:sp>
        <p:nvSpPr>
          <p:cNvPr id="15" name="Başlık 14">
            <a:extLst>
              <a:ext uri="{FF2B5EF4-FFF2-40B4-BE49-F238E27FC236}">
                <a16:creationId xmlns:a16="http://schemas.microsoft.com/office/drawing/2014/main" id="{B9FD0632-2A28-5EC2-8DE7-D84C8C656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23" y="-246132"/>
            <a:ext cx="4717448" cy="165671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tr-TR" sz="3600" b="1" kern="1200" err="1">
                <a:solidFill>
                  <a:schemeClr val="tx1"/>
                </a:solidFill>
                <a:ea typeface="+mj-ea"/>
                <a:cs typeface="+mj-cs"/>
              </a:rPr>
              <a:t>Endless</a:t>
            </a:r>
            <a:r>
              <a:rPr lang="tr-TR" sz="3600" b="1" kern="1200">
                <a:solidFill>
                  <a:schemeClr val="tx1"/>
                </a:solidFill>
                <a:ea typeface="+mj-ea"/>
                <a:cs typeface="+mj-cs"/>
              </a:rPr>
              <a:t> </a:t>
            </a:r>
            <a:r>
              <a:rPr lang="tr-TR" sz="3600" b="1" kern="1200" err="1">
                <a:solidFill>
                  <a:schemeClr val="tx1"/>
                </a:solidFill>
                <a:ea typeface="+mj-ea"/>
                <a:cs typeface="+mj-cs"/>
              </a:rPr>
              <a:t>Mode</a:t>
            </a:r>
            <a:endParaRPr lang="tr-TR" sz="3600" b="1" kern="1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Alt Başlık 15">
            <a:extLst>
              <a:ext uri="{FF2B5EF4-FFF2-40B4-BE49-F238E27FC236}">
                <a16:creationId xmlns:a16="http://schemas.microsoft.com/office/drawing/2014/main" id="{6AF5342D-2F52-79E6-38CC-5A0004047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23" y="1549862"/>
            <a:ext cx="3488416" cy="5111237"/>
          </a:xfrm>
        </p:spPr>
        <p:txBody>
          <a:bodyPr vert="horz" wrap="square" lIns="0" tIns="0" rIns="0" bIns="0"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b="1" kern="1200">
                <a:latin typeface="+mn-lt"/>
                <a:ea typeface="+mn-ea"/>
                <a:cs typeface="+mn-cs"/>
              </a:rPr>
              <a:t>There is no time limit or level </a:t>
            </a:r>
            <a:r>
              <a:rPr lang="en-US" b="1" kern="1200" err="1">
                <a:latin typeface="+mn-lt"/>
                <a:ea typeface="+mn-ea"/>
                <a:cs typeface="+mn-cs"/>
              </a:rPr>
              <a:t>restriction.The</a:t>
            </a:r>
            <a:r>
              <a:rPr lang="en-US" b="1" kern="1200">
                <a:latin typeface="+mn-lt"/>
                <a:ea typeface="+mn-ea"/>
                <a:cs typeface="+mn-cs"/>
              </a:rPr>
              <a:t> goal: To get the highest score by making as many correct matches as possible.</a:t>
            </a:r>
            <a:endParaRPr lang="tr-TR" b="1" kern="120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en-US" b="1" kern="1200">
                <a:latin typeface="+mn-lt"/>
                <a:ea typeface="+mn-ea"/>
                <a:cs typeface="+mn-cs"/>
              </a:rPr>
              <a:t>It tests the player's reflex and </a:t>
            </a:r>
            <a:r>
              <a:rPr lang="en-US" b="1" kern="1200" err="1">
                <a:latin typeface="+mn-lt"/>
                <a:ea typeface="+mn-ea"/>
                <a:cs typeface="+mn-cs"/>
              </a:rPr>
              <a:t>speed.Provides</a:t>
            </a:r>
            <a:r>
              <a:rPr lang="en-US" b="1" kern="1200">
                <a:latin typeface="+mn-lt"/>
                <a:ea typeface="+mn-ea"/>
                <a:cs typeface="+mn-cs"/>
              </a:rPr>
              <a:t> practice to the game</a:t>
            </a:r>
            <a:endParaRPr lang="tr-TR" b="1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9F456A8-5ECB-43D2-5D1C-3A99C880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5</a:t>
            </a:fld>
            <a:endParaRPr lang="tr-TR"/>
          </a:p>
        </p:txBody>
      </p:sp>
      <p:pic>
        <p:nvPicPr>
          <p:cNvPr id="9" name="Resim 8" descr="ekran görüntüsü, grafik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CBDD5C5-1F54-0DE0-1AD3-C5B23FCEE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439" y="1549863"/>
            <a:ext cx="8463538" cy="41436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4452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19BF-AF05-5C0A-A6CD-A4058AEE5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Yer Tutucusu 7" descr="Veri Noktaları Dijital arka planı">
            <a:extLst>
              <a:ext uri="{FF2B5EF4-FFF2-40B4-BE49-F238E27FC236}">
                <a16:creationId xmlns:a16="http://schemas.microsoft.com/office/drawing/2014/main" id="{F57225BD-06EE-D313-5924-C8B0F5D6E4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5759"/>
            <a:ext cx="12192000" cy="6858000"/>
          </a:xfrm>
        </p:spPr>
      </p:pic>
      <p:sp>
        <p:nvSpPr>
          <p:cNvPr id="15" name="Başlık 14">
            <a:extLst>
              <a:ext uri="{FF2B5EF4-FFF2-40B4-BE49-F238E27FC236}">
                <a16:creationId xmlns:a16="http://schemas.microsoft.com/office/drawing/2014/main" id="{2EF5CD42-104B-3B4D-BB62-FF838A2F9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9512"/>
            <a:ext cx="4717448" cy="17461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tr-TR" sz="3600" b="1" kern="1200">
                <a:solidFill>
                  <a:schemeClr val="tx1"/>
                </a:solidFill>
                <a:ea typeface="+mj-ea"/>
                <a:cs typeface="+mj-cs"/>
              </a:rPr>
              <a:t> Normal Mode</a:t>
            </a:r>
            <a:r>
              <a:rPr lang="tr-TR" sz="3600" b="1"/>
              <a:t>:Level1</a:t>
            </a:r>
            <a:endParaRPr lang="tr-TR" sz="3600" b="1" kern="1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Alt Başlık 15">
            <a:extLst>
              <a:ext uri="{FF2B5EF4-FFF2-40B4-BE49-F238E27FC236}">
                <a16:creationId xmlns:a16="http://schemas.microsoft.com/office/drawing/2014/main" id="{E55435B0-1EF4-A915-F0B2-106EE0B13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23" y="1549862"/>
            <a:ext cx="3488416" cy="5111237"/>
          </a:xfrm>
        </p:spPr>
        <p:txBody>
          <a:bodyPr vert="horz" wrap="square" lIns="0" tIns="0" rIns="0" bIns="0"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b="1" kern="1200">
                <a:latin typeface="+mn-lt"/>
                <a:ea typeface="+mn-ea"/>
                <a:cs typeface="+mn-cs"/>
              </a:rPr>
              <a:t>There is a time limit in normal </a:t>
            </a:r>
            <a:r>
              <a:rPr lang="en-US" b="1" kern="1200" err="1">
                <a:latin typeface="+mn-lt"/>
                <a:ea typeface="+mn-ea"/>
                <a:cs typeface="+mn-cs"/>
              </a:rPr>
              <a:t>mode.The</a:t>
            </a:r>
            <a:r>
              <a:rPr lang="en-US" b="1" kern="1200">
                <a:latin typeface="+mn-lt"/>
                <a:ea typeface="+mn-ea"/>
                <a:cs typeface="+mn-cs"/>
              </a:rPr>
              <a:t> user tries to complete the matches in the selected category with a limited time.</a:t>
            </a:r>
            <a:endParaRPr lang="tr-TR" b="1" kern="120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tr-TR" b="1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B1EACDC-BA4A-16D7-E4EA-D94A58C6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6</a:t>
            </a:fld>
            <a:endParaRPr lang="tr-TR"/>
          </a:p>
        </p:txBody>
      </p:sp>
      <p:pic>
        <p:nvPicPr>
          <p:cNvPr id="6" name="Resim 5" descr="ekran görüntüsü, çizgi fil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F09C4DC-1FE5-0B58-E177-DD407A80B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440" y="1549862"/>
            <a:ext cx="8463537" cy="418835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0930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9CB55-9850-F4E1-C59A-06106875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Yer Tutucusu 7" descr="Veri Noktaları Dijital arka planı">
            <a:extLst>
              <a:ext uri="{FF2B5EF4-FFF2-40B4-BE49-F238E27FC236}">
                <a16:creationId xmlns:a16="http://schemas.microsoft.com/office/drawing/2014/main" id="{253B9BBC-CE48-CBE8-2206-4C9542EFF6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5759"/>
            <a:ext cx="12192000" cy="6858000"/>
          </a:xfrm>
        </p:spPr>
      </p:pic>
      <p:sp>
        <p:nvSpPr>
          <p:cNvPr id="15" name="Başlık 14">
            <a:extLst>
              <a:ext uri="{FF2B5EF4-FFF2-40B4-BE49-F238E27FC236}">
                <a16:creationId xmlns:a16="http://schemas.microsoft.com/office/drawing/2014/main" id="{BE3F7AF3-A06B-CF2F-6DD8-9064C9D23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9512"/>
            <a:ext cx="4717448" cy="17461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tr-TR" sz="3600" b="1" kern="1200">
                <a:solidFill>
                  <a:schemeClr val="tx1"/>
                </a:solidFill>
                <a:ea typeface="+mj-ea"/>
                <a:cs typeface="+mj-cs"/>
              </a:rPr>
              <a:t> Normal Mode</a:t>
            </a:r>
            <a:r>
              <a:rPr lang="tr-TR" sz="3600" b="1"/>
              <a:t>:Level2</a:t>
            </a:r>
            <a:endParaRPr lang="tr-TR" sz="3600" b="1" kern="1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Alt Başlık 15">
            <a:extLst>
              <a:ext uri="{FF2B5EF4-FFF2-40B4-BE49-F238E27FC236}">
                <a16:creationId xmlns:a16="http://schemas.microsoft.com/office/drawing/2014/main" id="{B46B7449-285F-A464-23A6-9D57DE702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23" y="1549862"/>
            <a:ext cx="3488416" cy="5111237"/>
          </a:xfrm>
        </p:spPr>
        <p:txBody>
          <a:bodyPr vert="horz" wrap="square" lIns="0" tIns="0" rIns="0" bIns="0"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b="1" kern="1200">
                <a:latin typeface="+mn-lt"/>
                <a:ea typeface="+mn-ea"/>
                <a:cs typeface="+mn-cs"/>
              </a:rPr>
              <a:t>The number of matches and the duration change as the level jumps</a:t>
            </a:r>
            <a:r>
              <a:rPr lang="tr-TR" b="1" kern="1200">
                <a:latin typeface="+mn-lt"/>
                <a:ea typeface="+mn-ea"/>
                <a:cs typeface="+mn-cs"/>
              </a:rPr>
              <a:t>.</a:t>
            </a:r>
          </a:p>
          <a:p>
            <a:pPr marL="0" indent="0" rtl="0">
              <a:lnSpc>
                <a:spcPct val="100000"/>
              </a:lnSpc>
              <a:buNone/>
            </a:pPr>
            <a:endParaRPr lang="tr-TR" b="1" kern="1200">
              <a:latin typeface="+mn-lt"/>
              <a:ea typeface="+mn-ea"/>
              <a:cs typeface="+mn-cs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en-US" b="1">
                <a:effectLst/>
              </a:rPr>
              <a:t>Motivation and goal orientation are supported with the success system.</a:t>
            </a:r>
            <a:endParaRPr lang="tr-TR" b="1"/>
          </a:p>
          <a:p>
            <a:pPr marL="0" indent="0" rtl="0">
              <a:lnSpc>
                <a:spcPct val="100000"/>
              </a:lnSpc>
              <a:buNone/>
            </a:pPr>
            <a:endParaRPr lang="tr-TR" b="1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6E8BAD-2617-4729-8B20-75F47CEF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7</a:t>
            </a:fld>
            <a:endParaRPr lang="tr-TR"/>
          </a:p>
        </p:txBody>
      </p:sp>
      <p:pic>
        <p:nvPicPr>
          <p:cNvPr id="3" name="Resim 2" descr="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B6B1BD1-D571-17B6-402C-98A454D6D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439" y="1549862"/>
            <a:ext cx="8463538" cy="42244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2447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0C0CA-EDB1-68AB-1F50-6DB3A329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Yer Tutucusu 7" descr="Veri Noktaları Dijital arka planı">
            <a:extLst>
              <a:ext uri="{FF2B5EF4-FFF2-40B4-BE49-F238E27FC236}">
                <a16:creationId xmlns:a16="http://schemas.microsoft.com/office/drawing/2014/main" id="{4EC96F76-C0D0-A64C-B0EA-256A22235E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75759"/>
            <a:ext cx="12192000" cy="6858000"/>
          </a:xfrm>
        </p:spPr>
      </p:pic>
      <p:sp>
        <p:nvSpPr>
          <p:cNvPr id="15" name="Başlık 14">
            <a:extLst>
              <a:ext uri="{FF2B5EF4-FFF2-40B4-BE49-F238E27FC236}">
                <a16:creationId xmlns:a16="http://schemas.microsoft.com/office/drawing/2014/main" id="{A289D0A2-D145-263B-818F-19FB542E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79512"/>
            <a:ext cx="4717448" cy="1746196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tr-TR" sz="3600" b="1" kern="1200">
                <a:solidFill>
                  <a:schemeClr val="tx1"/>
                </a:solidFill>
                <a:ea typeface="+mj-ea"/>
                <a:cs typeface="+mj-cs"/>
              </a:rPr>
              <a:t> Normal Mode</a:t>
            </a:r>
            <a:r>
              <a:rPr lang="tr-TR" sz="3600" b="1"/>
              <a:t>:Level3</a:t>
            </a:r>
            <a:endParaRPr lang="tr-TR" sz="3600" b="1" kern="120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Alt Başlık 15">
            <a:extLst>
              <a:ext uri="{FF2B5EF4-FFF2-40B4-BE49-F238E27FC236}">
                <a16:creationId xmlns:a16="http://schemas.microsoft.com/office/drawing/2014/main" id="{D3878B82-DE12-8573-9F5E-4ABE4D89A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23" y="1549862"/>
            <a:ext cx="3488416" cy="5111237"/>
          </a:xfrm>
        </p:spPr>
        <p:txBody>
          <a:bodyPr vert="horz" wrap="square" lIns="0" tIns="0" rIns="0" bIns="0" rtlCol="0">
            <a:no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en-US" b="1" kern="1200">
                <a:latin typeface="+mn-lt"/>
                <a:ea typeface="+mn-ea"/>
                <a:cs typeface="+mn-cs"/>
              </a:rPr>
              <a:t>This game supports the mental development of children. It gives you the ability to make quick decisions and solve problems.</a:t>
            </a:r>
            <a:endParaRPr lang="tr-TR" b="1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7F7E611-9B50-1233-AD59-55CB0696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tr-TR" smtClean="0"/>
              <a:t>8</a:t>
            </a:fld>
            <a:endParaRPr lang="tr-TR"/>
          </a:p>
        </p:txBody>
      </p:sp>
      <p:pic>
        <p:nvPicPr>
          <p:cNvPr id="5" name="Resim 4" descr="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FAFAD8B-D68D-CE5D-AB80-398D94375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439" y="1549862"/>
            <a:ext cx="8438177" cy="42900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425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51" y="-1493117"/>
            <a:ext cx="6379210" cy="2986234"/>
          </a:xfrm>
        </p:spPr>
        <p:txBody>
          <a:bodyPr rtlCol="0"/>
          <a:lstStyle/>
          <a:p>
            <a:pPr rtl="0"/>
            <a:r>
              <a:rPr lang="tr-TR" err="1"/>
              <a:t>Thanks</a:t>
            </a:r>
            <a:r>
              <a:rPr lang="tr-TR"/>
              <a:t> </a:t>
            </a:r>
            <a:r>
              <a:rPr lang="tr-TR" err="1"/>
              <a:t>to</a:t>
            </a:r>
            <a:r>
              <a:rPr lang="tr-TR"/>
              <a:t> </a:t>
            </a:r>
            <a:r>
              <a:rPr lang="tr-TR" err="1"/>
              <a:t>Listening</a:t>
            </a:r>
            <a:r>
              <a:rPr lang="tr-TR"/>
              <a:t> Us</a:t>
            </a:r>
          </a:p>
        </p:txBody>
      </p:sp>
      <p:sp>
        <p:nvSpPr>
          <p:cNvPr id="23" name="Alt Başlık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66" y="1900488"/>
            <a:ext cx="5258337" cy="4408872"/>
          </a:xfrm>
        </p:spPr>
        <p:txBody>
          <a:bodyPr rtlCol="0"/>
          <a:lstStyle/>
          <a:p>
            <a:pPr rtl="0"/>
            <a:r>
              <a:rPr lang="tr-TR" sz="2000"/>
              <a:t>Ahmet Boray </a:t>
            </a:r>
            <a:r>
              <a:rPr lang="tr-TR" sz="2000" err="1"/>
              <a:t>Incesoy</a:t>
            </a:r>
            <a:r>
              <a:rPr lang="tr-TR" sz="2000"/>
              <a:t>    2000004295</a:t>
            </a:r>
          </a:p>
          <a:p>
            <a:pPr rtl="0"/>
            <a:r>
              <a:rPr lang="tr-TR" sz="2000"/>
              <a:t>Melis Eken                   1900003330</a:t>
            </a:r>
          </a:p>
          <a:p>
            <a:pPr rtl="0"/>
            <a:r>
              <a:rPr lang="tr-TR" sz="2000"/>
              <a:t>Umut Berke </a:t>
            </a:r>
            <a:r>
              <a:rPr lang="tr-TR" sz="2000" err="1"/>
              <a:t>Senyayla</a:t>
            </a:r>
            <a:r>
              <a:rPr lang="tr-TR" sz="2000"/>
              <a:t>    2000002240</a:t>
            </a:r>
          </a:p>
          <a:p>
            <a:pPr rtl="0"/>
            <a:r>
              <a:rPr lang="tr-TR" sz="2000"/>
              <a:t>Burak </a:t>
            </a:r>
            <a:r>
              <a:rPr lang="tr-TR" sz="2000" err="1"/>
              <a:t>Gokmen</a:t>
            </a:r>
            <a:r>
              <a:rPr lang="tr-TR" sz="2000"/>
              <a:t> </a:t>
            </a:r>
            <a:r>
              <a:rPr lang="tr-TR" sz="2000" err="1"/>
              <a:t>Celik</a:t>
            </a:r>
            <a:r>
              <a:rPr lang="tr-TR" sz="2000"/>
              <a:t>    2100002953</a:t>
            </a:r>
          </a:p>
          <a:p>
            <a:pPr rtl="0"/>
            <a:r>
              <a:rPr lang="tr-TR" sz="2000" err="1"/>
              <a:t>Ozge</a:t>
            </a:r>
            <a:r>
              <a:rPr lang="tr-TR" sz="2000"/>
              <a:t> </a:t>
            </a:r>
            <a:r>
              <a:rPr lang="tr-TR" sz="2000" err="1"/>
              <a:t>Kucukbayram</a:t>
            </a:r>
            <a:r>
              <a:rPr lang="tr-TR" sz="2000"/>
              <a:t>      2000004664</a:t>
            </a:r>
          </a:p>
          <a:p>
            <a:pPr rtl="0"/>
            <a:endParaRPr lang="tr-TR"/>
          </a:p>
          <a:p>
            <a:pPr rtl="0"/>
            <a:endParaRPr lang="tr-TR"/>
          </a:p>
          <a:p>
            <a:pPr rtl="0"/>
            <a:endParaRPr lang="tr-TR"/>
          </a:p>
          <a:p>
            <a:pPr rtl="0"/>
            <a:endParaRPr lang="tr-TR"/>
          </a:p>
        </p:txBody>
      </p:sp>
      <p:pic>
        <p:nvPicPr>
          <p:cNvPr id="27" name="Resim Yer Tutucusu 26" descr="Veri Noktaları Dijital arka planı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Resim Yer Tutucusu 32" descr="Veri Noktaları Dijital arka planı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tr-TR"/>
              <a:t>2 Şubat 20XX, Salı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tr-TR"/>
              <a:t>Örnek Alt Bilgi Metni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tr-TR" smtClean="0"/>
              <a:pPr rtl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592.tgt.Office_50301377_TF33713516_Win32_OJ112196127.potx" id="{BF394F44-30C1-4C04-B59A-E4AA2608C8F0}" vid="{3EE38AD3-D7C6-4B0B-8677-B0CED5DA8C9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e009000-c51e-42cd-a048-f3a811940627" xsi:nil="true"/>
    <_activity xmlns="3e009000-c51e-42cd-a048-f3a81194062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7186E827B4973A4D8EFC287E0343C3F8" ma:contentTypeVersion="10" ma:contentTypeDescription="Yeni belge oluşturun." ma:contentTypeScope="" ma:versionID="15f6333357e7bd99568a6b9ba3d6266c">
  <xsd:schema xmlns:xsd="http://www.w3.org/2001/XMLSchema" xmlns:xs="http://www.w3.org/2001/XMLSchema" xmlns:p="http://schemas.microsoft.com/office/2006/metadata/properties" xmlns:ns3="3e009000-c51e-42cd-a048-f3a811940627" xmlns:ns4="bc537993-9dd1-44f2-ba46-aaa693077385" targetNamespace="http://schemas.microsoft.com/office/2006/metadata/properties" ma:root="true" ma:fieldsID="ed586445723f7e8d7a5afdab9326cb50" ns3:_="" ns4:_="">
    <xsd:import namespace="3e009000-c51e-42cd-a048-f3a811940627"/>
    <xsd:import namespace="bc537993-9dd1-44f2-ba46-aaa6930773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09000-c51e-42cd-a048-f3a8119406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537993-9dd1-44f2-ba46-aaa6930773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bc537993-9dd1-44f2-ba46-aaa693077385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3e009000-c51e-42cd-a048-f3a811940627"/>
    <ds:schemaRef ds:uri="http://purl.org/dc/elements/1.1/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37DD2C-5D4C-45D1-9989-4AE005D73AAD}">
  <ds:schemaRefs>
    <ds:schemaRef ds:uri="3e009000-c51e-42cd-a048-f3a811940627"/>
    <ds:schemaRef ds:uri="bc537993-9dd1-44f2-ba46-aaa69307738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{19F4F5EC-A2B0-4BDA-AEFC-ADDD4094D775}tf33713516_win32</Template>
  <TotalTime>0</TotalTime>
  <Words>297</Words>
  <Application>Microsoft Office PowerPoint</Application>
  <PresentationFormat>Geniş ekran</PresentationFormat>
  <Paragraphs>60</Paragraphs>
  <Slides>9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 New Roman</vt:lpstr>
      <vt:lpstr>3DFloatVTI</vt:lpstr>
      <vt:lpstr>SHADOW PUZZLE </vt:lpstr>
      <vt:lpstr>Main Page </vt:lpstr>
      <vt:lpstr>How to play and Settings</vt:lpstr>
      <vt:lpstr>Achievements</vt:lpstr>
      <vt:lpstr>Endless Mode</vt:lpstr>
      <vt:lpstr> Normal Mode:Level1</vt:lpstr>
      <vt:lpstr> Normal Mode:Level2</vt:lpstr>
      <vt:lpstr> Normal Mode:Level3</vt:lpstr>
      <vt:lpstr>Thanks to Listening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 Eken</dc:creator>
  <cp:lastModifiedBy>Melis Eken</cp:lastModifiedBy>
  <cp:revision>1</cp:revision>
  <dcterms:created xsi:type="dcterms:W3CDTF">2025-05-19T15:55:38Z</dcterms:created>
  <dcterms:modified xsi:type="dcterms:W3CDTF">2025-05-19T17:15:37Z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0x0101007186E827B4973A4D8EFC287E0343C3F8</vt:lpwstr>
  </property>
</Properties>
</file>