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6" r:id="rId9"/>
    <p:sldId id="268" r:id="rId10"/>
    <p:sldId id="270" r:id="rId11"/>
    <p:sldId id="262" r:id="rId12"/>
    <p:sldId id="267" r:id="rId13"/>
    <p:sldId id="269" r:id="rId14"/>
    <p:sldId id="263" r:id="rId15"/>
    <p:sldId id="265" r:id="rId16"/>
    <p:sldId id="264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B7E965-64B0-47C7-B237-AB7AB7CF5060}">
  <a:tblStyle styleId="{43B7E965-64B0-47C7-B237-AB7AB7CF50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94695"/>
  </p:normalViewPr>
  <p:slideViewPr>
    <p:cSldViewPr snapToGrid="0">
      <p:cViewPr varScale="1">
        <p:scale>
          <a:sx n="150" d="100"/>
          <a:sy n="150" d="100"/>
        </p:scale>
        <p:origin x="2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e0e1f2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e0e1f2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180D404-DC63-3776-6539-CEB27F185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e0e1f25f_0_55:notes">
            <a:extLst>
              <a:ext uri="{FF2B5EF4-FFF2-40B4-BE49-F238E27FC236}">
                <a16:creationId xmlns:a16="http://schemas.microsoft.com/office/drawing/2014/main" id="{6CA61893-02BF-97EB-4AD4-1CB3561C9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e0e1f25f_0_55:notes">
            <a:extLst>
              <a:ext uri="{FF2B5EF4-FFF2-40B4-BE49-F238E27FC236}">
                <a16:creationId xmlns:a16="http://schemas.microsoft.com/office/drawing/2014/main" id="{F0C374D2-0E40-5309-AFA8-251E2AD90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35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B85BBE9-5CF4-8741-56BA-50F0A91A7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e0e1f25f_0_55:notes">
            <a:extLst>
              <a:ext uri="{FF2B5EF4-FFF2-40B4-BE49-F238E27FC236}">
                <a16:creationId xmlns:a16="http://schemas.microsoft.com/office/drawing/2014/main" id="{D58C0F41-213E-ADE5-71E6-06BD3D27D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e0e1f25f_0_55:notes">
            <a:extLst>
              <a:ext uri="{FF2B5EF4-FFF2-40B4-BE49-F238E27FC236}">
                <a16:creationId xmlns:a16="http://schemas.microsoft.com/office/drawing/2014/main" id="{18B1FB9C-F749-7DD1-F9F4-C388C3414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8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e0e1f25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e0e1f25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BF99C581-6303-5600-3E90-409DF081E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e0e1f25f_0_64:notes">
            <a:extLst>
              <a:ext uri="{FF2B5EF4-FFF2-40B4-BE49-F238E27FC236}">
                <a16:creationId xmlns:a16="http://schemas.microsoft.com/office/drawing/2014/main" id="{3D33DF32-5BFB-6560-5346-82B77012F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e0e1f25f_0_64:notes">
            <a:extLst>
              <a:ext uri="{FF2B5EF4-FFF2-40B4-BE49-F238E27FC236}">
                <a16:creationId xmlns:a16="http://schemas.microsoft.com/office/drawing/2014/main" id="{793BA7B8-2BBF-BFF2-4D42-28CA711B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68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8e0e1f25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8e0e1f25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e0e1f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e0e1f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8e0e1f2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8e0e1f2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“X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üzeri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eksi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tarafından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üretilen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ideale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göre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tam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sayılar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kat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sayılı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polinomlar</a:t>
            </a:r>
            <a:r>
              <a:rPr lang="en-AU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halkası</a:t>
            </a:r>
            <a:r>
              <a:rPr lang="en-A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8e0e1f25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8e0e1f25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8e0e1f25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8e0e1f25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8e0e1f25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8e0e1f25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AC78626-D9E2-DC10-6996-7F941FD68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8e0e1f25f_0_40:notes">
            <a:extLst>
              <a:ext uri="{FF2B5EF4-FFF2-40B4-BE49-F238E27FC236}">
                <a16:creationId xmlns:a16="http://schemas.microsoft.com/office/drawing/2014/main" id="{1ADA8944-83DB-D65F-845B-E83F3A0A2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8e0e1f25f_0_40:notes">
            <a:extLst>
              <a:ext uri="{FF2B5EF4-FFF2-40B4-BE49-F238E27FC236}">
                <a16:creationId xmlns:a16="http://schemas.microsoft.com/office/drawing/2014/main" id="{415E25DA-F492-D481-9F90-FC75BB711C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032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FB3779D-8279-FBE4-116A-EA6CCCFB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8e0e1f25f_0_40:notes">
            <a:extLst>
              <a:ext uri="{FF2B5EF4-FFF2-40B4-BE49-F238E27FC236}">
                <a16:creationId xmlns:a16="http://schemas.microsoft.com/office/drawing/2014/main" id="{507F2CE9-556B-6573-00C7-B6B2993A9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8e0e1f25f_0_40:notes">
            <a:extLst>
              <a:ext uri="{FF2B5EF4-FFF2-40B4-BE49-F238E27FC236}">
                <a16:creationId xmlns:a16="http://schemas.microsoft.com/office/drawing/2014/main" id="{06A86DB5-776B-0E70-65BC-BF4CA211CB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95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3FFB089-9C60-D438-C394-3EC7AC9C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8e0e1f25f_0_40:notes">
            <a:extLst>
              <a:ext uri="{FF2B5EF4-FFF2-40B4-BE49-F238E27FC236}">
                <a16:creationId xmlns:a16="http://schemas.microsoft.com/office/drawing/2014/main" id="{5CB7431F-7DF6-6F12-B43A-0EB56EE28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8e0e1f25f_0_40:notes">
            <a:extLst>
              <a:ext uri="{FF2B5EF4-FFF2-40B4-BE49-F238E27FC236}">
                <a16:creationId xmlns:a16="http://schemas.microsoft.com/office/drawing/2014/main" id="{939B221D-CD6B-28DF-2C4F-F20AB62F1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5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buktu/ntr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NTRUEncrypt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NTRUSign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Tabanlı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Kriptografi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Güvenlik</a:t>
            </a:r>
            <a:r>
              <a:rPr lang="en-GB" sz="1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Analizi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BLM5101 </a:t>
            </a: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Bilgisayar</a:t>
            </a:r>
            <a:r>
              <a:rPr lang="en-GB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Güvenliği</a:t>
            </a:r>
            <a:r>
              <a:rPr lang="en-GB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Dönem</a:t>
            </a:r>
            <a:r>
              <a:rPr lang="en-GB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Sonu </a:t>
            </a: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Projesi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24501054 - Makbule Ozge </a:t>
            </a:r>
            <a:r>
              <a:rPr lang="en-GB" sz="13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Ozler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36C5298-49E8-7AC5-90B4-6CD403A1D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753D5CEC-F942-7430-693F-C5FB98574ED4}"/>
              </a:ext>
            </a:extLst>
          </p:cNvPr>
          <p:cNvSpPr txBox="1"/>
          <p:nvPr/>
        </p:nvSpPr>
        <p:spPr>
          <a:xfrm>
            <a:off x="251584" y="228600"/>
            <a:ext cx="8384700" cy="49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devam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FEE46-E3F5-2DD2-8C4E-EA3AFC7967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CC861-DF4E-6E7C-647D-5B4A545EAF97}"/>
              </a:ext>
            </a:extLst>
          </p:cNvPr>
          <p:cNvSpPr txBox="1"/>
          <p:nvPr/>
        </p:nvSpPr>
        <p:spPr>
          <a:xfrm>
            <a:off x="251584" y="719666"/>
            <a:ext cx="3509294" cy="2857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İmza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Doğrulama-2</a:t>
            </a:r>
          </a:p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Yanlis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anahtar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dogrulama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yapiliyor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152400" lvl="0"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F90FF-0904-C3EF-0EC7-A6FC55A0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72" y="2148262"/>
            <a:ext cx="4401128" cy="1616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3EB79-78A2-6572-5264-B63C6C3D5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72" y="3764444"/>
            <a:ext cx="2483428" cy="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20436" y="1898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devam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20436" y="703300"/>
            <a:ext cx="4604100" cy="29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6.8 </a:t>
            </a:r>
            <a:r>
              <a:rPr lang="en-GB" sz="1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</a:t>
            </a:r>
            <a:r>
              <a:rPr lang="en-GB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Hataları</a:t>
            </a:r>
            <a:r>
              <a:rPr lang="en-GB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AU" sz="1400" b="1" dirty="0">
                <a:solidFill>
                  <a:schemeClr val="dk1"/>
                </a:solidFill>
                <a:latin typeface="Times New Roman"/>
                <a:cs typeface="Times New Roman"/>
              </a:rPr>
              <a:t>Uzun </a:t>
            </a:r>
            <a:r>
              <a:rPr lang="en-AU" sz="1400" b="1" dirty="0" err="1">
                <a:solidFill>
                  <a:schemeClr val="dk1"/>
                </a:solidFill>
                <a:latin typeface="Times New Roman"/>
                <a:cs typeface="Times New Roman"/>
              </a:rPr>
              <a:t>Mesaj</a:t>
            </a:r>
            <a:r>
              <a:rPr lang="en-AU" sz="1400" b="1" dirty="0">
                <a:solidFill>
                  <a:schemeClr val="dk1"/>
                </a:solidFill>
                <a:latin typeface="Times New Roman"/>
                <a:cs typeface="Times New Roman"/>
              </a:rPr>
              <a:t> Testi</a:t>
            </a:r>
            <a:r>
              <a:rPr lang="en-GB" sz="1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</a:t>
            </a:r>
          </a:p>
          <a:p>
            <a:pPr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Bazı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setleri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terslenebilirlik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sorunları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yaratıyor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spcBef>
                <a:spcPts val="1400"/>
              </a:spcBef>
              <a:buNone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spcBef>
                <a:spcPts val="1400"/>
              </a:spcBef>
              <a:buNone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dirty="0"/>
          </a:p>
          <a:p>
            <a:pPr marL="15240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075575" y="1206950"/>
            <a:ext cx="36687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E280D-F939-1647-97A0-53C5D9321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08FED-60BA-938C-F295-D77C6E7E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85" y="1853842"/>
            <a:ext cx="3011612" cy="57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BD718-3062-1A94-FCCD-2A1358938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85" y="2673886"/>
            <a:ext cx="3011612" cy="235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C4DA825F-0A72-C467-9080-D771226F0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>
            <a:extLst>
              <a:ext uri="{FF2B5EF4-FFF2-40B4-BE49-F238E27FC236}">
                <a16:creationId xmlns:a16="http://schemas.microsoft.com/office/drawing/2014/main" id="{5C676AEF-F4EC-9964-ED59-4D82E4F47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739" y="1994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devam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9">
            <a:extLst>
              <a:ext uri="{FF2B5EF4-FFF2-40B4-BE49-F238E27FC236}">
                <a16:creationId xmlns:a16="http://schemas.microsoft.com/office/drawing/2014/main" id="{BD30B66D-BAEA-1316-F5FB-655FF5AAACE7}"/>
              </a:ext>
            </a:extLst>
          </p:cNvPr>
          <p:cNvSpPr txBox="1"/>
          <p:nvPr/>
        </p:nvSpPr>
        <p:spPr>
          <a:xfrm>
            <a:off x="388739" y="681450"/>
            <a:ext cx="36687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6.3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Setleri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Kiyaslama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6803A-8066-0019-182A-28A449F2CB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5E689-512E-0E3B-9491-148C4412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39" y="772192"/>
            <a:ext cx="4101662" cy="1124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EA1A4-2438-78FE-FF79-1DEC609FF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439" y="1896351"/>
            <a:ext cx="2548337" cy="602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2DE32-B700-6C7A-2099-6534E9842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948" y="2832693"/>
            <a:ext cx="3358070" cy="16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3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EDF48050-28EB-FAA8-21DD-59BBF074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>
            <a:extLst>
              <a:ext uri="{FF2B5EF4-FFF2-40B4-BE49-F238E27FC236}">
                <a16:creationId xmlns:a16="http://schemas.microsoft.com/office/drawing/2014/main" id="{241F84D4-A1D6-4ED6-D03C-0327B903F1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739" y="1994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devam</a:t>
            </a: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9">
            <a:extLst>
              <a:ext uri="{FF2B5EF4-FFF2-40B4-BE49-F238E27FC236}">
                <a16:creationId xmlns:a16="http://schemas.microsoft.com/office/drawing/2014/main" id="{6E5C6218-D98A-4040-73C9-E3A8972D9098}"/>
              </a:ext>
            </a:extLst>
          </p:cNvPr>
          <p:cNvSpPr txBox="1"/>
          <p:nvPr/>
        </p:nvSpPr>
        <p:spPr>
          <a:xfrm>
            <a:off x="388739" y="681450"/>
            <a:ext cx="36687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6.12 Seri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Sifreleme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Performansi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24144-2E93-4285-59A1-D30624EFB1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3" name="Image 9">
            <a:extLst>
              <a:ext uri="{FF2B5EF4-FFF2-40B4-BE49-F238E27FC236}">
                <a16:creationId xmlns:a16="http://schemas.microsoft.com/office/drawing/2014/main" id="{45296B76-18EF-C3AD-A978-D46A88D576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45" y="2926635"/>
            <a:ext cx="2691796" cy="1736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55D95-4887-B86C-D954-09F3503E5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426" y="924566"/>
            <a:ext cx="4611255" cy="17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13300" y="978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-AU" sz="1600" b="1" dirty="0" err="1">
                <a:latin typeface="Times New Roman"/>
                <a:cs typeface="Times New Roman"/>
              </a:rPr>
              <a:t>NTRUEncrypt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ve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NTRUSign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Güvenlik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Analizi</a:t>
            </a:r>
            <a:r>
              <a:rPr lang="en-AU" sz="1600" b="1" dirty="0">
                <a:latin typeface="Times New Roman"/>
                <a:cs typeface="Times New Roman"/>
              </a:rPr>
              <a:t>: Kafes </a:t>
            </a:r>
            <a:r>
              <a:rPr lang="en-AU" sz="1600" b="1" dirty="0" err="1">
                <a:latin typeface="Times New Roman"/>
                <a:cs typeface="Times New Roman"/>
              </a:rPr>
              <a:t>Tabanlı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Direnç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ve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Zayıflıklar</a:t>
            </a:r>
            <a:endParaRPr sz="16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33899" y="100854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NTRUEncrypt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AU" sz="1200" b="1" dirty="0" err="1">
                <a:solidFill>
                  <a:schemeClr val="dk1"/>
                </a:solidFill>
                <a:latin typeface="Times New Roman"/>
                <a:cs typeface="Times New Roman"/>
              </a:rPr>
              <a:t>Güvenliği</a:t>
            </a:r>
            <a:endParaRPr lang="en-AU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23850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Matematiksel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Dayanaklar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</a:p>
          <a:p>
            <a:pPr marL="781050" lvl="1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SVP (Shortest Vector Problem)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CVP (Closest Vector Problem)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gibi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çözümesi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zor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NP-hard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problemlerin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uzerine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kuruludur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</a:p>
          <a:p>
            <a:pPr marL="781050" lvl="1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Bu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problemler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NP-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zor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olduğundan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klasik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kuantum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algoritmalara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karşı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teorik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direnç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sağlar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 (Kaynak: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Hoffstein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et al., 2001 [Book Chapter, s.272])</a:t>
            </a:r>
          </a:p>
          <a:p>
            <a:pPr marL="323850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Kuantum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Dayanıklılığı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</a:p>
          <a:p>
            <a:pPr marL="781050" lvl="1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ECC’nin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aksine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Shor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algoritmasına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karşı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dayanıklıdır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23850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Zayıf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Yönler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</a:p>
          <a:p>
            <a:pPr marL="781050" lvl="1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Kötü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rastgelelik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kullanımı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açığı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oluşturabilir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781050" lvl="1" indent="-171450" algn="just">
              <a:spcBef>
                <a:spcPts val="1400"/>
              </a:spcBef>
              <a:buClr>
                <a:schemeClr val="dk1"/>
              </a:buClr>
              <a:buSzPts val="1200"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Bazı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parametre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setlerinde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f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polinomunun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hem mod q hem de mod p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için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terslenebilir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olmaması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şifreleme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başarısızlığına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yol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açar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 (Kaynak: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Hoffstein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et al.,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Bölüm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2.3)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53C16-20D2-36BE-D617-9CB7FEF2BB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0C3AA7-83F2-205F-76CD-B63AC34D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621" y="770265"/>
            <a:ext cx="158750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6ADD73C-CB14-32E1-581D-71C29339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72" y="770265"/>
            <a:ext cx="158750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05289A41-8BA8-CA70-7675-D917DACDA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>
            <a:extLst>
              <a:ext uri="{FF2B5EF4-FFF2-40B4-BE49-F238E27FC236}">
                <a16:creationId xmlns:a16="http://schemas.microsoft.com/office/drawing/2014/main" id="{113BF320-BCDF-0B7E-66EA-03D6E01B5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300" y="978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7. </a:t>
            </a:r>
            <a:r>
              <a:rPr lang="en-AU" sz="1600" b="1" dirty="0" err="1">
                <a:latin typeface="Times New Roman"/>
                <a:cs typeface="Times New Roman"/>
              </a:rPr>
              <a:t>NTRUEncrypt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ve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NTRUSign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Güvenlik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Analizi</a:t>
            </a:r>
            <a:r>
              <a:rPr lang="en-AU" sz="1600" b="1" dirty="0">
                <a:latin typeface="Times New Roman"/>
                <a:cs typeface="Times New Roman"/>
              </a:rPr>
              <a:t>: Kafes </a:t>
            </a:r>
            <a:r>
              <a:rPr lang="en-AU" sz="1600" b="1" dirty="0" err="1">
                <a:latin typeface="Times New Roman"/>
                <a:cs typeface="Times New Roman"/>
              </a:rPr>
              <a:t>Tabanlı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Direnç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ve</a:t>
            </a:r>
            <a:r>
              <a:rPr lang="en-AU" sz="1600" b="1" dirty="0">
                <a:latin typeface="Times New Roman"/>
                <a:cs typeface="Times New Roman"/>
              </a:rPr>
              <a:t> </a:t>
            </a:r>
            <a:r>
              <a:rPr lang="en-AU" sz="1600" b="1" dirty="0" err="1">
                <a:latin typeface="Times New Roman"/>
                <a:cs typeface="Times New Roman"/>
              </a:rPr>
              <a:t>Zayıflıklar</a:t>
            </a:r>
            <a:endParaRPr sz="1600" b="1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>
            <a:extLst>
              <a:ext uri="{FF2B5EF4-FFF2-40B4-BE49-F238E27FC236}">
                <a16:creationId xmlns:a16="http://schemas.microsoft.com/office/drawing/2014/main" id="{581DEDBE-A7B8-54E8-5C40-612A76D616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3899" y="1008541"/>
            <a:ext cx="867143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7.2 </a:t>
            </a:r>
            <a:r>
              <a:rPr lang="en-GB" sz="120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NTRUSign</a:t>
            </a:r>
            <a:r>
              <a:rPr lang="en-GB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AU" sz="12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Güvenliği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304800">
              <a:spcBef>
                <a:spcPts val="140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Yapısal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Dayanaklar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Kafes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tabanlı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imza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sistemidir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1"/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Güvenliği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imzalama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işlemi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sırasında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seçilen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vektörlerin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dağılımına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bağlıdır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NTRUSign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NTRUEncrypt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 Gaussian Sampling”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düşünülebilir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indent="-304800">
              <a:spcBef>
                <a:spcPts val="140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Zayıflıklar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Sızıntı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/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versiyonlarinda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istatistiksel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sızıntı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gözlemlenmiştir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596900" lvl="1" indent="0">
              <a:buNone/>
            </a:pP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anahtarla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atılan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imzaların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gizli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bilgiyi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çıkarma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riskini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doğurur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)</a:t>
            </a:r>
          </a:p>
          <a:p>
            <a:pPr indent="-304800">
              <a:spcBef>
                <a:spcPts val="140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Karşı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Önlemler</a:t>
            </a:r>
            <a:r>
              <a:rPr lang="en-A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Uygun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körleme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maskeleme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ile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güvenli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hale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gelir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lvl="1"/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BLISS, Falcon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gibi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modern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varyantlar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daha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çok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tercih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edilir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DC404-9A9E-595E-7EE8-20B4E92C15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8.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Sonuç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NTRU’nun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hem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şifreleme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hem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imza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tarafındaki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varyantları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,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postkuantum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dönemde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gerçek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zamanlı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sistemler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için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umut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vadetmektedir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Ancak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istatistiksel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sızıntı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,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yan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kanal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saldırıları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parametrik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optimizasyon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konuları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hâlâ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aktif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araştırma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alanlarıdır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</a:p>
          <a:p>
            <a:pPr marL="0" lvl="0" indent="0"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endParaRPr lang="en-GB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Gelecekteki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araştırmalar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71450" indent="-17145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hibrit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şemalar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NTRU + AES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kombinasyonu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</a:p>
          <a:p>
            <a:pPr marL="171450" indent="-171450">
              <a:spcAft>
                <a:spcPts val="800"/>
              </a:spcAft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kanal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saldırılarına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karşı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korumalar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askelenmiş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NTRUSign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implementasyonları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gibi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üzerine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odaklanmalıdır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C65E8-4C63-0B78-DA72-247EED17EE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52F-1EFD-FB38-5E88-5C532BF7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Kaynaklar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A4B8A-FACE-1271-7CDC-C97B8371A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AU" dirty="0" err="1"/>
              <a:t>Hoffstein</a:t>
            </a:r>
            <a:r>
              <a:rPr lang="en-AU" dirty="0"/>
              <a:t>, J., Pipher, J., &amp; Silverman, J. H. (1998). NTRU: A ring-based public key cryptosystem. In International Algorithmic Number Theory Symposium (pp. 267–288). Springer. </a:t>
            </a:r>
          </a:p>
          <a:p>
            <a:pPr lvl="0"/>
            <a:r>
              <a:rPr lang="en-AU" dirty="0"/>
              <a:t>Bernstein, D. J., </a:t>
            </a:r>
            <a:r>
              <a:rPr lang="en-AU" dirty="0" err="1"/>
              <a:t>Chuengsatiansup</a:t>
            </a:r>
            <a:r>
              <a:rPr lang="en-AU" dirty="0"/>
              <a:t>, C., Lange, T., &amp; van </a:t>
            </a:r>
            <a:r>
              <a:rPr lang="en-AU" dirty="0" err="1"/>
              <a:t>Vredendaal</a:t>
            </a:r>
            <a:r>
              <a:rPr lang="en-AU" dirty="0"/>
              <a:t>, C. (2017). NTRU Prime: Reducing attack surface at low cost. IACR Cryptology </a:t>
            </a:r>
            <a:r>
              <a:rPr lang="en-AU" dirty="0" err="1"/>
              <a:t>ePrint</a:t>
            </a:r>
            <a:r>
              <a:rPr lang="en-AU" dirty="0"/>
              <a:t> Archive, 2017: 565. </a:t>
            </a:r>
          </a:p>
          <a:p>
            <a:pPr lvl="0"/>
            <a:r>
              <a:rPr lang="en-AU" dirty="0"/>
              <a:t>Wang, Y., &amp; Wang, C. (2022). On the hardness of the NTRU problem and its applications. Information Sciences, 589, 21–37. </a:t>
            </a:r>
          </a:p>
          <a:p>
            <a:pPr lvl="0"/>
            <a:r>
              <a:rPr lang="en-AU" dirty="0"/>
              <a:t> National Institute of Standards and Technology (NIST). (2022). NISTIR 8413: Status Report on the Third Round of the NIST Post-Quantum Cryptography Standardization Process. </a:t>
            </a:r>
          </a:p>
          <a:p>
            <a:pPr lvl="0"/>
            <a:r>
              <a:rPr lang="en-AU" dirty="0" err="1"/>
              <a:t>Alkim</a:t>
            </a:r>
            <a:r>
              <a:rPr lang="en-AU" dirty="0"/>
              <a:t>, E., Ducas, L., </a:t>
            </a:r>
            <a:r>
              <a:rPr lang="en-AU" dirty="0" err="1"/>
              <a:t>Pöppelmann</a:t>
            </a:r>
            <a:r>
              <a:rPr lang="en-AU" dirty="0"/>
              <a:t>, T., &amp; Schwabe, P. (2016). Post-quantum key exchange—a new hope. In 25th USENIX Security Symposium (pp. 327–343). </a:t>
            </a:r>
          </a:p>
          <a:p>
            <a:pPr lvl="0"/>
            <a:r>
              <a:rPr lang="en-AU" dirty="0"/>
              <a:t>Buchmann, J., Dahmen, E., &amp; Schneider, M. (2009). Post-Quantum Cryptography: State of the Art. In PQCrypto (pp. 1–13). Springer. </a:t>
            </a:r>
          </a:p>
          <a:p>
            <a:pPr lvl="0"/>
            <a:r>
              <a:rPr lang="en-AU" dirty="0" err="1"/>
              <a:t>tbuktu</a:t>
            </a:r>
            <a:r>
              <a:rPr lang="en-AU" dirty="0"/>
              <a:t> (2018). </a:t>
            </a:r>
            <a:r>
              <a:rPr lang="en-AU" dirty="0" err="1"/>
              <a:t>SimpleExample.java</a:t>
            </a:r>
            <a:r>
              <a:rPr lang="en-AU" dirty="0"/>
              <a:t>, GitHub - </a:t>
            </a:r>
            <a:r>
              <a:rPr lang="fr-CA" u="sng" dirty="0">
                <a:hlinkClick r:id="rId2"/>
              </a:rPr>
              <a:t>https://github.com/tbuktu/ntru</a:t>
            </a:r>
            <a:r>
              <a:rPr lang="en-AU" dirty="0"/>
              <a:t> 30 May 2025 access time.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/ozgeozler93/</a:t>
            </a:r>
            <a:r>
              <a:rPr lang="en-US" dirty="0" err="1"/>
              <a:t>NtruEncryption-NtruSignature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FE3AD-A617-8CDB-63A4-5709F1962B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2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2691-34DF-9FF6-2C34-F18C87F4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31143"/>
            <a:ext cx="8520600" cy="841800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Icindekiler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661AF-71EE-1051-568B-388370EDB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C3F28-F30F-BC0E-1FC2-A0E0F41C1DAF}"/>
              </a:ext>
            </a:extLst>
          </p:cNvPr>
          <p:cNvSpPr txBox="1"/>
          <p:nvPr/>
        </p:nvSpPr>
        <p:spPr>
          <a:xfrm>
            <a:off x="553792" y="1211333"/>
            <a:ext cx="395172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Temel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NTRUEncrypt</a:t>
            </a: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NTRUSign</a:t>
            </a:r>
            <a:endParaRPr lang="en-GB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NTRUEncrypt</a:t>
            </a:r>
            <a:r>
              <a:rPr lang="en-GB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vs </a:t>
            </a:r>
            <a:r>
              <a:rPr lang="en-GB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NTRUSign</a:t>
            </a: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Değerlendirmelerim</a:t>
            </a: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dirty="0" err="1">
                <a:latin typeface="Times New Roman"/>
                <a:cs typeface="Times New Roman"/>
              </a:rPr>
              <a:t>NTRUEncrypt</a:t>
            </a:r>
            <a:r>
              <a:rPr lang="en-AU" dirty="0">
                <a:latin typeface="Times New Roman"/>
                <a:cs typeface="Times New Roman"/>
              </a:rPr>
              <a:t> </a:t>
            </a:r>
            <a:r>
              <a:rPr lang="en-AU" dirty="0" err="1">
                <a:latin typeface="Times New Roman"/>
                <a:cs typeface="Times New Roman"/>
              </a:rPr>
              <a:t>ve</a:t>
            </a:r>
            <a:r>
              <a:rPr lang="en-AU" dirty="0">
                <a:latin typeface="Times New Roman"/>
                <a:cs typeface="Times New Roman"/>
              </a:rPr>
              <a:t> </a:t>
            </a:r>
            <a:r>
              <a:rPr lang="en-AU" dirty="0" err="1">
                <a:latin typeface="Times New Roman"/>
                <a:cs typeface="Times New Roman"/>
              </a:rPr>
              <a:t>NTRUSign</a:t>
            </a:r>
            <a:r>
              <a:rPr lang="en-AU" dirty="0">
                <a:latin typeface="Times New Roman"/>
                <a:cs typeface="Times New Roman"/>
              </a:rPr>
              <a:t> </a:t>
            </a:r>
            <a:r>
              <a:rPr lang="en-AU" dirty="0" err="1">
                <a:latin typeface="Times New Roman"/>
                <a:cs typeface="Times New Roman"/>
              </a:rPr>
              <a:t>Güvenlik</a:t>
            </a:r>
            <a:r>
              <a:rPr lang="en-AU" dirty="0">
                <a:latin typeface="Times New Roman"/>
                <a:cs typeface="Times New Roman"/>
              </a:rPr>
              <a:t> </a:t>
            </a:r>
            <a:r>
              <a:rPr lang="en-AU" dirty="0" err="1">
                <a:latin typeface="Times New Roman"/>
                <a:cs typeface="Times New Roman"/>
              </a:rPr>
              <a:t>Analizi</a:t>
            </a:r>
            <a:endParaRPr lang="en-AU" dirty="0"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err="1">
                <a:latin typeface="Times New Roman"/>
                <a:ea typeface="Times New Roman"/>
                <a:cs typeface="Times New Roman"/>
                <a:sym typeface="Times New Roman"/>
              </a:rPr>
              <a:t>Sonuç</a:t>
            </a: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AU" dirty="0">
                <a:latin typeface="Times New Roman"/>
                <a:cs typeface="Times New Roman"/>
              </a:rPr>
              <a:t> </a:t>
            </a: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4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1. Giriş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Kuantum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hesaplama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RSA, ECC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DSA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geleneksel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algoritmalar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ciddi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tehdit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oluşturmaktadır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Çarpanlara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ayırma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veya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ayrık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logaritma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problemlere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dayalı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algoritmalar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Shor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algoritması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sayesinde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savunmasız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hale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nedenle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hem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klasik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hem de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kuantum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saldırılarına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karşı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kalan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yeni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paradigma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kuantum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sonrası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kriptografi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(PQC)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ortaya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çıkmıştır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NIST(National Institute of Standards and Technology)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tarafından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başlatılan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PQC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standardizasyon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çalışmaları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(2016-günümüz),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bu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tür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algoritmaların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pratikte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benimsenmesini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hızlandırmıştır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</a:p>
          <a:p>
            <a:pPr marL="0" lv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PQC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adayları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arasında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verimlilikleri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güçlü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matematiksel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temelleri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sayesinde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kafes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tabanlı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algoritmalar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örneğin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NTRU)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öne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çıkmaktadır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0" lv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NTRU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algoritmaları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, ilk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kez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1996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yılında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Hoffstein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, Pipher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Silverman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tarafından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önerilmiştir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 </a:t>
            </a:r>
            <a:endParaRPr lang="en-GB"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40D296-5D43-3873-C25A-D94AD70BCD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3" name="Picture 2" descr="Lattice Based Cryptography For Beginners: Unlocking the Secrets of ...">
            <a:extLst>
              <a:ext uri="{FF2B5EF4-FFF2-40B4-BE49-F238E27FC236}">
                <a16:creationId xmlns:a16="http://schemas.microsoft.com/office/drawing/2014/main" id="{46C67693-CFED-FD88-EF30-38078981F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11" y="3868838"/>
            <a:ext cx="2019376" cy="10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>
                <a:latin typeface="Times New Roman"/>
                <a:ea typeface="Times New Roman"/>
                <a:cs typeface="Times New Roman"/>
                <a:sym typeface="Times New Roman"/>
              </a:rPr>
              <a:t>2. Matematiksel Temeller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NTRU algoritması, kırpılmış bir polinom halkasında çalışır:</a:t>
            </a:r>
            <a:b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Bu, polinom aritmetiğinin             moduna göre yapıldığı ve katsayıların q moduna göre indirgenmiş olduğu anlamına gelir.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2004602"/>
            <a:ext cx="7257600" cy="2041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</a:t>
            </a:r>
            <a:r>
              <a:rPr lang="en-GB" sz="1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Parametreler</a:t>
            </a: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Paremetre</a:t>
            </a:r>
            <a:r>
              <a:rPr lang="en-GB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setleri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Temel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parametreler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şunlardır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Polinom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derecesi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Küçük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asal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genellikle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 Büyük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modül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128, 256, 2048)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df,dg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Gizli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polinomlar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g'deki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+1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katsayı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sayısı</a:t>
            </a: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04800">
              <a:lnSpc>
                <a:spcPct val="115000"/>
              </a:lnSpc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NTRUEncrypt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Java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kütüphanesindeki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hazır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EncryptionParameters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nesneleri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: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825" y="1219178"/>
            <a:ext cx="1371175" cy="3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225" y="1650500"/>
            <a:ext cx="455600" cy="2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9A4D5-89AA-C53B-E5F3-7BDF60A1F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AC6666-6CAC-3EF8-095E-43F9AD9DB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19058"/>
              </p:ext>
            </p:extLst>
          </p:nvPr>
        </p:nvGraphicFramePr>
        <p:xfrm>
          <a:off x="842723" y="3924322"/>
          <a:ext cx="4649368" cy="1016000"/>
        </p:xfrm>
        <a:graphic>
          <a:graphicData uri="http://schemas.openxmlformats.org/drawingml/2006/table">
            <a:tbl>
              <a:tblPr>
                <a:tableStyleId>{43B7E965-64B0-47C7-B237-AB7AB7CF5060}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218744274"/>
                    </a:ext>
                  </a:extLst>
                </a:gridCol>
                <a:gridCol w="2664993">
                  <a:extLst>
                    <a:ext uri="{9D8B030D-6E8A-4147-A177-3AD203B41FA5}">
                      <a16:colId xmlns:a16="http://schemas.microsoft.com/office/drawing/2014/main" val="276194493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Parametre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Seti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Açıklama</a:t>
                      </a:r>
                      <a:endParaRPr lang="en-AU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93946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APR2011_439_FAST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Küçük, hızlı, 128-bit güvenlik seviyesi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0777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APR2011_439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Daha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yavaş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ama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daha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güvenli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versiyonu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072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APR2011_743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256-bit güvenlik hedefler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2014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EES1087EP2, EES1171EP1, ...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önerisi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daha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büyük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N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</a:t>
                      </a:r>
                      <a:r>
                        <a:rPr lang="en-A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q </a:t>
                      </a:r>
                      <a:r>
                        <a:rPr lang="en-AU" sz="12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değerleri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0194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b="1" dirty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GB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NTRUEncrypt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952650"/>
            <a:ext cx="39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Anahtar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Üretimi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Rastgele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terslenebilir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polinom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f∈R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seç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Rastgele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polinom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g∈R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seç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Açık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anahtarı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hesapla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h=p⋅g⋅f−1mod  q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Şifreleme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Rastgele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polinom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seç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m'yi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polinoma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dönüştür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metni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hesapla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 =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r⋅h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 mod  q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Çözme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f⋅e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  q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hesapla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  p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alarak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m'yi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elde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422891" y="2839817"/>
            <a:ext cx="3588900" cy="18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Kullanım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Alanları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TLS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protokollerinde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kuantum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sonrası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şifreleme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Kablosuz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sensör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ağları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IoT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güvenliği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Gömülü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cihazlar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96822C-A83C-ABA8-535D-9CACEFC333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pic>
        <p:nvPicPr>
          <p:cNvPr id="1030" name="Picture 6" descr="The Essence of NTRU: Key Generation, Encryption, Decryption | by ...">
            <a:extLst>
              <a:ext uri="{FF2B5EF4-FFF2-40B4-BE49-F238E27FC236}">
                <a16:creationId xmlns:a16="http://schemas.microsoft.com/office/drawing/2014/main" id="{DE34E047-CCAC-6D72-4475-EB118532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14" y="2004495"/>
            <a:ext cx="1469077" cy="162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3AF7C4A-171A-86EF-EFFF-B44BEFA4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97" y="3330318"/>
            <a:ext cx="1315117" cy="18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89547C-77D7-0A26-7E60-E57821E92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799" y="0"/>
            <a:ext cx="2456531" cy="2010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GB" sz="1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NTRUSign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863549"/>
            <a:ext cx="8520600" cy="383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Genel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Bakış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NTRUSign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NTRUEncrypt’ten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türetilmiş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dijital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imza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algoritmasıdır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NTRUEncryption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NTRUSign’a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yüksek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hız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ve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düşük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anahtar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boyutu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 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sağlar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kafes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tabanlı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yapılar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4.2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İmzalama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m'nin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hash’ini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H(m)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oluştur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indent="-304800"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Rastgele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bir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maske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 (s) </a:t>
            </a:r>
            <a:r>
              <a:rPr lang="en-AU" sz="1200" dirty="0" err="1">
                <a:solidFill>
                  <a:schemeClr val="dk1"/>
                </a:solidFill>
                <a:latin typeface="Times New Roman"/>
                <a:cs typeface="Times New Roman"/>
              </a:rPr>
              <a:t>oluştur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.</a:t>
            </a:r>
            <a:endParaRPr sz="12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indent="-304800"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Özel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anahtar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f'yi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kullanarak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imza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σ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≈ f ⋅s mod  q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hesapla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GB"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4.3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Doğrulama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04800">
              <a:spcBef>
                <a:spcPts val="140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anahtar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h⋅σ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  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q'nin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özetiyle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(</a:t>
            </a:r>
            <a:r>
              <a:rPr lang="en-AU" sz="1200" dirty="0">
                <a:solidFill>
                  <a:schemeClr val="dk1"/>
                </a:solidFill>
                <a:latin typeface="Times New Roman"/>
                <a:cs typeface="Times New Roman"/>
              </a:rPr>
              <a:t>H(m)</a:t>
            </a:r>
            <a:r>
              <a:rPr lang="en-GB" sz="12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) 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eşleşip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eşleşmediğini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et.</a:t>
            </a:r>
          </a:p>
          <a:p>
            <a:pPr lvl="0" indent="-304800">
              <a:spcBef>
                <a:spcPts val="1400"/>
              </a:spcBef>
              <a:buClr>
                <a:schemeClr val="dk1"/>
              </a:buClr>
              <a:buSzPts val="1200"/>
              <a:buFont typeface="Times New Roman"/>
              <a:buChar char="●"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4.4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Kullanım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Alanları</a:t>
            </a: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Dijital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sözleşmelerin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imzalanması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Yazılım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güncelleme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bütünlük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doğrulaması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tabanlı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kimlik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sistemleri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dijital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oylama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sistemleri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F1ACD-24F3-B2E7-FF67-7F210B503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GB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en-GB" sz="16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NTRUEncrypt</a:t>
            </a:r>
            <a:r>
              <a:rPr lang="en-GB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vs </a:t>
            </a:r>
            <a:r>
              <a:rPr lang="en-GB" sz="16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NTRUSign</a:t>
            </a:r>
            <a:r>
              <a:rPr lang="en-GB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 </a:t>
            </a:r>
            <a:r>
              <a:rPr lang="en-A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Amaç, </a:t>
            </a:r>
            <a:r>
              <a:rPr lang="en-A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</a:t>
            </a:r>
            <a:endParaRPr sz="1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5EE34-FE13-6EF5-CE6A-C3C1130252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F2B20F-20BA-6A25-E9B5-BCF275B1D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58121"/>
              </p:ext>
            </p:extLst>
          </p:nvPr>
        </p:nvGraphicFramePr>
        <p:xfrm>
          <a:off x="336250" y="976706"/>
          <a:ext cx="8071441" cy="1594485"/>
        </p:xfrm>
        <a:graphic>
          <a:graphicData uri="http://schemas.openxmlformats.org/drawingml/2006/table">
            <a:tbl>
              <a:tblPr>
                <a:tableStyleId>{43B7E965-64B0-47C7-B237-AB7AB7CF5060}</a:tableStyleId>
              </a:tblPr>
              <a:tblGrid>
                <a:gridCol w="2007250">
                  <a:extLst>
                    <a:ext uri="{9D8B030D-6E8A-4147-A177-3AD203B41FA5}">
                      <a16:colId xmlns:a16="http://schemas.microsoft.com/office/drawing/2014/main" val="3947353573"/>
                    </a:ext>
                  </a:extLst>
                </a:gridCol>
                <a:gridCol w="2863500">
                  <a:extLst>
                    <a:ext uri="{9D8B030D-6E8A-4147-A177-3AD203B41FA5}">
                      <a16:colId xmlns:a16="http://schemas.microsoft.com/office/drawing/2014/main" val="2240630471"/>
                    </a:ext>
                  </a:extLst>
                </a:gridCol>
                <a:gridCol w="3200691">
                  <a:extLst>
                    <a:ext uri="{9D8B030D-6E8A-4147-A177-3AD203B41FA5}">
                      <a16:colId xmlns:a16="http://schemas.microsoft.com/office/drawing/2014/main" val="2924916312"/>
                    </a:ext>
                  </a:extLst>
                </a:gridCol>
              </a:tblGrid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Özellik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NTRUEncrypt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NTRUSign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981449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Amaç: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 gizliliği sağlamak (şifreleme)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Kimlik doğrulama sağlamak (dijital imza)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475253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Cikti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Sifreli mesaj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Dijital imza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159602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Acik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Anahtar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Kullanimi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Sifreleme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Imza dogrulama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659100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Ozel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Anahtar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Kullanimi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Sifre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cozme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Imzauretimi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859776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Matematiksel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Dayanak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SVP / CVP (kafes temelli problemler)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sampling + kafes yapı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26542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Anahtar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Türü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Açık (h), özel (f, g)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Açık (h), özel (f, random vector s)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092089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İşlem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Türü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= r·h + m mod q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 ≈ </a:t>
                      </a:r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f·s mod q, hash doğrulama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055264"/>
                  </a:ext>
                </a:extLst>
              </a:tr>
              <a:tr h="16603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 </a:t>
                      </a:r>
                      <a:r>
                        <a:rPr lang="en-AU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Varyantlar</a:t>
                      </a:r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NTRU-HRSS (NIST finalist)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BLISS, Falcon (NIST finalist)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2963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D35ED0-4875-6711-E0D3-E87C0894C288}"/>
              </a:ext>
            </a:extLst>
          </p:cNvPr>
          <p:cNvSpPr txBox="1"/>
          <p:nvPr/>
        </p:nvSpPr>
        <p:spPr>
          <a:xfrm>
            <a:off x="311700" y="2825873"/>
            <a:ext cx="795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Uygulamalarda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şifreleme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imzalama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genellikle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güvenli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doğrulanabilir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iletişim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her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ikisi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şarttır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NTRUEncrypt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gizli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kalmasını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sağlarken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NTRUSign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gerçekten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üretildiğini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garanti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altına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08CF0455-C0F8-934B-65D7-79F46B4D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3A348F4C-7D18-8BEF-D8CE-20F39A5DB5A9}"/>
              </a:ext>
            </a:extLst>
          </p:cNvPr>
          <p:cNvSpPr txBox="1"/>
          <p:nvPr/>
        </p:nvSpPr>
        <p:spPr>
          <a:xfrm>
            <a:off x="251584" y="228600"/>
            <a:ext cx="8384700" cy="49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E56AF-ECB7-221D-122E-2D4A8DA50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184CA-903D-2865-7356-74768CE440B9}"/>
              </a:ext>
            </a:extLst>
          </p:cNvPr>
          <p:cNvSpPr txBox="1"/>
          <p:nvPr/>
        </p:nvSpPr>
        <p:spPr>
          <a:xfrm>
            <a:off x="251584" y="719668"/>
            <a:ext cx="491673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Anahtar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Üretim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Süresi</a:t>
            </a:r>
            <a:endParaRPr lang="en-GB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Parametreler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N=167,p=3,q=128,df=61</a:t>
            </a:r>
          </a:p>
          <a:p>
            <a:pPr marL="457200" lvl="0" indent="-304800">
              <a:lnSpc>
                <a:spcPct val="115000"/>
              </a:lnSpc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Ortalama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süre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1.4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saniye</a:t>
            </a: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lnSpc>
                <a:spcPct val="115000"/>
              </a:lnSpc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>
              <a:lnSpc>
                <a:spcPct val="115000"/>
              </a:lnSpc>
              <a:buClr>
                <a:schemeClr val="dk1"/>
              </a:buClr>
              <a:buSzPts val="1200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Şifreleme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Çözme</a:t>
            </a: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Süresi</a:t>
            </a:r>
            <a:endParaRPr lang="en-GB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"NTRU Test Message"</a:t>
            </a:r>
          </a:p>
          <a:p>
            <a:pPr marL="457200" lvl="0" indent="-304800">
              <a:lnSpc>
                <a:spcPct val="115000"/>
              </a:lnSpc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Şifreleme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0.07 s</a:t>
            </a:r>
          </a:p>
          <a:p>
            <a:pPr marL="457200" lvl="0" indent="-304800">
              <a:lnSpc>
                <a:spcPct val="115000"/>
              </a:lnSpc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çözme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0.03 s</a:t>
            </a:r>
          </a:p>
          <a:p>
            <a:pPr marL="457200" lvl="0" indent="-304800">
              <a:lnSpc>
                <a:spcPct val="115000"/>
              </a:lnSpc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6.9 Avalanche </a:t>
            </a:r>
            <a:r>
              <a:rPr lang="en-GB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Etkisi</a:t>
            </a:r>
            <a:endParaRPr lang="en-GB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1-bit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değişimi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-&gt;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yaklaşık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%99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şifreli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metin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değişimi</a:t>
            </a:r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47CEF-B4C3-433A-6D7A-BB6879B06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07" y="3824428"/>
            <a:ext cx="2471051" cy="1232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58457E-1784-114F-9BDF-C63F1147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007" y="2303647"/>
            <a:ext cx="36322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4C5C0-398E-9737-1431-EF84596D2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007" y="3370447"/>
            <a:ext cx="1436606" cy="320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24426A-50B7-2AC1-50B1-88DFC1C65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613" y="4409371"/>
            <a:ext cx="1324742" cy="334464"/>
          </a:xfrm>
          <a:prstGeom prst="rect">
            <a:avLst/>
          </a:prstGeom>
        </p:spPr>
      </p:pic>
      <p:sp>
        <p:nvSpPr>
          <p:cNvPr id="3" name="AutoShape 4" descr="Image générée">
            <a:extLst>
              <a:ext uri="{FF2B5EF4-FFF2-40B4-BE49-F238E27FC236}">
                <a16:creationId xmlns:a16="http://schemas.microsoft.com/office/drawing/2014/main" id="{F5FD1FB6-7867-9731-6B43-2F06FC3DA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038" y="0"/>
            <a:ext cx="7781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générée">
            <a:extLst>
              <a:ext uri="{FF2B5EF4-FFF2-40B4-BE49-F238E27FC236}">
                <a16:creationId xmlns:a16="http://schemas.microsoft.com/office/drawing/2014/main" id="{BE54EA8B-BF69-046B-6C1B-52BF745BF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438" y="152400"/>
            <a:ext cx="77819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A graph with a red and blue bar&#10;&#10;AI-generated content may be incorrect.">
            <a:extLst>
              <a:ext uri="{FF2B5EF4-FFF2-40B4-BE49-F238E27FC236}">
                <a16:creationId xmlns:a16="http://schemas.microsoft.com/office/drawing/2014/main" id="{AD66D6EE-AF4A-CDFF-A5B3-09908F7FA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170" y="2158298"/>
            <a:ext cx="2055638" cy="13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1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07D9D00-606F-B43A-903C-35F2CA68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6BD9DEFA-986E-4F17-B370-3B7B176D9BBD}"/>
              </a:ext>
            </a:extLst>
          </p:cNvPr>
          <p:cNvSpPr txBox="1"/>
          <p:nvPr/>
        </p:nvSpPr>
        <p:spPr>
          <a:xfrm>
            <a:off x="251584" y="228600"/>
            <a:ext cx="8384700" cy="49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Deneysel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GB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devam</a:t>
            </a:r>
            <a:r>
              <a:rPr lang="en-GB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B93B6-8900-1EE4-66D7-ED90C670A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901F5-A976-2BC1-FB08-242799EA5741}"/>
              </a:ext>
            </a:extLst>
          </p:cNvPr>
          <p:cNvSpPr txBox="1"/>
          <p:nvPr/>
        </p:nvSpPr>
        <p:spPr>
          <a:xfrm>
            <a:off x="206140" y="727472"/>
            <a:ext cx="4253087" cy="3990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6.4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Rastgelelik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Testi</a:t>
            </a:r>
          </a:p>
          <a:p>
            <a:pPr marL="457200"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Aynı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her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seferinde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farklı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şifreli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metin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üretir</a:t>
            </a: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6.5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İmza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Doğrulama</a:t>
            </a:r>
            <a:endParaRPr lang="en-GB"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Orijinal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imzalanıyor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doğrulanıyor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Sorun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yok.</a:t>
            </a:r>
          </a:p>
          <a:p>
            <a:pPr marL="457200" lvl="0" indent="-304800">
              <a:spcBef>
                <a:spcPts val="14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2400" lvl="0">
              <a:spcBef>
                <a:spcPts val="1400"/>
              </a:spcBef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Mesaj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değiştiğinde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doğrulama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başarısız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oluyor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GB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Sorun</a:t>
            </a:r>
            <a:r>
              <a:rPr lang="en-GB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var.</a:t>
            </a:r>
          </a:p>
          <a:p>
            <a:pPr marL="152400" lvl="0"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C15C3-97A6-4200-1EC4-CF4F39A60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720" y="271794"/>
            <a:ext cx="3358071" cy="522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14F84E-BFA9-93B0-DDDA-7FFFAC7F4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32" y="765623"/>
            <a:ext cx="1956238" cy="3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F7DEA-A238-8260-CA25-EA6F9DC17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720" y="3642765"/>
            <a:ext cx="1517650" cy="238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2C2C8-247F-5D10-7862-6FCBA27EA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227" y="3994597"/>
            <a:ext cx="4673594" cy="491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DD6D3-D919-D7C6-BFF4-25F487B6C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0883" y="4489566"/>
            <a:ext cx="1954959" cy="2393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5AAD6-9979-1821-1FF8-FE3C4294F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720" y="2338000"/>
            <a:ext cx="4127319" cy="1295151"/>
          </a:xfrm>
          <a:prstGeom prst="rect">
            <a:avLst/>
          </a:prstGeom>
        </p:spPr>
      </p:pic>
      <p:pic>
        <p:nvPicPr>
          <p:cNvPr id="11" name="Picture 10" descr="A graph with a green and blue bar&#10;&#10;AI-generated content may be incorrect.">
            <a:extLst>
              <a:ext uri="{FF2B5EF4-FFF2-40B4-BE49-F238E27FC236}">
                <a16:creationId xmlns:a16="http://schemas.microsoft.com/office/drawing/2014/main" id="{BB712CA3-1C6F-5052-57B7-0311C0DD3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4577" y="1209047"/>
            <a:ext cx="1489748" cy="9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39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1402</Words>
  <Application>Microsoft Macintosh PowerPoint</Application>
  <PresentationFormat>On-screen Show (16:9)</PresentationFormat>
  <Paragraphs>212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Times New Roman</vt:lpstr>
      <vt:lpstr>Wingdings</vt:lpstr>
      <vt:lpstr>Simple Light</vt:lpstr>
      <vt:lpstr>  NTRUEncrypt ve NTRUSign Tabanlı Kriptografi: Algoritma, Uygulama ve Güvenlik Analizi </vt:lpstr>
      <vt:lpstr>Icindekiler</vt:lpstr>
      <vt:lpstr>1. Giriş </vt:lpstr>
      <vt:lpstr>2. Matematiksel Temeller </vt:lpstr>
      <vt:lpstr>3. NTRUEncrypt </vt:lpstr>
      <vt:lpstr>4. NTRUSign</vt:lpstr>
      <vt:lpstr>5. NTRUEncrypt vs NTRUSign : Amaç, Yapı</vt:lpstr>
      <vt:lpstr>PowerPoint Presentation</vt:lpstr>
      <vt:lpstr>PowerPoint Presentation</vt:lpstr>
      <vt:lpstr>PowerPoint Presentation</vt:lpstr>
      <vt:lpstr>6. Deneysel Değerlendirme (devam) </vt:lpstr>
      <vt:lpstr>6. Deneysel Değerlendirme (devam) </vt:lpstr>
      <vt:lpstr>6. Deneysel Değerlendirme (devam) </vt:lpstr>
      <vt:lpstr>7. NTRUEncrypt ve NTRUSign Güvenlik Analizi: Kafes Tabanlı Direnç ve Zayıflıklar</vt:lpstr>
      <vt:lpstr>7. NTRUEncrypt ve NTRUSign Güvenlik Analizi: Kafes Tabanlı Direnç ve Zayıflıklar</vt:lpstr>
      <vt:lpstr>8. Sonuç</vt:lpstr>
      <vt:lpstr>Kaynaklar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Makbule Ozge OZLER</cp:lastModifiedBy>
  <cp:revision>112</cp:revision>
  <dcterms:modified xsi:type="dcterms:W3CDTF">2025-05-28T10:32:13Z</dcterms:modified>
</cp:coreProperties>
</file>