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f125214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f125214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f125214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f125214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f125214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f125214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f125214c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f125214c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f125214c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f125214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f125214c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f125214c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f125214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f125214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0ff3bd6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0ff3bd6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f125214c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f125214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ln cap="flat" cmpd="sng" w="76200">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lang="en-GB" sz="2000">
                <a:solidFill>
                  <a:srgbClr val="000080"/>
                </a:solidFill>
                <a:latin typeface="Times New Roman"/>
                <a:ea typeface="Times New Roman"/>
                <a:cs typeface="Times New Roman"/>
                <a:sym typeface="Times New Roman"/>
              </a:rPr>
              <a:t>Human Stress Detection In and Through Sleep </a:t>
            </a:r>
            <a:endParaRPr sz="20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49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400"/>
              <a:t>Semestre Project</a:t>
            </a:r>
            <a:endParaRPr sz="1400"/>
          </a:p>
          <a:p>
            <a:pPr indent="0" lvl="0" marL="0" rtl="0" algn="ctr">
              <a:spcBef>
                <a:spcPts val="0"/>
              </a:spcBef>
              <a:spcAft>
                <a:spcPts val="0"/>
              </a:spcAft>
              <a:buNone/>
            </a:pPr>
            <a:r>
              <a:rPr lang="en-GB" sz="1400"/>
              <a:t>Presentation Duration : 15 min.</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GB" sz="1400"/>
              <a:t>Makbule Ozge Ozler</a:t>
            </a:r>
            <a:endParaRPr sz="1400"/>
          </a:p>
          <a:p>
            <a:pPr indent="0" lvl="0" marL="0" rtl="0" algn="ctr">
              <a:spcBef>
                <a:spcPts val="0"/>
              </a:spcBef>
              <a:spcAft>
                <a:spcPts val="0"/>
              </a:spcAft>
              <a:buNone/>
            </a:pPr>
            <a:r>
              <a:rPr lang="en-GB" sz="1400"/>
              <a:t>23501039</a:t>
            </a:r>
            <a:endParaRPr sz="1400"/>
          </a:p>
        </p:txBody>
      </p:sp>
      <p:pic>
        <p:nvPicPr>
          <p:cNvPr id="56" name="Google Shape;56;p13"/>
          <p:cNvPicPr preferRelativeResize="0"/>
          <p:nvPr/>
        </p:nvPicPr>
        <p:blipFill>
          <a:blip r:embed="rId3">
            <a:alphaModFix/>
          </a:blip>
          <a:stretch>
            <a:fillRect/>
          </a:stretch>
        </p:blipFill>
        <p:spPr>
          <a:xfrm>
            <a:off x="142868" y="3311475"/>
            <a:ext cx="3051375" cy="153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rgbClr val="000080"/>
              </a:buClr>
              <a:buSzPts val="1200"/>
              <a:buAutoNum type="arabicPeriod" startAt="8"/>
            </a:pPr>
            <a:r>
              <a:rPr b="1" lang="en-GB" sz="1200">
                <a:solidFill>
                  <a:srgbClr val="000080"/>
                </a:solidFill>
              </a:rPr>
              <a:t>Conclusion</a:t>
            </a:r>
            <a:endParaRPr/>
          </a:p>
        </p:txBody>
      </p:sp>
      <p:sp>
        <p:nvSpPr>
          <p:cNvPr id="135" name="Google Shape;135;p22"/>
          <p:cNvSpPr txBox="1"/>
          <p:nvPr>
            <p:ph idx="1" type="body"/>
          </p:nvPr>
        </p:nvSpPr>
        <p:spPr>
          <a:xfrm>
            <a:off x="311700" y="831800"/>
            <a:ext cx="8520600" cy="37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Recommendation:</a:t>
            </a:r>
            <a:endParaRPr sz="1200"/>
          </a:p>
          <a:p>
            <a:pPr indent="0" lvl="0" marL="0" rtl="0" algn="l">
              <a:spcBef>
                <a:spcPts val="1200"/>
              </a:spcBef>
              <a:spcAft>
                <a:spcPts val="0"/>
              </a:spcAft>
              <a:buNone/>
            </a:pPr>
            <a:r>
              <a:t/>
            </a:r>
            <a:endParaRPr sz="1200"/>
          </a:p>
          <a:p>
            <a:pPr indent="-304800" lvl="0" marL="457200" rtl="0" algn="l">
              <a:spcBef>
                <a:spcPts val="0"/>
              </a:spcBef>
              <a:spcAft>
                <a:spcPts val="0"/>
              </a:spcAft>
              <a:buSzPts val="1200"/>
              <a:buChar char="●"/>
            </a:pPr>
            <a:r>
              <a:rPr lang="en-GB" sz="1200"/>
              <a:t>Features were main area, but still other features such as Electrodermal Activity (EDA) which measures the skin's electrical conductance or ambient sound can be included.</a:t>
            </a:r>
            <a:endParaRPr sz="1200"/>
          </a:p>
          <a:p>
            <a:pPr indent="-304800" lvl="0" marL="457200" rtl="0" algn="l">
              <a:spcBef>
                <a:spcPts val="0"/>
              </a:spcBef>
              <a:spcAft>
                <a:spcPts val="0"/>
              </a:spcAft>
              <a:buSzPts val="1200"/>
              <a:buChar char="●"/>
            </a:pPr>
            <a:r>
              <a:rPr lang="en-GB" sz="1200"/>
              <a:t>The mood of tomorrow might be added to the scope of the study according to the situation as sometimes, person’s stress level can be examined in another behaviour such as eating frequency.</a:t>
            </a:r>
            <a:endParaRPr sz="1200"/>
          </a:p>
          <a:p>
            <a:pPr indent="-304800" lvl="0" marL="457200" rtl="0" algn="l">
              <a:spcBef>
                <a:spcPts val="0"/>
              </a:spcBef>
              <a:spcAft>
                <a:spcPts val="0"/>
              </a:spcAft>
              <a:buSzPts val="1200"/>
              <a:buChar char="●"/>
            </a:pPr>
            <a:r>
              <a:rPr lang="en-GB" sz="1200"/>
              <a:t>An urge need for real dataset about stress level detection in and through sleep is there.</a:t>
            </a:r>
            <a:endParaRPr sz="1200"/>
          </a:p>
          <a:p>
            <a:pPr indent="0" lvl="0" marL="0" rtl="0" algn="l">
              <a:spcBef>
                <a:spcPts val="0"/>
              </a:spcBef>
              <a:spcAft>
                <a:spcPts val="0"/>
              </a:spcAft>
              <a:buNone/>
            </a:pPr>
            <a:r>
              <a:t/>
            </a:r>
            <a:endParaRPr sz="1200"/>
          </a:p>
          <a:p>
            <a:pPr indent="0" lvl="0" marL="0" rtl="0" algn="l">
              <a:spcBef>
                <a:spcPts val="1200"/>
              </a:spcBef>
              <a:spcAft>
                <a:spcPts val="0"/>
              </a:spcAft>
              <a:buNone/>
            </a:pPr>
            <a:r>
              <a:rPr lang="en-GB" sz="1200"/>
              <a:t>Self-evaluation:</a:t>
            </a:r>
            <a:endParaRPr sz="1200"/>
          </a:p>
          <a:p>
            <a:pPr indent="-304800" lvl="0" marL="457200" rtl="0" algn="l">
              <a:spcBef>
                <a:spcPts val="1200"/>
              </a:spcBef>
              <a:spcAft>
                <a:spcPts val="0"/>
              </a:spcAft>
              <a:buSzPts val="1200"/>
              <a:buChar char="●"/>
            </a:pPr>
            <a:r>
              <a:rPr lang="en-GB" sz="1200"/>
              <a:t>Due to its complexity, CGAN could not applied, GAN applied for the study.</a:t>
            </a:r>
            <a:endParaRPr sz="1200"/>
          </a:p>
          <a:p>
            <a:pPr indent="-304800" lvl="0" marL="457200" rtl="0" algn="l">
              <a:spcBef>
                <a:spcPts val="0"/>
              </a:spcBef>
              <a:spcAft>
                <a:spcPts val="0"/>
              </a:spcAft>
              <a:buSzPts val="1200"/>
              <a:buChar char="●"/>
            </a:pPr>
            <a:r>
              <a:rPr lang="en-GB" sz="1200"/>
              <a:t>Among important features, rapid eye movement was not selected for the first five which was expected by the experimenter, at least in a interaction with another feature.</a:t>
            </a:r>
            <a:endParaRPr sz="1200"/>
          </a:p>
          <a:p>
            <a:pPr indent="-304800" lvl="0" marL="457200" rtl="0" algn="l">
              <a:spcBef>
                <a:spcPts val="0"/>
              </a:spcBef>
              <a:spcAft>
                <a:spcPts val="0"/>
              </a:spcAft>
              <a:buSzPts val="1200"/>
              <a:buChar char="●"/>
            </a:pPr>
            <a:r>
              <a:rPr lang="en-GB" sz="1200"/>
              <a:t>I strengthen my muscle in the data area after a long time.</a:t>
            </a:r>
            <a:endParaRPr sz="1200"/>
          </a:p>
          <a:p>
            <a:pPr indent="-304800" lvl="0" marL="457200" rtl="0" algn="l">
              <a:spcBef>
                <a:spcPts val="0"/>
              </a:spcBef>
              <a:spcAft>
                <a:spcPts val="0"/>
              </a:spcAft>
              <a:buSzPts val="1200"/>
              <a:buChar char="●"/>
            </a:pPr>
            <a:r>
              <a:rPr lang="en-GB" sz="1200"/>
              <a:t>Experimenting such small and balanced dataset was tough.</a:t>
            </a:r>
            <a:endParaRPr sz="1200"/>
          </a:p>
          <a:p>
            <a:pPr indent="0" lvl="0" marL="0" rtl="0" algn="l">
              <a:spcBef>
                <a:spcPts val="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80"/>
              </a:buClr>
              <a:buSzPts val="1200"/>
              <a:buAutoNum type="arabicPeriod"/>
            </a:pPr>
            <a:r>
              <a:rPr b="1" lang="en-GB" sz="1200">
                <a:solidFill>
                  <a:srgbClr val="000080"/>
                </a:solidFill>
              </a:rPr>
              <a:t>Problem Definition </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Motivation</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Literature Review</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FF0000"/>
                </a:solidFill>
              </a:rPr>
              <a:t>Contribution to Literature</a:t>
            </a:r>
            <a:endParaRPr b="1" sz="1200">
              <a:solidFill>
                <a:srgbClr val="FF000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Methods Used </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Methodology</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Experimental Results </a:t>
            </a:r>
            <a:endParaRPr b="1" sz="1200">
              <a:solidFill>
                <a:srgbClr val="000080"/>
              </a:solidFill>
            </a:endParaRPr>
          </a:p>
          <a:p>
            <a:pPr indent="-304800" lvl="0" marL="457200" rtl="0" algn="l">
              <a:spcBef>
                <a:spcPts val="0"/>
              </a:spcBef>
              <a:spcAft>
                <a:spcPts val="0"/>
              </a:spcAft>
              <a:buClr>
                <a:srgbClr val="000080"/>
              </a:buClr>
              <a:buSzPts val="1200"/>
              <a:buAutoNum type="arabicPeriod"/>
            </a:pPr>
            <a:r>
              <a:rPr b="1" lang="en-GB" sz="1200">
                <a:solidFill>
                  <a:srgbClr val="000080"/>
                </a:solidFill>
              </a:rPr>
              <a:t>Conclusion</a:t>
            </a:r>
            <a:endParaRPr b="1" sz="1200">
              <a:solidFill>
                <a:srgbClr val="000080"/>
              </a:solidFill>
            </a:endParaRPr>
          </a:p>
          <a:p>
            <a:pPr indent="0" lvl="0" marL="0" rtl="0" algn="l">
              <a:spcBef>
                <a:spcPts val="1200"/>
              </a:spcBef>
              <a:spcAft>
                <a:spcPts val="12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297180" lvl="0" marL="457200" rtl="0" algn="l">
              <a:lnSpc>
                <a:spcPct val="115000"/>
              </a:lnSpc>
              <a:spcBef>
                <a:spcPts val="1200"/>
              </a:spcBef>
              <a:spcAft>
                <a:spcPts val="0"/>
              </a:spcAft>
              <a:buClr>
                <a:srgbClr val="000080"/>
              </a:buClr>
              <a:buSzPct val="100000"/>
              <a:buAutoNum type="arabicPeriod"/>
            </a:pPr>
            <a:r>
              <a:rPr b="1" lang="en-GB" sz="1200">
                <a:solidFill>
                  <a:srgbClr val="000080"/>
                </a:solidFill>
              </a:rPr>
              <a:t>Problem Definition </a:t>
            </a:r>
            <a:endParaRPr b="1" sz="1200">
              <a:solidFill>
                <a:srgbClr val="000080"/>
              </a:solidFill>
            </a:endParaRPr>
          </a:p>
          <a:p>
            <a:pPr indent="0" lvl="0" marL="0" rtl="0" algn="l">
              <a:spcBef>
                <a:spcPts val="120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t>Stress level detection (</a:t>
            </a:r>
            <a:r>
              <a:rPr lang="en-GB" sz="1050">
                <a:solidFill>
                  <a:srgbClr val="3C4043"/>
                </a:solidFill>
                <a:highlight>
                  <a:srgbClr val="FFFFFF"/>
                </a:highlight>
              </a:rPr>
              <a:t>0- low/normal, 1 – medium low, 2- medium, 3-medium high, 4 -high</a:t>
            </a:r>
            <a:r>
              <a:rPr lang="en-GB" sz="1500"/>
              <a:t>) after the awakening based on changes in parameters - snoring range of the user, respiration rate, body temperature, limb movement rate, blood oxygen levels, eye movement, number of hours of sleep, heart rate- during sleep.</a:t>
            </a:r>
            <a:endParaRPr sz="1500"/>
          </a:p>
          <a:p>
            <a:pPr indent="0" lvl="0" marL="0" rtl="0" algn="l">
              <a:spcBef>
                <a:spcPts val="1200"/>
              </a:spcBef>
              <a:spcAft>
                <a:spcPts val="0"/>
              </a:spcAft>
              <a:buNone/>
            </a:pPr>
            <a:r>
              <a:rPr lang="en-GB" sz="1500"/>
              <a:t>Data has been generated from Literature Review, therefore u</a:t>
            </a:r>
            <a:r>
              <a:rPr lang="en-GB" sz="1500"/>
              <a:t>sing small and balanced dataset for prediction of stress level in and through sleep.</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rgbClr val="000080"/>
              </a:buClr>
              <a:buSzPts val="1200"/>
              <a:buAutoNum type="arabicPeriod" startAt="2"/>
            </a:pPr>
            <a:r>
              <a:rPr b="1" lang="en-GB" sz="1200">
                <a:solidFill>
                  <a:srgbClr val="000080"/>
                </a:solidFill>
              </a:rPr>
              <a:t>Motivation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SzPts val="1500"/>
              <a:buChar char="★"/>
            </a:pPr>
            <a:r>
              <a:rPr lang="en-GB" sz="1500"/>
              <a:t>To complete suggestions proposed in previous assignment.</a:t>
            </a:r>
            <a:endParaRPr sz="1500"/>
          </a:p>
          <a:p>
            <a:pPr indent="-323850" lvl="0" marL="457200" marR="0" rtl="0" algn="l">
              <a:lnSpc>
                <a:spcPct val="115000"/>
              </a:lnSpc>
              <a:spcBef>
                <a:spcPts val="0"/>
              </a:spcBef>
              <a:spcAft>
                <a:spcPts val="0"/>
              </a:spcAft>
              <a:buSzPts val="1500"/>
              <a:buChar char="★"/>
            </a:pPr>
            <a:r>
              <a:rPr lang="en-GB" sz="1500"/>
              <a:t>To fill the gap in the literature on stress level detection after the awakening</a:t>
            </a:r>
            <a:r>
              <a:rPr lang="en-GB" sz="1500">
                <a:solidFill>
                  <a:srgbClr val="0E101A"/>
                </a:solidFill>
              </a:rPr>
              <a:t>.</a:t>
            </a:r>
            <a:endParaRPr sz="1500"/>
          </a:p>
          <a:p>
            <a:pPr indent="-323850" lvl="0" marL="457200" rtl="0" algn="l">
              <a:spcBef>
                <a:spcPts val="0"/>
              </a:spcBef>
              <a:spcAft>
                <a:spcPts val="0"/>
              </a:spcAft>
              <a:buSzPts val="1500"/>
              <a:buChar char="★"/>
            </a:pPr>
            <a:r>
              <a:rPr lang="en-GB" sz="1500"/>
              <a:t>To experience ensemble learning for the first time, and to apply CGAN for the first time.</a:t>
            </a:r>
            <a:endParaRPr sz="1500"/>
          </a:p>
          <a:p>
            <a:pPr indent="-323850" lvl="0" marL="457200" rtl="0" algn="l">
              <a:spcBef>
                <a:spcPts val="0"/>
              </a:spcBef>
              <a:spcAft>
                <a:spcPts val="0"/>
              </a:spcAft>
              <a:buSzPts val="1500"/>
              <a:buChar char="★"/>
            </a:pPr>
            <a:r>
              <a:rPr lang="en-GB" sz="1500"/>
              <a:t>To attend a national or international conference.</a:t>
            </a:r>
            <a:endParaRPr sz="1500"/>
          </a:p>
          <a:p>
            <a:pPr indent="-323850" lvl="0" marL="457200" rtl="0" algn="l">
              <a:spcBef>
                <a:spcPts val="0"/>
              </a:spcBef>
              <a:spcAft>
                <a:spcPts val="0"/>
              </a:spcAft>
              <a:buSzPts val="1500"/>
              <a:buChar char="★"/>
            </a:pPr>
            <a:r>
              <a:rPr lang="en-GB" sz="1500"/>
              <a:t>To pass the course </a:t>
            </a:r>
            <a:r>
              <a:rPr lang="en-GB" sz="1500"/>
              <a:t>Blm5134 at Ytu in term fall’24. </a:t>
            </a:r>
            <a:endParaRPr sz="15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297180" lvl="0" marL="457200" rtl="0" algn="l">
              <a:lnSpc>
                <a:spcPct val="115000"/>
              </a:lnSpc>
              <a:spcBef>
                <a:spcPts val="1200"/>
              </a:spcBef>
              <a:spcAft>
                <a:spcPts val="0"/>
              </a:spcAft>
              <a:buClr>
                <a:srgbClr val="000080"/>
              </a:buClr>
              <a:buSzPct val="100000"/>
              <a:buAutoNum type="arabicPeriod" startAt="3"/>
            </a:pPr>
            <a:r>
              <a:rPr b="1" lang="en-GB" sz="1200">
                <a:solidFill>
                  <a:srgbClr val="000080"/>
                </a:solidFill>
              </a:rPr>
              <a:t>Literature Review</a:t>
            </a:r>
            <a:endParaRPr b="1" sz="1200">
              <a:solidFill>
                <a:srgbClr val="000080"/>
              </a:solidFill>
            </a:endParaRPr>
          </a:p>
          <a:p>
            <a:pPr indent="0" lvl="0" marL="0" rtl="0" algn="l">
              <a:spcBef>
                <a:spcPts val="120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t>As it is stated that the state of the art today does not address the relationship between stress variations during the day and sleeping behaviors at night [2], the connected papers on these topics [5] seem scarce and need to be focused on in the first place. </a:t>
            </a:r>
            <a:endParaRPr sz="1400"/>
          </a:p>
          <a:p>
            <a:pPr indent="0" lvl="0" marL="0" rtl="0" algn="l">
              <a:spcBef>
                <a:spcPts val="1200"/>
              </a:spcBef>
              <a:spcAft>
                <a:spcPts val="12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5" name="Google Shape;85;p17"/>
          <p:cNvPicPr preferRelativeResize="0"/>
          <p:nvPr/>
        </p:nvPicPr>
        <p:blipFill>
          <a:blip r:embed="rId3">
            <a:alphaModFix/>
          </a:blip>
          <a:stretch>
            <a:fillRect/>
          </a:stretch>
        </p:blipFill>
        <p:spPr>
          <a:xfrm>
            <a:off x="222000" y="2018550"/>
            <a:ext cx="3887651" cy="2396850"/>
          </a:xfrm>
          <a:prstGeom prst="rect">
            <a:avLst/>
          </a:prstGeom>
          <a:noFill/>
          <a:ln>
            <a:noFill/>
          </a:ln>
        </p:spPr>
      </p:pic>
      <p:pic>
        <p:nvPicPr>
          <p:cNvPr id="86" name="Google Shape;86;p17"/>
          <p:cNvPicPr preferRelativeResize="0"/>
          <p:nvPr/>
        </p:nvPicPr>
        <p:blipFill>
          <a:blip r:embed="rId4">
            <a:alphaModFix/>
          </a:blip>
          <a:stretch>
            <a:fillRect/>
          </a:stretch>
        </p:blipFill>
        <p:spPr>
          <a:xfrm>
            <a:off x="3862175" y="2875275"/>
            <a:ext cx="4970124" cy="178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297180" lvl="0" marL="457200" rtl="0" algn="l">
              <a:lnSpc>
                <a:spcPct val="115000"/>
              </a:lnSpc>
              <a:spcBef>
                <a:spcPts val="1200"/>
              </a:spcBef>
              <a:spcAft>
                <a:spcPts val="0"/>
              </a:spcAft>
              <a:buClr>
                <a:srgbClr val="000080"/>
              </a:buClr>
              <a:buSzPct val="100000"/>
              <a:buAutoNum type="arabicPeriod" startAt="4"/>
            </a:pPr>
            <a:r>
              <a:rPr b="1" lang="en-GB" sz="1200">
                <a:solidFill>
                  <a:srgbClr val="FF0000"/>
                </a:solidFill>
              </a:rPr>
              <a:t>Contribution to Literature</a:t>
            </a:r>
            <a:endParaRPr b="1" sz="1200">
              <a:solidFill>
                <a:srgbClr val="FF0000"/>
              </a:solidFill>
            </a:endParaRPr>
          </a:p>
          <a:p>
            <a:pPr indent="0" lvl="0" marL="0" rtl="0" algn="l">
              <a:spcBef>
                <a:spcPts val="120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l">
              <a:lnSpc>
                <a:spcPct val="115000"/>
              </a:lnSpc>
              <a:spcBef>
                <a:spcPts val="1200"/>
              </a:spcBef>
              <a:spcAft>
                <a:spcPts val="0"/>
              </a:spcAft>
              <a:buSzPts val="1400"/>
              <a:buChar char="●"/>
            </a:pPr>
            <a:r>
              <a:rPr lang="en-GB" sz="1400"/>
              <a:t>Using augmentation techniques  and</a:t>
            </a:r>
            <a:endParaRPr sz="1400"/>
          </a:p>
          <a:p>
            <a:pPr indent="-317500" lvl="0" marL="457200" marR="0" rtl="0" algn="l">
              <a:lnSpc>
                <a:spcPct val="115000"/>
              </a:lnSpc>
              <a:spcBef>
                <a:spcPts val="0"/>
              </a:spcBef>
              <a:spcAft>
                <a:spcPts val="0"/>
              </a:spcAft>
              <a:buSzPts val="1400"/>
              <a:buChar char="●"/>
            </a:pPr>
            <a:r>
              <a:rPr lang="en-GB" sz="1400"/>
              <a:t>Applying ensemble learnings for such data.</a:t>
            </a:r>
            <a:endParaRPr sz="1400"/>
          </a:p>
          <a:p>
            <a:pPr indent="0" lvl="0" marL="0" marR="0" rtl="0" algn="l">
              <a:lnSpc>
                <a:spcPct val="115000"/>
              </a:lnSpc>
              <a:spcBef>
                <a:spcPts val="1200"/>
              </a:spcBef>
              <a:spcAft>
                <a:spcPts val="1200"/>
              </a:spcAft>
              <a:buNone/>
            </a:pPr>
            <a:r>
              <a:t/>
            </a:r>
            <a:endParaRPr sz="14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rgbClr val="000080"/>
              </a:buClr>
              <a:buSzPts val="1200"/>
              <a:buAutoNum type="arabicPeriod" startAt="5"/>
            </a:pPr>
            <a:r>
              <a:rPr b="1" lang="en-GB" sz="1200">
                <a:solidFill>
                  <a:srgbClr val="000080"/>
                </a:solidFill>
              </a:rPr>
              <a:t>Methods Used </a:t>
            </a:r>
            <a:endParaRPr/>
          </a:p>
        </p:txBody>
      </p:sp>
      <p:sp>
        <p:nvSpPr>
          <p:cNvPr id="99" name="Google Shape;99;p19"/>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a:t> </a:t>
            </a:r>
            <a:endParaRPr sz="6400"/>
          </a:p>
          <a:p>
            <a:pPr indent="-304800" lvl="0" marL="457200" rtl="0" algn="l">
              <a:spcBef>
                <a:spcPts val="1200"/>
              </a:spcBef>
              <a:spcAft>
                <a:spcPts val="0"/>
              </a:spcAft>
              <a:buClr>
                <a:schemeClr val="dk1"/>
              </a:buClr>
              <a:buSzPct val="100000"/>
              <a:buAutoNum type="arabicPeriod"/>
            </a:pPr>
            <a:r>
              <a:rPr lang="en-GB" sz="4800">
                <a:solidFill>
                  <a:schemeClr val="dk1"/>
                </a:solidFill>
              </a:rPr>
              <a:t>Data Preprocessing:  Data has already balanced and has no missing value.</a:t>
            </a:r>
            <a:endParaRPr sz="4800">
              <a:solidFill>
                <a:schemeClr val="dk1"/>
              </a:solidFill>
            </a:endParaRPr>
          </a:p>
          <a:p>
            <a:pPr indent="-304800" lvl="0" marL="457200" rtl="0" algn="l">
              <a:spcBef>
                <a:spcPts val="0"/>
              </a:spcBef>
              <a:spcAft>
                <a:spcPts val="0"/>
              </a:spcAft>
              <a:buClr>
                <a:schemeClr val="dk1"/>
              </a:buClr>
              <a:buSzPct val="100000"/>
              <a:buAutoNum type="arabicPeriod"/>
            </a:pPr>
            <a:r>
              <a:rPr lang="en-GB" sz="4800">
                <a:solidFill>
                  <a:schemeClr val="dk1"/>
                </a:solidFill>
              </a:rPr>
              <a:t>Data Augmentation:</a:t>
            </a:r>
            <a:endParaRPr sz="4800">
              <a:solidFill>
                <a:schemeClr val="dk1"/>
              </a:solidFill>
            </a:endParaRPr>
          </a:p>
          <a:p>
            <a:pPr indent="0" lvl="0" marL="457200" rtl="0" algn="l">
              <a:lnSpc>
                <a:spcPct val="100000"/>
              </a:lnSpc>
              <a:spcBef>
                <a:spcPts val="1200"/>
              </a:spcBef>
              <a:spcAft>
                <a:spcPts val="0"/>
              </a:spcAft>
              <a:buNone/>
            </a:pPr>
            <a:r>
              <a:rPr lang="en-GB" sz="3200"/>
              <a:t>1- Split df as X and y</a:t>
            </a:r>
            <a:endParaRPr sz="3200"/>
          </a:p>
          <a:p>
            <a:pPr indent="0" lvl="0" marL="457200" rtl="0" algn="l">
              <a:lnSpc>
                <a:spcPct val="100000"/>
              </a:lnSpc>
              <a:spcBef>
                <a:spcPts val="1200"/>
              </a:spcBef>
              <a:spcAft>
                <a:spcPts val="0"/>
              </a:spcAft>
              <a:buNone/>
            </a:pPr>
            <a:r>
              <a:rPr lang="en-GB" sz="3200"/>
              <a:t>2- Split X and y as train and test  (0.999 train, 0.001 test)</a:t>
            </a:r>
            <a:endParaRPr sz="3200"/>
          </a:p>
          <a:p>
            <a:pPr indent="0" lvl="0" marL="457200" rtl="0" algn="l">
              <a:lnSpc>
                <a:spcPct val="100000"/>
              </a:lnSpc>
              <a:spcBef>
                <a:spcPts val="1200"/>
              </a:spcBef>
              <a:spcAft>
                <a:spcPts val="0"/>
              </a:spcAft>
              <a:buNone/>
            </a:pPr>
            <a:r>
              <a:rPr lang="en-GB" sz="3200"/>
              <a:t>3- Define GAN (discriminator, generator, train_gan, build_gan, generate_synthetic_data)</a:t>
            </a:r>
            <a:endParaRPr sz="3200"/>
          </a:p>
          <a:p>
            <a:pPr indent="0" lvl="0" marL="457200" rtl="0" algn="l">
              <a:lnSpc>
                <a:spcPct val="100000"/>
              </a:lnSpc>
              <a:spcBef>
                <a:spcPts val="1200"/>
              </a:spcBef>
              <a:spcAft>
                <a:spcPts val="0"/>
              </a:spcAft>
              <a:buNone/>
            </a:pPr>
            <a:r>
              <a:rPr lang="en-GB" sz="3200"/>
              <a:t>4- Build and train GAN </a:t>
            </a:r>
            <a:endParaRPr sz="3200"/>
          </a:p>
          <a:p>
            <a:pPr indent="0" lvl="0" marL="457200" rtl="0" algn="l">
              <a:lnSpc>
                <a:spcPct val="100000"/>
              </a:lnSpc>
              <a:spcBef>
                <a:spcPts val="1200"/>
              </a:spcBef>
              <a:spcAft>
                <a:spcPts val="0"/>
              </a:spcAft>
              <a:buNone/>
            </a:pPr>
            <a:r>
              <a:rPr lang="en-GB" sz="3200"/>
              <a:t>5- Train a RandomForestClassifier on the original data (X_train and y_train)</a:t>
            </a:r>
            <a:endParaRPr sz="3200"/>
          </a:p>
          <a:p>
            <a:pPr indent="0" lvl="0" marL="457200" rtl="0" algn="l">
              <a:lnSpc>
                <a:spcPct val="100000"/>
              </a:lnSpc>
              <a:spcBef>
                <a:spcPts val="1200"/>
              </a:spcBef>
              <a:spcAft>
                <a:spcPts val="0"/>
              </a:spcAft>
              <a:buNone/>
            </a:pPr>
            <a:r>
              <a:rPr lang="en-GB" sz="3200"/>
              <a:t>6- Generate synthetic feature  data using the trained generator ( with X_train and y_train) </a:t>
            </a:r>
            <a:endParaRPr sz="3200"/>
          </a:p>
          <a:p>
            <a:pPr indent="0" lvl="0" marL="457200" rtl="0" algn="l">
              <a:lnSpc>
                <a:spcPct val="100000"/>
              </a:lnSpc>
              <a:spcBef>
                <a:spcPts val="1200"/>
              </a:spcBef>
              <a:spcAft>
                <a:spcPts val="0"/>
              </a:spcAft>
              <a:buNone/>
            </a:pPr>
            <a:r>
              <a:rPr lang="en-GB" sz="3200"/>
              <a:t>7- Use the trained RandomForestClassifier to predict y values (synthetic data)</a:t>
            </a:r>
            <a:endParaRPr sz="3200"/>
          </a:p>
          <a:p>
            <a:pPr indent="0" lvl="0" marL="457200" rtl="0" algn="l">
              <a:lnSpc>
                <a:spcPct val="100000"/>
              </a:lnSpc>
              <a:spcBef>
                <a:spcPts val="1200"/>
              </a:spcBef>
              <a:spcAft>
                <a:spcPts val="0"/>
              </a:spcAft>
              <a:buNone/>
            </a:pPr>
            <a:r>
              <a:rPr lang="en-GB" sz="3200"/>
              <a:t>8- Combine original and synthetic data of X and y seperately and save as csv. (X+X_synthetic and y+ y_synthetic)</a:t>
            </a:r>
            <a:endParaRPr sz="3200"/>
          </a:p>
          <a:p>
            <a:pPr indent="0" lvl="0" marL="457200" rtl="0" algn="l">
              <a:lnSpc>
                <a:spcPct val="100000"/>
              </a:lnSpc>
              <a:spcBef>
                <a:spcPts val="1200"/>
              </a:spcBef>
              <a:spcAft>
                <a:spcPts val="0"/>
              </a:spcAft>
              <a:buNone/>
            </a:pPr>
            <a:r>
              <a:rPr lang="en-GB" sz="3200"/>
              <a:t>9- Train a RandomForestClassifier on the combined  data (combined_X and combined_y)</a:t>
            </a:r>
            <a:endParaRPr sz="3200"/>
          </a:p>
          <a:p>
            <a:pPr indent="0" lvl="0" marL="457200" rtl="0" algn="l">
              <a:lnSpc>
                <a:spcPct val="100000"/>
              </a:lnSpc>
              <a:spcBef>
                <a:spcPts val="1200"/>
              </a:spcBef>
              <a:spcAft>
                <a:spcPts val="0"/>
              </a:spcAft>
              <a:buNone/>
            </a:pPr>
            <a:r>
              <a:rPr lang="en-GB" sz="3200"/>
              <a:t>10- Split data again for train and test </a:t>
            </a:r>
            <a:endParaRPr sz="3200"/>
          </a:p>
          <a:p>
            <a:pPr indent="0" lvl="0" marL="457200" rtl="0" algn="l">
              <a:lnSpc>
                <a:spcPct val="100000"/>
              </a:lnSpc>
              <a:spcBef>
                <a:spcPts val="1200"/>
              </a:spcBef>
              <a:spcAft>
                <a:spcPts val="0"/>
              </a:spcAft>
              <a:buNone/>
            </a:pPr>
            <a:r>
              <a:rPr lang="en-GB" sz="3200"/>
              <a:t>11-Performance metrics displayed</a:t>
            </a:r>
            <a:endParaRPr/>
          </a:p>
          <a:p>
            <a:pPr indent="0" lvl="0" marL="457200" rtl="0" algn="l">
              <a:spcBef>
                <a:spcPts val="1200"/>
              </a:spcBef>
              <a:spcAft>
                <a:spcPts val="0"/>
              </a:spcAft>
              <a:buNone/>
            </a:pPr>
            <a:r>
              <a:t/>
            </a:r>
            <a:endParaRPr sz="23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1" name="Google Shape;101;p19"/>
          <p:cNvPicPr preferRelativeResize="0"/>
          <p:nvPr/>
        </p:nvPicPr>
        <p:blipFill>
          <a:blip r:embed="rId3">
            <a:alphaModFix/>
          </a:blip>
          <a:stretch>
            <a:fillRect/>
          </a:stretch>
        </p:blipFill>
        <p:spPr>
          <a:xfrm>
            <a:off x="5003900" y="1444825"/>
            <a:ext cx="4077125" cy="1871450"/>
          </a:xfrm>
          <a:prstGeom prst="rect">
            <a:avLst/>
          </a:prstGeom>
          <a:noFill/>
          <a:ln>
            <a:noFill/>
          </a:ln>
        </p:spPr>
      </p:pic>
      <p:sp>
        <p:nvSpPr>
          <p:cNvPr id="102" name="Google Shape;102;p19"/>
          <p:cNvSpPr txBox="1"/>
          <p:nvPr/>
        </p:nvSpPr>
        <p:spPr>
          <a:xfrm>
            <a:off x="4964950" y="25089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03" name="Google Shape;103;p19"/>
          <p:cNvPicPr preferRelativeResize="0"/>
          <p:nvPr/>
        </p:nvPicPr>
        <p:blipFill>
          <a:blip r:embed="rId4">
            <a:alphaModFix/>
          </a:blip>
          <a:stretch>
            <a:fillRect/>
          </a:stretch>
        </p:blipFill>
        <p:spPr>
          <a:xfrm>
            <a:off x="5003900" y="83975"/>
            <a:ext cx="3780575" cy="1077600"/>
          </a:xfrm>
          <a:prstGeom prst="rect">
            <a:avLst/>
          </a:prstGeom>
          <a:noFill/>
          <a:ln>
            <a:noFill/>
          </a:ln>
        </p:spPr>
      </p:pic>
      <p:sp>
        <p:nvSpPr>
          <p:cNvPr id="104" name="Google Shape;104;p19"/>
          <p:cNvSpPr txBox="1"/>
          <p:nvPr/>
        </p:nvSpPr>
        <p:spPr>
          <a:xfrm>
            <a:off x="5179350" y="131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rgbClr val="000080"/>
              </a:buClr>
              <a:buSzPts val="1200"/>
              <a:buAutoNum type="arabicPeriod" startAt="5"/>
            </a:pPr>
            <a:r>
              <a:rPr b="1" lang="en-GB" sz="1200">
                <a:solidFill>
                  <a:srgbClr val="000080"/>
                </a:solidFill>
              </a:rPr>
              <a:t>Methods Used </a:t>
            </a:r>
            <a:endParaRPr/>
          </a:p>
        </p:txBody>
      </p:sp>
      <p:sp>
        <p:nvSpPr>
          <p:cNvPr id="110" name="Google Shape;110;p20"/>
          <p:cNvSpPr txBox="1"/>
          <p:nvPr>
            <p:ph idx="1" type="body"/>
          </p:nvPr>
        </p:nvSpPr>
        <p:spPr>
          <a:xfrm>
            <a:off x="311700" y="812400"/>
            <a:ext cx="8520600" cy="406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265112" lvl="0" marL="457200" rtl="0" algn="l">
              <a:spcBef>
                <a:spcPts val="1200"/>
              </a:spcBef>
              <a:spcAft>
                <a:spcPts val="0"/>
              </a:spcAft>
              <a:buClr>
                <a:schemeClr val="dk1"/>
              </a:buClr>
              <a:buSzPct val="47916"/>
              <a:buAutoNum type="arabicPeriod" startAt="3"/>
            </a:pPr>
            <a:r>
              <a:rPr lang="en-GB" sz="4800">
                <a:solidFill>
                  <a:schemeClr val="dk1"/>
                </a:solidFill>
              </a:rPr>
              <a:t>Feature Selection/Elimination</a:t>
            </a:r>
            <a:r>
              <a:rPr lang="en-GB" sz="2300">
                <a:solidFill>
                  <a:schemeClr val="dk1"/>
                </a:solidFill>
              </a:rPr>
              <a:t>:</a:t>
            </a:r>
            <a:endParaRPr sz="2300">
              <a:solidFill>
                <a:schemeClr val="dk1"/>
              </a:solidFill>
            </a:endParaRPr>
          </a:p>
          <a:p>
            <a:pPr indent="457200" lvl="0" marL="457200" marR="0" rtl="0" algn="l">
              <a:lnSpc>
                <a:spcPct val="115000"/>
              </a:lnSpc>
              <a:spcBef>
                <a:spcPts val="1200"/>
              </a:spcBef>
              <a:spcAft>
                <a:spcPts val="0"/>
              </a:spcAft>
              <a:buNone/>
            </a:pPr>
            <a:r>
              <a:rPr lang="en-GB" sz="3500">
                <a:solidFill>
                  <a:schemeClr val="dk1"/>
                </a:solidFill>
              </a:rPr>
              <a:t>a.  2-degree Polynomialization for all features</a:t>
            </a:r>
            <a:endParaRPr sz="3500">
              <a:solidFill>
                <a:schemeClr val="dk1"/>
              </a:solidFill>
            </a:endParaRPr>
          </a:p>
          <a:p>
            <a:pPr indent="457200" lvl="0" marL="457200" marR="0" rtl="0" algn="l">
              <a:lnSpc>
                <a:spcPct val="115000"/>
              </a:lnSpc>
              <a:spcBef>
                <a:spcPts val="0"/>
              </a:spcBef>
              <a:spcAft>
                <a:spcPts val="0"/>
              </a:spcAft>
              <a:buNone/>
            </a:pPr>
            <a:r>
              <a:rPr lang="en-GB" sz="3500">
                <a:solidFill>
                  <a:schemeClr val="dk1"/>
                </a:solidFill>
              </a:rPr>
              <a:t>b.  MinMaxScaler to normalize the data before GAN</a:t>
            </a:r>
            <a:endParaRPr sz="3500">
              <a:solidFill>
                <a:schemeClr val="dk1"/>
              </a:solidFill>
            </a:endParaRPr>
          </a:p>
          <a:p>
            <a:pPr indent="457200" lvl="0" marL="457200" marR="0" rtl="0" algn="l">
              <a:lnSpc>
                <a:spcPct val="115000"/>
              </a:lnSpc>
              <a:spcBef>
                <a:spcPts val="0"/>
              </a:spcBef>
              <a:spcAft>
                <a:spcPts val="0"/>
              </a:spcAft>
              <a:buNone/>
            </a:pPr>
            <a:r>
              <a:rPr lang="en-GB" sz="3500">
                <a:solidFill>
                  <a:schemeClr val="dk1"/>
                </a:solidFill>
              </a:rPr>
              <a:t>c. Feature Importance with RandomForestClassifier</a:t>
            </a:r>
            <a:endParaRPr sz="3500">
              <a:solidFill>
                <a:schemeClr val="dk1"/>
              </a:solidFill>
            </a:endParaRPr>
          </a:p>
          <a:p>
            <a:pPr indent="457200" lvl="0" marL="457200" marR="0" rtl="0" algn="l">
              <a:lnSpc>
                <a:spcPct val="115000"/>
              </a:lnSpc>
              <a:spcBef>
                <a:spcPts val="0"/>
              </a:spcBef>
              <a:spcAft>
                <a:spcPts val="0"/>
              </a:spcAft>
              <a:buNone/>
            </a:pPr>
            <a:r>
              <a:rPr lang="en-GB" sz="3500">
                <a:solidFill>
                  <a:schemeClr val="dk1"/>
                </a:solidFill>
              </a:rPr>
              <a:t>d. Create a DataFrame for feature importances , Sort the DataFrame by importance, Select the first 5 features.</a:t>
            </a:r>
            <a:endParaRPr sz="3500">
              <a:solidFill>
                <a:schemeClr val="dk1"/>
              </a:solidFill>
            </a:endParaRPr>
          </a:p>
          <a:p>
            <a:pPr indent="-265112" lvl="0" marL="457200" rtl="0" algn="l">
              <a:spcBef>
                <a:spcPts val="1200"/>
              </a:spcBef>
              <a:spcAft>
                <a:spcPts val="0"/>
              </a:spcAft>
              <a:buClr>
                <a:schemeClr val="dk1"/>
              </a:buClr>
              <a:buSzPct val="47916"/>
              <a:buAutoNum type="arabicPeriod" startAt="3"/>
            </a:pPr>
            <a:r>
              <a:rPr lang="en-GB" sz="4800">
                <a:solidFill>
                  <a:schemeClr val="dk1"/>
                </a:solidFill>
              </a:rPr>
              <a:t>Ensemble Learning: </a:t>
            </a:r>
            <a:endParaRPr sz="2300">
              <a:solidFill>
                <a:schemeClr val="dk1"/>
              </a:solidFill>
            </a:endParaRPr>
          </a:p>
          <a:p>
            <a:pPr indent="457200" lvl="0" marL="457200" marR="0" rtl="0" algn="l">
              <a:lnSpc>
                <a:spcPct val="115000"/>
              </a:lnSpc>
              <a:spcBef>
                <a:spcPts val="1200"/>
              </a:spcBef>
              <a:spcAft>
                <a:spcPts val="0"/>
              </a:spcAft>
              <a:buNone/>
            </a:pPr>
            <a:r>
              <a:rPr lang="en-GB" sz="3500">
                <a:solidFill>
                  <a:schemeClr val="dk1"/>
                </a:solidFill>
              </a:rPr>
              <a:t>(i) Selection of ML algorithms based on literature.  LogisticRegression, RandomForestClassifier, GradientBoostingClassifier, SVC, GaussianNB</a:t>
            </a:r>
            <a:endParaRPr sz="3500">
              <a:solidFill>
                <a:schemeClr val="dk1"/>
              </a:solidFill>
            </a:endParaRPr>
          </a:p>
          <a:p>
            <a:pPr indent="457200" lvl="0" marL="457200" marR="0" rtl="0" algn="l">
              <a:lnSpc>
                <a:spcPct val="115000"/>
              </a:lnSpc>
              <a:spcBef>
                <a:spcPts val="0"/>
              </a:spcBef>
              <a:spcAft>
                <a:spcPts val="0"/>
              </a:spcAft>
              <a:buNone/>
            </a:pPr>
            <a:r>
              <a:rPr lang="en-GB" sz="3500">
                <a:solidFill>
                  <a:schemeClr val="dk1"/>
                </a:solidFill>
              </a:rPr>
              <a:t>	Split the data into training and test sets</a:t>
            </a:r>
            <a:endParaRPr sz="3500">
              <a:solidFill>
                <a:schemeClr val="dk1"/>
              </a:solidFill>
            </a:endParaRPr>
          </a:p>
          <a:p>
            <a:pPr indent="457200" lvl="0" marL="457200" marR="0" rtl="0" algn="l">
              <a:lnSpc>
                <a:spcPct val="115000"/>
              </a:lnSpc>
              <a:spcBef>
                <a:spcPts val="0"/>
              </a:spcBef>
              <a:spcAft>
                <a:spcPts val="0"/>
              </a:spcAft>
              <a:buNone/>
            </a:pPr>
            <a:r>
              <a:rPr lang="en-GB" sz="3500">
                <a:solidFill>
                  <a:schemeClr val="dk1"/>
                </a:solidFill>
              </a:rPr>
              <a:t>(ii) Train each algorithm with train data.</a:t>
            </a:r>
            <a:endParaRPr sz="3500">
              <a:solidFill>
                <a:schemeClr val="dk1"/>
              </a:solidFill>
            </a:endParaRPr>
          </a:p>
          <a:p>
            <a:pPr indent="457200" lvl="0" marL="914400" marR="0" rtl="0" algn="l">
              <a:lnSpc>
                <a:spcPct val="115000"/>
              </a:lnSpc>
              <a:spcBef>
                <a:spcPts val="0"/>
              </a:spcBef>
              <a:spcAft>
                <a:spcPts val="0"/>
              </a:spcAft>
              <a:buNone/>
            </a:pPr>
            <a:r>
              <a:rPr lang="en-GB" sz="3500">
                <a:solidFill>
                  <a:schemeClr val="dk1"/>
                </a:solidFill>
              </a:rPr>
              <a:t>Create the ensemble model 1 : Averaging</a:t>
            </a:r>
            <a:endParaRPr sz="3500">
              <a:solidFill>
                <a:schemeClr val="dk1"/>
              </a:solidFill>
            </a:endParaRPr>
          </a:p>
          <a:p>
            <a:pPr indent="457200" lvl="0" marL="914400" marR="0" rtl="0" algn="l">
              <a:lnSpc>
                <a:spcPct val="115000"/>
              </a:lnSpc>
              <a:spcBef>
                <a:spcPts val="0"/>
              </a:spcBef>
              <a:spcAft>
                <a:spcPts val="0"/>
              </a:spcAft>
              <a:buNone/>
            </a:pPr>
            <a:r>
              <a:rPr lang="en-GB" sz="3500">
                <a:solidFill>
                  <a:schemeClr val="dk1"/>
                </a:solidFill>
              </a:rPr>
              <a:t>Create the ensemble model 2 : Weighted Averaging</a:t>
            </a:r>
            <a:endParaRPr sz="3500">
              <a:solidFill>
                <a:schemeClr val="dk1"/>
              </a:solidFill>
            </a:endParaRPr>
          </a:p>
          <a:p>
            <a:pPr indent="457200" lvl="0" marL="914400" marR="0" rtl="0" algn="l">
              <a:lnSpc>
                <a:spcPct val="115000"/>
              </a:lnSpc>
              <a:spcBef>
                <a:spcPts val="0"/>
              </a:spcBef>
              <a:spcAft>
                <a:spcPts val="0"/>
              </a:spcAft>
              <a:buNone/>
            </a:pPr>
            <a:r>
              <a:rPr lang="en-GB" sz="3500">
                <a:solidFill>
                  <a:schemeClr val="dk1"/>
                </a:solidFill>
              </a:rPr>
              <a:t>Create the ensemble model 3 : Voting</a:t>
            </a:r>
            <a:endParaRPr sz="3500">
              <a:solidFill>
                <a:schemeClr val="dk1"/>
              </a:solidFill>
            </a:endParaRPr>
          </a:p>
          <a:p>
            <a:pPr indent="457200" lvl="0" marL="914400" marR="0" rtl="0" algn="l">
              <a:lnSpc>
                <a:spcPct val="115000"/>
              </a:lnSpc>
              <a:spcBef>
                <a:spcPts val="0"/>
              </a:spcBef>
              <a:spcAft>
                <a:spcPts val="0"/>
              </a:spcAft>
              <a:buNone/>
            </a:pPr>
            <a:r>
              <a:t/>
            </a:r>
            <a:endParaRPr sz="3500">
              <a:solidFill>
                <a:schemeClr val="dk1"/>
              </a:solidFill>
            </a:endParaRPr>
          </a:p>
          <a:p>
            <a:pPr indent="-265112" lvl="0" marL="457200" marR="0" rtl="0" algn="l">
              <a:lnSpc>
                <a:spcPct val="115000"/>
              </a:lnSpc>
              <a:spcBef>
                <a:spcPts val="0"/>
              </a:spcBef>
              <a:spcAft>
                <a:spcPts val="0"/>
              </a:spcAft>
              <a:buClr>
                <a:schemeClr val="dk1"/>
              </a:buClr>
              <a:buSzPct val="47916"/>
              <a:buAutoNum type="arabicPeriod" startAt="3"/>
            </a:pPr>
            <a:r>
              <a:rPr lang="en-GB" sz="4800">
                <a:solidFill>
                  <a:schemeClr val="dk1"/>
                </a:solidFill>
              </a:rPr>
              <a:t>Voting (Majority or Weighted) :</a:t>
            </a:r>
            <a:r>
              <a:rPr lang="en-GB" sz="2300">
                <a:solidFill>
                  <a:schemeClr val="dk1"/>
                </a:solidFill>
              </a:rPr>
              <a:t> </a:t>
            </a:r>
            <a:r>
              <a:rPr lang="en-GB" sz="3500">
                <a:solidFill>
                  <a:schemeClr val="dk1"/>
                </a:solidFill>
              </a:rPr>
              <a:t>Both majority and Weighted</a:t>
            </a:r>
            <a:endParaRPr sz="2300">
              <a:solidFill>
                <a:schemeClr val="dk1"/>
              </a:solidFill>
            </a:endParaRPr>
          </a:p>
          <a:p>
            <a:pPr indent="-265112" lvl="0" marL="457200" rtl="0" algn="l">
              <a:spcBef>
                <a:spcPts val="0"/>
              </a:spcBef>
              <a:spcAft>
                <a:spcPts val="0"/>
              </a:spcAft>
              <a:buClr>
                <a:schemeClr val="dk1"/>
              </a:buClr>
              <a:buSzPct val="47916"/>
              <a:buAutoNum type="arabicPeriod" startAt="3"/>
            </a:pPr>
            <a:r>
              <a:rPr lang="en-GB" sz="4800">
                <a:solidFill>
                  <a:schemeClr val="dk1"/>
                </a:solidFill>
              </a:rPr>
              <a:t>Performance Evaluation</a:t>
            </a:r>
            <a:endParaRPr sz="2300">
              <a:solidFill>
                <a:schemeClr val="dk1"/>
              </a:solidFill>
            </a:endParaRPr>
          </a:p>
          <a:p>
            <a:pPr indent="-265112" lvl="1" marL="914400" marR="0" rtl="0" algn="l">
              <a:lnSpc>
                <a:spcPct val="115000"/>
              </a:lnSpc>
              <a:spcBef>
                <a:spcPts val="0"/>
              </a:spcBef>
              <a:spcAft>
                <a:spcPts val="0"/>
              </a:spcAft>
              <a:buClr>
                <a:schemeClr val="dk1"/>
              </a:buClr>
              <a:buSzPct val="65714"/>
              <a:buAutoNum type="alphaLcPeriod"/>
            </a:pPr>
            <a:r>
              <a:rPr lang="en-GB" sz="3500">
                <a:solidFill>
                  <a:schemeClr val="dk1"/>
                </a:solidFill>
              </a:rPr>
              <a:t>ensemble model 1 : Averaging   has better score in accuracy wrt other ensemble methods.</a:t>
            </a:r>
            <a:endParaRPr sz="3500">
              <a:solidFill>
                <a:schemeClr val="dk1"/>
              </a:solidFill>
            </a:endParaRPr>
          </a:p>
          <a:p>
            <a:pPr indent="-265112" lvl="0" marL="457200" rtl="0" algn="l">
              <a:spcBef>
                <a:spcPts val="0"/>
              </a:spcBef>
              <a:spcAft>
                <a:spcPts val="0"/>
              </a:spcAft>
              <a:buClr>
                <a:schemeClr val="dk1"/>
              </a:buClr>
              <a:buSzPct val="47916"/>
              <a:buAutoNum type="arabicPeriod" startAt="3"/>
            </a:pPr>
            <a:r>
              <a:rPr lang="en-GB" sz="4800">
                <a:solidFill>
                  <a:schemeClr val="dk1"/>
                </a:solidFill>
              </a:rPr>
              <a:t>Understanding the impact of each feature on the model's predictions </a:t>
            </a:r>
            <a:r>
              <a:rPr lang="en-GB" sz="2300">
                <a:solidFill>
                  <a:schemeClr val="dk1"/>
                </a:solidFill>
              </a:rPr>
              <a:t> </a:t>
            </a:r>
            <a:endParaRPr sz="2300">
              <a:solidFill>
                <a:schemeClr val="dk1"/>
              </a:solidFill>
            </a:endParaRPr>
          </a:p>
          <a:p>
            <a:pPr indent="-265112" lvl="1" marL="914400" rtl="0" algn="l">
              <a:spcBef>
                <a:spcPts val="0"/>
              </a:spcBef>
              <a:spcAft>
                <a:spcPts val="0"/>
              </a:spcAft>
              <a:buClr>
                <a:schemeClr val="dk1"/>
              </a:buClr>
              <a:buSzPct val="65714"/>
              <a:buAutoNum type="alphaLcPeriod"/>
            </a:pPr>
            <a:r>
              <a:rPr lang="en-GB" sz="3500">
                <a:solidFill>
                  <a:schemeClr val="dk1"/>
                </a:solidFill>
              </a:rPr>
              <a:t> rr (respiration rate)^2   &gt;  sr (snoring rate) lm (limb movement rate)  &gt;  rr (respiration rate) *lm (limb movement rate) &gt;  sr (snoring rate) rr (respiration rate) &gt; rr (respiration rate)</a:t>
            </a:r>
            <a:endParaRPr sz="3500">
              <a:solidFill>
                <a:schemeClr val="dk1"/>
              </a:solidFill>
            </a:endParaRPr>
          </a:p>
          <a:p>
            <a:pPr indent="-265112" lvl="0" marL="457200" rtl="0" algn="l">
              <a:spcBef>
                <a:spcPts val="0"/>
              </a:spcBef>
              <a:spcAft>
                <a:spcPts val="0"/>
              </a:spcAft>
              <a:buClr>
                <a:schemeClr val="dk1"/>
              </a:buClr>
              <a:buSzPct val="47916"/>
              <a:buAutoNum type="arabicPeriod" startAt="3"/>
            </a:pPr>
            <a:r>
              <a:rPr lang="en-GB" sz="4800">
                <a:solidFill>
                  <a:schemeClr val="dk1"/>
                </a:solidFill>
              </a:rPr>
              <a:t> Hyperparameter tuning and adjusting ensemble composition.</a:t>
            </a:r>
            <a:endParaRPr sz="23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2" name="Google Shape;112;p20"/>
          <p:cNvPicPr preferRelativeResize="0"/>
          <p:nvPr/>
        </p:nvPicPr>
        <p:blipFill>
          <a:blip r:embed="rId3">
            <a:alphaModFix/>
          </a:blip>
          <a:stretch>
            <a:fillRect/>
          </a:stretch>
        </p:blipFill>
        <p:spPr>
          <a:xfrm>
            <a:off x="4130127" y="166900"/>
            <a:ext cx="2164756" cy="1294637"/>
          </a:xfrm>
          <a:prstGeom prst="rect">
            <a:avLst/>
          </a:prstGeom>
          <a:noFill/>
          <a:ln>
            <a:noFill/>
          </a:ln>
        </p:spPr>
      </p:pic>
      <p:sp>
        <p:nvSpPr>
          <p:cNvPr id="113" name="Google Shape;113;p20"/>
          <p:cNvSpPr txBox="1"/>
          <p:nvPr/>
        </p:nvSpPr>
        <p:spPr>
          <a:xfrm>
            <a:off x="4764138" y="166897"/>
            <a:ext cx="2563200" cy="214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14" name="Google Shape;114;p20"/>
          <p:cNvPicPr preferRelativeResize="0"/>
          <p:nvPr/>
        </p:nvPicPr>
        <p:blipFill>
          <a:blip r:embed="rId4">
            <a:alphaModFix/>
          </a:blip>
          <a:stretch>
            <a:fillRect/>
          </a:stretch>
        </p:blipFill>
        <p:spPr>
          <a:xfrm>
            <a:off x="6484275" y="726325"/>
            <a:ext cx="969000" cy="291400"/>
          </a:xfrm>
          <a:prstGeom prst="rect">
            <a:avLst/>
          </a:prstGeom>
          <a:noFill/>
          <a:ln>
            <a:noFill/>
          </a:ln>
        </p:spPr>
      </p:pic>
      <p:pic>
        <p:nvPicPr>
          <p:cNvPr id="115" name="Google Shape;115;p20"/>
          <p:cNvPicPr preferRelativeResize="0"/>
          <p:nvPr/>
        </p:nvPicPr>
        <p:blipFill>
          <a:blip r:embed="rId5">
            <a:alphaModFix/>
          </a:blip>
          <a:stretch>
            <a:fillRect/>
          </a:stretch>
        </p:blipFill>
        <p:spPr>
          <a:xfrm>
            <a:off x="7798400" y="494963"/>
            <a:ext cx="893250" cy="754125"/>
          </a:xfrm>
          <a:prstGeom prst="rect">
            <a:avLst/>
          </a:prstGeom>
          <a:noFill/>
          <a:ln>
            <a:noFill/>
          </a:ln>
        </p:spPr>
      </p:pic>
      <p:pic>
        <p:nvPicPr>
          <p:cNvPr id="116" name="Google Shape;116;p20"/>
          <p:cNvPicPr preferRelativeResize="0"/>
          <p:nvPr/>
        </p:nvPicPr>
        <p:blipFill>
          <a:blip r:embed="rId6">
            <a:alphaModFix/>
          </a:blip>
          <a:stretch>
            <a:fillRect/>
          </a:stretch>
        </p:blipFill>
        <p:spPr>
          <a:xfrm>
            <a:off x="6538931" y="2571750"/>
            <a:ext cx="1526725" cy="81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297180" lvl="0" marL="457200" rtl="0" algn="l">
              <a:lnSpc>
                <a:spcPct val="115000"/>
              </a:lnSpc>
              <a:spcBef>
                <a:spcPts val="1200"/>
              </a:spcBef>
              <a:spcAft>
                <a:spcPts val="0"/>
              </a:spcAft>
              <a:buClr>
                <a:srgbClr val="000080"/>
              </a:buClr>
              <a:buSzPct val="100000"/>
              <a:buAutoNum type="arabicPeriod" startAt="7"/>
            </a:pPr>
            <a:r>
              <a:rPr b="1" lang="en-GB" sz="1200">
                <a:solidFill>
                  <a:srgbClr val="000080"/>
                </a:solidFill>
              </a:rPr>
              <a:t>Experimental Results </a:t>
            </a:r>
            <a:endParaRPr b="1" sz="1200">
              <a:solidFill>
                <a:srgbClr val="000080"/>
              </a:solidFill>
            </a:endParaRPr>
          </a:p>
          <a:p>
            <a:pPr indent="0" lvl="0" marL="0" rtl="0" algn="l">
              <a:spcBef>
                <a:spcPts val="1200"/>
              </a:spcBef>
              <a:spcAft>
                <a:spcPts val="0"/>
              </a:spcAft>
              <a:buNone/>
            </a:pPr>
            <a:r>
              <a:t/>
            </a:r>
            <a:endParaRPr/>
          </a:p>
        </p:txBody>
      </p:sp>
      <p:sp>
        <p:nvSpPr>
          <p:cNvPr id="122" name="Google Shape;122;p21"/>
          <p:cNvSpPr txBox="1"/>
          <p:nvPr>
            <p:ph idx="1" type="body"/>
          </p:nvPr>
        </p:nvSpPr>
        <p:spPr>
          <a:xfrm>
            <a:off x="311700" y="816050"/>
            <a:ext cx="8520600" cy="375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Even though features generated by GAN vs original features was quite different,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Ensemble learning methods (1,2,3) coped with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For hyperparameter tuning, values obtained:</a:t>
            </a:r>
            <a:endParaRPr/>
          </a:p>
          <a:p>
            <a:pPr indent="0" lvl="0" marL="457200" rtl="0" algn="l">
              <a:spcBef>
                <a:spcPts val="1200"/>
              </a:spcBef>
              <a:spcAft>
                <a:spcPts val="0"/>
              </a:spcAft>
              <a:buNone/>
            </a:pPr>
            <a:r>
              <a:rPr lang="en-GB" sz="1350">
                <a:solidFill>
                  <a:schemeClr val="dk1"/>
                </a:solidFill>
              </a:rPr>
              <a:t>Best parameters: {'gbc__n_estimators': 50, 'gnb__var_smoothing': 1e-09, 'lr__C': 0.1, 'rf__n_estimators': 50, 'svm__C': 10.0}</a:t>
            </a:r>
            <a:endParaRPr sz="1350">
              <a:solidFill>
                <a:schemeClr val="dk1"/>
              </a:solidFill>
            </a:endParaRPr>
          </a:p>
          <a:p>
            <a:pPr indent="0" lvl="0" marL="457200" rtl="0" algn="l">
              <a:spcBef>
                <a:spcPts val="1200"/>
              </a:spcBef>
              <a:spcAft>
                <a:spcPts val="0"/>
              </a:spcAft>
              <a:buClr>
                <a:schemeClr val="dk1"/>
              </a:buClr>
              <a:buSzPct val="81481"/>
              <a:buFont typeface="Arial"/>
              <a:buNone/>
            </a:pPr>
            <a:r>
              <a:rPr lang="en-GB" sz="1350">
                <a:solidFill>
                  <a:schemeClr val="dk1"/>
                </a:solidFill>
              </a:rPr>
              <a:t>Best score: 0.994</a:t>
            </a:r>
            <a:endParaRPr sz="1350">
              <a:solidFill>
                <a:schemeClr val="dk1"/>
              </a:solidFill>
            </a:endParaRPr>
          </a:p>
          <a:p>
            <a:pPr indent="0" lvl="0" marL="0" rtl="0" algn="l">
              <a:spcBef>
                <a:spcPts val="0"/>
              </a:spcBef>
              <a:spcAft>
                <a:spcPts val="1200"/>
              </a:spcAft>
              <a:buNone/>
            </a:pPr>
            <a:r>
              <a:t/>
            </a:r>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4" name="Google Shape;124;p21"/>
          <p:cNvPicPr preferRelativeResize="0"/>
          <p:nvPr/>
        </p:nvPicPr>
        <p:blipFill>
          <a:blip r:embed="rId3">
            <a:alphaModFix/>
          </a:blip>
          <a:stretch>
            <a:fillRect/>
          </a:stretch>
        </p:blipFill>
        <p:spPr>
          <a:xfrm>
            <a:off x="405400" y="1253468"/>
            <a:ext cx="1790826" cy="971900"/>
          </a:xfrm>
          <a:prstGeom prst="rect">
            <a:avLst/>
          </a:prstGeom>
          <a:noFill/>
          <a:ln>
            <a:noFill/>
          </a:ln>
        </p:spPr>
      </p:pic>
      <p:pic>
        <p:nvPicPr>
          <p:cNvPr id="125" name="Google Shape;125;p21"/>
          <p:cNvPicPr preferRelativeResize="0"/>
          <p:nvPr/>
        </p:nvPicPr>
        <p:blipFill>
          <a:blip r:embed="rId4">
            <a:alphaModFix/>
          </a:blip>
          <a:stretch>
            <a:fillRect/>
          </a:stretch>
        </p:blipFill>
        <p:spPr>
          <a:xfrm>
            <a:off x="2681050" y="1253463"/>
            <a:ext cx="1790826" cy="971913"/>
          </a:xfrm>
          <a:prstGeom prst="rect">
            <a:avLst/>
          </a:prstGeom>
          <a:noFill/>
          <a:ln>
            <a:noFill/>
          </a:ln>
        </p:spPr>
      </p:pic>
      <p:pic>
        <p:nvPicPr>
          <p:cNvPr id="126" name="Google Shape;126;p21"/>
          <p:cNvPicPr preferRelativeResize="0"/>
          <p:nvPr/>
        </p:nvPicPr>
        <p:blipFill>
          <a:blip r:embed="rId5">
            <a:alphaModFix/>
          </a:blip>
          <a:stretch>
            <a:fillRect/>
          </a:stretch>
        </p:blipFill>
        <p:spPr>
          <a:xfrm>
            <a:off x="4846475" y="1284975"/>
            <a:ext cx="1790826" cy="971911"/>
          </a:xfrm>
          <a:prstGeom prst="rect">
            <a:avLst/>
          </a:prstGeom>
          <a:noFill/>
          <a:ln>
            <a:noFill/>
          </a:ln>
        </p:spPr>
      </p:pic>
      <p:sp>
        <p:nvSpPr>
          <p:cNvPr id="127" name="Google Shape;127;p21"/>
          <p:cNvSpPr txBox="1"/>
          <p:nvPr/>
        </p:nvSpPr>
        <p:spPr>
          <a:xfrm>
            <a:off x="818700" y="2461125"/>
            <a:ext cx="1437900" cy="102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450">
                <a:solidFill>
                  <a:schemeClr val="dk1"/>
                </a:solidFill>
              </a:rPr>
              <a:t>Ensemble accuracy 1: 0.99%</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Precision: 0.99%</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Recall: 0.99%</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F1 Score: 0.99%</a:t>
            </a:r>
            <a:endParaRPr sz="450">
              <a:solidFill>
                <a:schemeClr val="dk1"/>
              </a:solidFill>
            </a:endParaRPr>
          </a:p>
          <a:p>
            <a:pPr indent="0" lvl="0" marL="0" marR="0" rtl="0" algn="l">
              <a:lnSpc>
                <a:spcPct val="100000"/>
              </a:lnSpc>
              <a:spcBef>
                <a:spcPts val="0"/>
              </a:spcBef>
              <a:spcAft>
                <a:spcPts val="0"/>
              </a:spcAft>
              <a:buNone/>
            </a:pPr>
            <a:r>
              <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Confusion Matrix:</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[[147   0   0   0   0]</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 [  1  20   0   0   0]</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 [  0   0  26   0   0]</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 [  0   0   2  33   0]</a:t>
            </a:r>
            <a:endParaRPr sz="450">
              <a:solidFill>
                <a:schemeClr val="dk1"/>
              </a:solidFill>
            </a:endParaRPr>
          </a:p>
          <a:p>
            <a:pPr indent="0" lvl="0" marL="0" rtl="0" algn="l">
              <a:lnSpc>
                <a:spcPct val="115000"/>
              </a:lnSpc>
              <a:spcBef>
                <a:spcPts val="0"/>
              </a:spcBef>
              <a:spcAft>
                <a:spcPts val="0"/>
              </a:spcAft>
              <a:buNone/>
            </a:pPr>
            <a:r>
              <a:rPr lang="en-GB" sz="450">
                <a:solidFill>
                  <a:schemeClr val="dk1"/>
                </a:solidFill>
              </a:rPr>
              <a:t> [  0   0   0   0  27]]</a:t>
            </a:r>
            <a:endParaRPr sz="450">
              <a:solidFill>
                <a:schemeClr val="dk1"/>
              </a:solidFill>
            </a:endParaRPr>
          </a:p>
          <a:p>
            <a:pPr indent="0" lvl="0" marL="0" rtl="0" algn="l">
              <a:lnSpc>
                <a:spcPct val="115000"/>
              </a:lnSpc>
              <a:spcBef>
                <a:spcPts val="0"/>
              </a:spcBef>
              <a:spcAft>
                <a:spcPts val="0"/>
              </a:spcAft>
              <a:buNone/>
            </a:pPr>
            <a:r>
              <a:t/>
            </a:r>
            <a:endParaRPr sz="450">
              <a:solidFill>
                <a:schemeClr val="dk1"/>
              </a:solidFill>
            </a:endParaRPr>
          </a:p>
        </p:txBody>
      </p:sp>
      <p:sp>
        <p:nvSpPr>
          <p:cNvPr id="128" name="Google Shape;128;p21"/>
          <p:cNvSpPr txBox="1"/>
          <p:nvPr/>
        </p:nvSpPr>
        <p:spPr>
          <a:xfrm>
            <a:off x="2519000" y="2501025"/>
            <a:ext cx="10365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50">
                <a:solidFill>
                  <a:schemeClr val="dk1"/>
                </a:solidFill>
              </a:rPr>
              <a:t>Ensemble accuracy 2: 0.98%</a:t>
            </a:r>
            <a:endParaRPr sz="450">
              <a:solidFill>
                <a:schemeClr val="dk1"/>
              </a:solidFill>
            </a:endParaRPr>
          </a:p>
          <a:p>
            <a:pPr indent="0" lvl="0" marL="0" rtl="0" algn="l">
              <a:spcBef>
                <a:spcPts val="0"/>
              </a:spcBef>
              <a:spcAft>
                <a:spcPts val="0"/>
              </a:spcAft>
              <a:buNone/>
            </a:pPr>
            <a:r>
              <a:rPr lang="en-GB" sz="450">
                <a:solidFill>
                  <a:schemeClr val="dk1"/>
                </a:solidFill>
              </a:rPr>
              <a:t>Ensemble Precision: 0.98%</a:t>
            </a:r>
            <a:endParaRPr sz="450">
              <a:solidFill>
                <a:schemeClr val="dk1"/>
              </a:solidFill>
            </a:endParaRPr>
          </a:p>
          <a:p>
            <a:pPr indent="0" lvl="0" marL="0" rtl="0" algn="l">
              <a:spcBef>
                <a:spcPts val="0"/>
              </a:spcBef>
              <a:spcAft>
                <a:spcPts val="0"/>
              </a:spcAft>
              <a:buNone/>
            </a:pPr>
            <a:r>
              <a:rPr lang="en-GB" sz="450">
                <a:solidFill>
                  <a:schemeClr val="dk1"/>
                </a:solidFill>
              </a:rPr>
              <a:t>Ensemble Recall: 0.980%</a:t>
            </a:r>
            <a:endParaRPr sz="450">
              <a:solidFill>
                <a:schemeClr val="dk1"/>
              </a:solidFill>
            </a:endParaRPr>
          </a:p>
          <a:p>
            <a:pPr indent="0" lvl="0" marL="0" rtl="0" algn="l">
              <a:spcBef>
                <a:spcPts val="0"/>
              </a:spcBef>
              <a:spcAft>
                <a:spcPts val="0"/>
              </a:spcAft>
              <a:buNone/>
            </a:pPr>
            <a:r>
              <a:rPr lang="en-GB" sz="450">
                <a:solidFill>
                  <a:schemeClr val="dk1"/>
                </a:solidFill>
              </a:rPr>
              <a:t>Ensemble F1 Score: 0.98%</a:t>
            </a:r>
            <a:endParaRPr sz="450">
              <a:solidFill>
                <a:schemeClr val="dk1"/>
              </a:solidFill>
            </a:endParaRPr>
          </a:p>
          <a:p>
            <a:pPr indent="0" lvl="0" marL="0" rtl="0" algn="l">
              <a:spcBef>
                <a:spcPts val="0"/>
              </a:spcBef>
              <a:spcAft>
                <a:spcPts val="0"/>
              </a:spcAft>
              <a:buNone/>
            </a:pPr>
            <a:r>
              <a:t/>
            </a:r>
            <a:endParaRPr sz="450">
              <a:solidFill>
                <a:schemeClr val="dk1"/>
              </a:solidFill>
            </a:endParaRPr>
          </a:p>
          <a:p>
            <a:pPr indent="0" lvl="0" marL="0" rtl="0" algn="l">
              <a:spcBef>
                <a:spcPts val="0"/>
              </a:spcBef>
              <a:spcAft>
                <a:spcPts val="0"/>
              </a:spcAft>
              <a:buNone/>
            </a:pPr>
            <a:r>
              <a:rPr lang="en-GB" sz="450">
                <a:solidFill>
                  <a:schemeClr val="dk1"/>
                </a:solidFill>
              </a:rPr>
              <a:t>Ensemble Confusion Matrix:</a:t>
            </a:r>
            <a:endParaRPr sz="450">
              <a:solidFill>
                <a:schemeClr val="dk1"/>
              </a:solidFill>
            </a:endParaRPr>
          </a:p>
          <a:p>
            <a:pPr indent="0" lvl="0" marL="0" rtl="0" algn="l">
              <a:spcBef>
                <a:spcPts val="0"/>
              </a:spcBef>
              <a:spcAft>
                <a:spcPts val="0"/>
              </a:spcAft>
              <a:buNone/>
            </a:pPr>
            <a:r>
              <a:rPr lang="en-GB" sz="450">
                <a:solidFill>
                  <a:schemeClr val="dk1"/>
                </a:solidFill>
              </a:rPr>
              <a:t>[[145   2   0   0   0]</a:t>
            </a:r>
            <a:endParaRPr sz="450">
              <a:solidFill>
                <a:schemeClr val="dk1"/>
              </a:solidFill>
            </a:endParaRPr>
          </a:p>
          <a:p>
            <a:pPr indent="0" lvl="0" marL="0" rtl="0" algn="l">
              <a:spcBef>
                <a:spcPts val="0"/>
              </a:spcBef>
              <a:spcAft>
                <a:spcPts val="0"/>
              </a:spcAft>
              <a:buNone/>
            </a:pPr>
            <a:r>
              <a:rPr lang="en-GB" sz="450">
                <a:solidFill>
                  <a:schemeClr val="dk1"/>
                </a:solidFill>
              </a:rPr>
              <a:t> [  0  21   0   0   0]</a:t>
            </a:r>
            <a:endParaRPr sz="450">
              <a:solidFill>
                <a:schemeClr val="dk1"/>
              </a:solidFill>
            </a:endParaRPr>
          </a:p>
          <a:p>
            <a:pPr indent="0" lvl="0" marL="0" rtl="0" algn="l">
              <a:spcBef>
                <a:spcPts val="0"/>
              </a:spcBef>
              <a:spcAft>
                <a:spcPts val="0"/>
              </a:spcAft>
              <a:buNone/>
            </a:pPr>
            <a:r>
              <a:rPr lang="en-GB" sz="450">
                <a:solidFill>
                  <a:schemeClr val="dk1"/>
                </a:solidFill>
              </a:rPr>
              <a:t> [  0   0  26   0   0]</a:t>
            </a:r>
            <a:endParaRPr sz="450">
              <a:solidFill>
                <a:schemeClr val="dk1"/>
              </a:solidFill>
            </a:endParaRPr>
          </a:p>
          <a:p>
            <a:pPr indent="0" lvl="0" marL="0" rtl="0" algn="l">
              <a:spcBef>
                <a:spcPts val="0"/>
              </a:spcBef>
              <a:spcAft>
                <a:spcPts val="0"/>
              </a:spcAft>
              <a:buNone/>
            </a:pPr>
            <a:r>
              <a:rPr lang="en-GB" sz="450">
                <a:solidFill>
                  <a:schemeClr val="dk1"/>
                </a:solidFill>
              </a:rPr>
              <a:t> [  0   0   3  32   0]</a:t>
            </a:r>
            <a:endParaRPr sz="450">
              <a:solidFill>
                <a:schemeClr val="dk1"/>
              </a:solidFill>
            </a:endParaRPr>
          </a:p>
          <a:p>
            <a:pPr indent="0" lvl="0" marL="0" rtl="0" algn="l">
              <a:lnSpc>
                <a:spcPct val="115000"/>
              </a:lnSpc>
              <a:spcBef>
                <a:spcPts val="0"/>
              </a:spcBef>
              <a:spcAft>
                <a:spcPts val="0"/>
              </a:spcAft>
              <a:buNone/>
            </a:pPr>
            <a:r>
              <a:rPr lang="en-GB" sz="450">
                <a:solidFill>
                  <a:schemeClr val="dk1"/>
                </a:solidFill>
              </a:rPr>
              <a:t> [  0   0   0   0  27]]</a:t>
            </a:r>
            <a:endParaRPr sz="450">
              <a:solidFill>
                <a:schemeClr val="dk1"/>
              </a:solidFill>
            </a:endParaRPr>
          </a:p>
        </p:txBody>
      </p:sp>
      <p:sp>
        <p:nvSpPr>
          <p:cNvPr id="129" name="Google Shape;129;p21"/>
          <p:cNvSpPr txBox="1"/>
          <p:nvPr/>
        </p:nvSpPr>
        <p:spPr>
          <a:xfrm>
            <a:off x="4187850" y="2524125"/>
            <a:ext cx="12096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50">
                <a:solidFill>
                  <a:schemeClr val="dk1"/>
                </a:solidFill>
              </a:rPr>
              <a:t>Ensemble accuracy 3: 0.94%</a:t>
            </a:r>
            <a:endParaRPr sz="450">
              <a:solidFill>
                <a:schemeClr val="dk1"/>
              </a:solidFill>
            </a:endParaRPr>
          </a:p>
          <a:p>
            <a:pPr indent="0" lvl="0" marL="0" rtl="0" algn="l">
              <a:spcBef>
                <a:spcPts val="0"/>
              </a:spcBef>
              <a:spcAft>
                <a:spcPts val="0"/>
              </a:spcAft>
              <a:buNone/>
            </a:pPr>
            <a:r>
              <a:rPr lang="en-GB" sz="450">
                <a:solidFill>
                  <a:schemeClr val="dk1"/>
                </a:solidFill>
              </a:rPr>
              <a:t>Ensemble Precision: 0.94%</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Recall: 0.94%</a:t>
            </a:r>
            <a:endParaRPr sz="450">
              <a:solidFill>
                <a:schemeClr val="dk1"/>
              </a:solidFill>
            </a:endParaRPr>
          </a:p>
          <a:p>
            <a:pPr indent="0" lvl="0" marL="0" marR="0" rtl="0" algn="l">
              <a:lnSpc>
                <a:spcPct val="100000"/>
              </a:lnSpc>
              <a:spcBef>
                <a:spcPts val="0"/>
              </a:spcBef>
              <a:spcAft>
                <a:spcPts val="0"/>
              </a:spcAft>
              <a:buNone/>
            </a:pPr>
            <a:r>
              <a:rPr lang="en-GB" sz="450">
                <a:solidFill>
                  <a:schemeClr val="dk1"/>
                </a:solidFill>
              </a:rPr>
              <a:t>Ensemble F1 Score: 0.94%</a:t>
            </a:r>
            <a:endParaRPr sz="450">
              <a:solidFill>
                <a:schemeClr val="dk1"/>
              </a:solidFill>
            </a:endParaRPr>
          </a:p>
          <a:p>
            <a:pPr indent="0" lvl="0" marL="0" marR="0" rtl="0" algn="l">
              <a:lnSpc>
                <a:spcPct val="100000"/>
              </a:lnSpc>
              <a:spcBef>
                <a:spcPts val="0"/>
              </a:spcBef>
              <a:spcAft>
                <a:spcPts val="0"/>
              </a:spcAft>
              <a:buNone/>
            </a:pPr>
            <a:r>
              <a:t/>
            </a:r>
            <a:endParaRPr sz="450">
              <a:solidFill>
                <a:schemeClr val="dk1"/>
              </a:solidFill>
            </a:endParaRPr>
          </a:p>
          <a:p>
            <a:pPr indent="0" lvl="0" marL="0" rtl="0" algn="l">
              <a:spcBef>
                <a:spcPts val="0"/>
              </a:spcBef>
              <a:spcAft>
                <a:spcPts val="0"/>
              </a:spcAft>
              <a:buNone/>
            </a:pPr>
            <a:r>
              <a:rPr lang="en-GB" sz="450">
                <a:solidFill>
                  <a:schemeClr val="dk1"/>
                </a:solidFill>
              </a:rPr>
              <a:t>Ensemble Confusion Matrix:</a:t>
            </a:r>
            <a:endParaRPr sz="450">
              <a:solidFill>
                <a:schemeClr val="dk1"/>
              </a:solidFill>
            </a:endParaRPr>
          </a:p>
          <a:p>
            <a:pPr indent="0" lvl="0" marL="0" rtl="0" algn="l">
              <a:spcBef>
                <a:spcPts val="0"/>
              </a:spcBef>
              <a:spcAft>
                <a:spcPts val="0"/>
              </a:spcAft>
              <a:buNone/>
            </a:pPr>
            <a:r>
              <a:rPr lang="en-GB" sz="450">
                <a:solidFill>
                  <a:schemeClr val="dk1"/>
                </a:solidFill>
              </a:rPr>
              <a:t>[[147   0   0   0   0]</a:t>
            </a:r>
            <a:endParaRPr sz="450">
              <a:solidFill>
                <a:schemeClr val="dk1"/>
              </a:solidFill>
            </a:endParaRPr>
          </a:p>
          <a:p>
            <a:pPr indent="0" lvl="0" marL="0" rtl="0" algn="l">
              <a:spcBef>
                <a:spcPts val="0"/>
              </a:spcBef>
              <a:spcAft>
                <a:spcPts val="0"/>
              </a:spcAft>
              <a:buNone/>
            </a:pPr>
            <a:r>
              <a:rPr lang="en-GB" sz="450">
                <a:solidFill>
                  <a:schemeClr val="dk1"/>
                </a:solidFill>
              </a:rPr>
              <a:t> [  4  17   0   0   0]</a:t>
            </a:r>
            <a:endParaRPr sz="450">
              <a:solidFill>
                <a:schemeClr val="dk1"/>
              </a:solidFill>
            </a:endParaRPr>
          </a:p>
          <a:p>
            <a:pPr indent="0" lvl="0" marL="0" rtl="0" algn="l">
              <a:spcBef>
                <a:spcPts val="0"/>
              </a:spcBef>
              <a:spcAft>
                <a:spcPts val="0"/>
              </a:spcAft>
              <a:buNone/>
            </a:pPr>
            <a:r>
              <a:rPr lang="en-GB" sz="450">
                <a:solidFill>
                  <a:schemeClr val="dk1"/>
                </a:solidFill>
              </a:rPr>
              <a:t> [  0   5  21   0   0]</a:t>
            </a:r>
            <a:endParaRPr sz="450">
              <a:solidFill>
                <a:schemeClr val="dk1"/>
              </a:solidFill>
            </a:endParaRPr>
          </a:p>
          <a:p>
            <a:pPr indent="0" lvl="0" marL="0" rtl="0" algn="l">
              <a:spcBef>
                <a:spcPts val="0"/>
              </a:spcBef>
              <a:spcAft>
                <a:spcPts val="0"/>
              </a:spcAft>
              <a:buNone/>
            </a:pPr>
            <a:r>
              <a:rPr lang="en-GB" sz="450">
                <a:solidFill>
                  <a:schemeClr val="dk1"/>
                </a:solidFill>
              </a:rPr>
              <a:t> [  0   0   6  28   1]</a:t>
            </a:r>
            <a:endParaRPr sz="450">
              <a:solidFill>
                <a:schemeClr val="dk1"/>
              </a:solidFill>
            </a:endParaRPr>
          </a:p>
          <a:p>
            <a:pPr indent="0" lvl="0" marL="0" rtl="0" algn="l">
              <a:lnSpc>
                <a:spcPct val="115000"/>
              </a:lnSpc>
              <a:spcBef>
                <a:spcPts val="0"/>
              </a:spcBef>
              <a:spcAft>
                <a:spcPts val="0"/>
              </a:spcAft>
              <a:buNone/>
            </a:pPr>
            <a:r>
              <a:rPr lang="en-GB" sz="450">
                <a:solidFill>
                  <a:schemeClr val="dk1"/>
                </a:solidFill>
              </a:rPr>
              <a:t> [  0   0   0   0  27]</a:t>
            </a:r>
            <a:r>
              <a:rPr lang="en-GB" sz="400">
                <a:solidFill>
                  <a:schemeClr val="dk1"/>
                </a:solidFill>
              </a:rPr>
              <a:t>]</a:t>
            </a:r>
            <a:endParaRPr sz="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