
<file path=[Content_Types].xml><?xml version="1.0" encoding="utf-8"?>
<Types xmlns="http://schemas.openxmlformats.org/package/2006/content-types">
  <Override PartName="/_rels/.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37.jpeg" ContentType="image/jpeg"/>
  <Override PartName="/ppt/media/image35.png" ContentType="image/png"/>
  <Override PartName="/ppt/media/image33.png" ContentType="image/png"/>
  <Override PartName="/ppt/media/image32.png" ContentType="image/png"/>
  <Override PartName="/ppt/media/image31.jpeg" ContentType="image/jpeg"/>
  <Override PartName="/ppt/media/image30.png" ContentType="image/png"/>
  <Override PartName="/ppt/media/image29.jpeg" ContentType="image/jpeg"/>
  <Override PartName="/ppt/media/image27.png" ContentType="image/png"/>
  <Override PartName="/ppt/media/image25.png" ContentType="image/png"/>
  <Override PartName="/ppt/media/image24.jpeg" ContentType="image/jpeg"/>
  <Override PartName="/ppt/media/image34.jpeg" ContentType="image/jpeg"/>
  <Override PartName="/ppt/media/image9.png" ContentType="image/png"/>
  <Override PartName="/ppt/media/image10.tif" ContentType="image/tiff"/>
  <Override PartName="/ppt/media/image23.png" ContentType="image/png"/>
  <Override PartName="/ppt/media/image8.png" ContentType="image/png"/>
  <Override PartName="/ppt/media/image2.png" ContentType="image/png"/>
  <Override PartName="/ppt/media/image22.jpeg" ContentType="image/jpeg"/>
  <Override PartName="/ppt/media/image16.jpeg" ContentType="image/jpeg"/>
  <Override PartName="/ppt/media/image36.png" ContentType="image/png"/>
  <Override PartName="/ppt/media/image1.png" ContentType="image/png"/>
  <Override PartName="/ppt/media/image6.png" ContentType="image/png"/>
  <Override PartName="/ppt/media/image21.png" ContentType="image/png"/>
  <Override PartName="/ppt/media/image38.png" ContentType="image/png"/>
  <Override PartName="/ppt/media/image3.png" ContentType="image/png"/>
  <Override PartName="/ppt/media/image4.png" ContentType="image/png"/>
  <Override PartName="/ppt/media/image11.tif" ContentType="image/tiff"/>
  <Override PartName="/ppt/media/image28.png" ContentType="image/png"/>
  <Override PartName="/ppt/media/image18.jpeg" ContentType="image/jpeg"/>
  <Override PartName="/ppt/media/image12.tif" ContentType="image/tiff"/>
  <Override PartName="/ppt/media/image26.jpeg" ContentType="image/jpeg"/>
  <Override PartName="/ppt/media/image13.tif" ContentType="image/tiff"/>
  <Override PartName="/ppt/media/image14.tif" ContentType="image/tiff"/>
  <Override PartName="/ppt/media/image7.jpeg" ContentType="image/jpeg"/>
  <Override PartName="/ppt/media/image15.png" ContentType="image/png"/>
  <Override PartName="/ppt/media/image17.png" ContentType="image/png"/>
  <Override PartName="/ppt/media/image19.tif" ContentType="image/tiff"/>
  <Override PartName="/ppt/media/image5.png" ContentType="image/png"/>
  <Override PartName="/ppt/media/image2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10"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11"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12"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13" name="PlaceHolder 5"/>
          <p:cNvSpPr>
            <a:spLocks noGrp="1"/>
          </p:cNvSpPr>
          <p:nvPr>
            <p:ph type="sldNum"/>
          </p:nvPr>
        </p:nvSpPr>
        <p:spPr>
          <a:xfrm>
            <a:off x="4399200" y="9555480"/>
            <a:ext cx="3372840" cy="502560"/>
          </a:xfrm>
          <a:prstGeom prst="rect">
            <a:avLst/>
          </a:prstGeom>
        </p:spPr>
        <p:txBody>
          <a:bodyPr lIns="0" rIns="0" tIns="0" bIns="0" anchor="b"/>
          <a:p>
            <a:pPr algn="r"/>
            <a:fld id="{57CA78E5-2B90-43A1-96C4-8E08978622EE}"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09"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EFC5C65B-0314-46C2-8667-633F395DAD63}"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27"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638C228D-23A9-4F79-AF35-3D2A888095A1}"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685800" y="4400640"/>
            <a:ext cx="5485320" cy="3599280"/>
          </a:xfrm>
          <a:prstGeom prst="rect">
            <a:avLst/>
          </a:prstGeom>
        </p:spPr>
        <p:txBody>
          <a:bodyPr lIns="0" rIns="0" tIns="0" bIns="0"/>
          <a:p>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p:txBody>
      </p:sp>
      <p:sp>
        <p:nvSpPr>
          <p:cNvPr id="211"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609434BF-B159-408C-9030-B2F9C3308D4B}"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13"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6ABD74A8-0036-4A59-9754-9EA80E925ACC}"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15"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FF75EC90-8967-4670-8400-067551FE8BBE}"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17"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EB38930B-6C46-4019-819A-210BE757B3CD}"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19"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1307B715-52EF-45F6-8A5B-0A71EB139896}"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21"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75D6EDB0-FA0C-4EFE-AAB7-A12AB802D561}"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23"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5932E027-748F-426A-8F7D-F4F4DD48F093}"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25"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19E9CF9F-EB25-48C7-BF15-2AC2C1294F97}"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2"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5"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1"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5"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7"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1" name="" descr=""/>
          <p:cNvPicPr/>
          <p:nvPr/>
        </p:nvPicPr>
        <p:blipFill>
          <a:blip r:embed="rId2"/>
          <a:stretch/>
        </p:blipFill>
        <p:spPr>
          <a:xfrm>
            <a:off x="3602880" y="1604520"/>
            <a:ext cx="4984920" cy="3977280"/>
          </a:xfrm>
          <a:prstGeom prst="rect">
            <a:avLst/>
          </a:prstGeom>
          <a:ln>
            <a:noFill/>
          </a:ln>
        </p:spPr>
      </p:pic>
      <p:pic>
        <p:nvPicPr>
          <p:cNvPr id="72"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8"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1"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6"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7"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9"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0"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1"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4"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5"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2"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3"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07" name="" descr=""/>
          <p:cNvPicPr/>
          <p:nvPr/>
        </p:nvPicPr>
        <p:blipFill>
          <a:blip r:embed="rId2"/>
          <a:stretch/>
        </p:blipFill>
        <p:spPr>
          <a:xfrm>
            <a:off x="3602880" y="1604520"/>
            <a:ext cx="4984920" cy="3977280"/>
          </a:xfrm>
          <a:prstGeom prst="rect">
            <a:avLst/>
          </a:prstGeom>
          <a:ln>
            <a:noFill/>
          </a:ln>
        </p:spPr>
      </p:pic>
      <p:pic>
        <p:nvPicPr>
          <p:cNvPr id="108"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5353920" cy="39769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231960" y="1604520"/>
            <a:ext cx="5353920" cy="39769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jpeg"/><Relationship Id="rId3" Type="http://schemas.openxmlformats.org/officeDocument/2006/relationships/image" Target="../media/image38.png"/><Relationship Id="rId4" Type="http://schemas.openxmlformats.org/officeDocument/2006/relationships/slideLayout" Target="../slideLayouts/slideLayout25.xml"/><Relationship Id="rId5"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tif"/><Relationship Id="rId3" Type="http://schemas.openxmlformats.org/officeDocument/2006/relationships/image" Target="../media/image11.tif"/><Relationship Id="rId4" Type="http://schemas.openxmlformats.org/officeDocument/2006/relationships/image" Target="../media/image12.tif"/><Relationship Id="rId5" Type="http://schemas.openxmlformats.org/officeDocument/2006/relationships/image" Target="../media/image13.tif"/><Relationship Id="rId6" Type="http://schemas.openxmlformats.org/officeDocument/2006/relationships/image" Target="../media/image14.tif"/><Relationship Id="rId7" Type="http://schemas.openxmlformats.org/officeDocument/2006/relationships/image" Target="../media/image15.png"/><Relationship Id="rId8" Type="http://schemas.openxmlformats.org/officeDocument/2006/relationships/image" Target="../media/image16.jpeg"/><Relationship Id="rId9" Type="http://schemas.openxmlformats.org/officeDocument/2006/relationships/slideLayout" Target="../slideLayouts/slideLayout16.xml"/><Relationship Id="rId10"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jpeg"/><Relationship Id="rId3" Type="http://schemas.openxmlformats.org/officeDocument/2006/relationships/image" Target="../media/image19.tif"/><Relationship Id="rId4" Type="http://schemas.openxmlformats.org/officeDocument/2006/relationships/image" Target="../media/image20.png"/><Relationship Id="rId5" Type="http://schemas.openxmlformats.org/officeDocument/2006/relationships/slideLayout" Target="../slideLayouts/slideLayout25.xml"/><Relationship Id="rId6"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jpeg"/><Relationship Id="rId3" Type="http://schemas.openxmlformats.org/officeDocument/2006/relationships/slideLayout" Target="../slideLayouts/slideLayout25.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jpeg"/><Relationship Id="rId3" Type="http://schemas.openxmlformats.org/officeDocument/2006/relationships/slideLayout" Target="../slideLayouts/slideLayout25.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jpeg"/><Relationship Id="rId3" Type="http://schemas.openxmlformats.org/officeDocument/2006/relationships/image" Target="../media/image27.png"/><Relationship Id="rId4" Type="http://schemas.openxmlformats.org/officeDocument/2006/relationships/slideLayout" Target="../slideLayouts/slideLayout25.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jpeg"/><Relationship Id="rId3" Type="http://schemas.openxmlformats.org/officeDocument/2006/relationships/slideLayout" Target="../slideLayouts/slideLayout25.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jpeg"/><Relationship Id="rId3" Type="http://schemas.openxmlformats.org/officeDocument/2006/relationships/image" Target="../media/image32.png"/><Relationship Id="rId4" Type="http://schemas.openxmlformats.org/officeDocument/2006/relationships/slideLayout" Target="../slideLayouts/slideLayout25.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jpeg"/><Relationship Id="rId3" Type="http://schemas.openxmlformats.org/officeDocument/2006/relationships/image" Target="../media/image35.png"/><Relationship Id="rId4" Type="http://schemas.openxmlformats.org/officeDocument/2006/relationships/slideLayout" Target="../slideLayouts/slideLayout25.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14" name="CustomShape 1"/>
          <p:cNvSpPr/>
          <p:nvPr/>
        </p:nvSpPr>
        <p:spPr>
          <a:xfrm>
            <a:off x="6443640" y="0"/>
            <a:ext cx="5747400" cy="6856920"/>
          </a:xfrm>
          <a:prstGeom prst="rect">
            <a:avLst/>
          </a:prstGeom>
          <a:solidFill>
            <a:srgbClr val="5c6f8b"/>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457200">
              <a:lnSpc>
                <a:spcPct val="150000"/>
              </a:lnSpc>
            </a:pPr>
            <a:endParaRPr b="0" lang="en-US" sz="1800" spc="-1" strike="noStrike">
              <a:solidFill>
                <a:srgbClr val="000000"/>
              </a:solidFill>
              <a:uFill>
                <a:solidFill>
                  <a:srgbClr val="ffffff"/>
                </a:solidFill>
              </a:uFill>
              <a:latin typeface="Arial"/>
            </a:endParaRPr>
          </a:p>
          <a:p>
            <a:pPr marL="457200">
              <a:lnSpc>
                <a:spcPct val="150000"/>
              </a:lnSpc>
            </a:pPr>
            <a:endParaRPr b="0" lang="en-US" sz="1800" spc="-1" strike="noStrike">
              <a:solidFill>
                <a:srgbClr val="000000"/>
              </a:solidFill>
              <a:uFill>
                <a:solidFill>
                  <a:srgbClr val="ffffff"/>
                </a:solidFill>
              </a:uFill>
              <a:latin typeface="Arial"/>
            </a:endParaRPr>
          </a:p>
          <a:p>
            <a:pPr marL="457200">
              <a:lnSpc>
                <a:spcPct val="150000"/>
              </a:lnSpc>
            </a:pPr>
            <a:endParaRPr b="0" lang="en-US" sz="1800" spc="-1" strike="noStrike">
              <a:solidFill>
                <a:srgbClr val="000000"/>
              </a:solidFill>
              <a:uFill>
                <a:solidFill>
                  <a:srgbClr val="ffffff"/>
                </a:solidFill>
              </a:uFill>
              <a:latin typeface="Arial"/>
            </a:endParaRPr>
          </a:p>
        </p:txBody>
      </p:sp>
      <p:pic>
        <p:nvPicPr>
          <p:cNvPr id="115" name="Picture 9" descr=""/>
          <p:cNvPicPr/>
          <p:nvPr/>
        </p:nvPicPr>
        <p:blipFill>
          <a:blip r:embed="rId2"/>
          <a:stretch/>
        </p:blipFill>
        <p:spPr>
          <a:xfrm>
            <a:off x="9761400" y="299880"/>
            <a:ext cx="1990080" cy="613440"/>
          </a:xfrm>
          <a:prstGeom prst="rect">
            <a:avLst/>
          </a:prstGeom>
          <a:ln>
            <a:noFill/>
          </a:ln>
        </p:spPr>
      </p:pic>
      <p:sp>
        <p:nvSpPr>
          <p:cNvPr id="116" name="CustomShape 2"/>
          <p:cNvSpPr/>
          <p:nvPr/>
        </p:nvSpPr>
        <p:spPr>
          <a:xfrm>
            <a:off x="5947200" y="1961640"/>
            <a:ext cx="6094800" cy="2922480"/>
          </a:xfrm>
          <a:prstGeom prst="rect">
            <a:avLst/>
          </a:prstGeom>
          <a:noFill/>
          <a:ln>
            <a:noFill/>
          </a:ln>
        </p:spPr>
        <p:style>
          <a:lnRef idx="0"/>
          <a:fillRef idx="0"/>
          <a:effectRef idx="0"/>
          <a:fontRef idx="minor"/>
        </p:style>
        <p:txBody>
          <a:bodyPr lIns="90000" rIns="90000" tIns="45000" bIns="45000"/>
          <a:p>
            <a:pPr marL="457200" algn="r">
              <a:lnSpc>
                <a:spcPct val="150000"/>
              </a:lnSpc>
            </a:pPr>
            <a:r>
              <a:rPr b="1" lang="en-US" sz="2400" spc="-1" strike="noStrike">
                <a:solidFill>
                  <a:srgbClr val="ffffff"/>
                </a:solidFill>
                <a:uFill>
                  <a:solidFill>
                    <a:srgbClr val="ffffff"/>
                  </a:solidFill>
                </a:uFill>
                <a:latin typeface="Avenir Book"/>
                <a:ea typeface="Avenir Book"/>
              </a:rPr>
              <a:t>Graded Activity - Case Study 4.1</a:t>
            </a:r>
            <a:endParaRPr b="0" lang="en-US" sz="1800" spc="-1" strike="noStrike">
              <a:solidFill>
                <a:srgbClr val="000000"/>
              </a:solidFill>
              <a:uFill>
                <a:solidFill>
                  <a:srgbClr val="ffffff"/>
                </a:solidFill>
              </a:uFill>
              <a:latin typeface="Arial"/>
            </a:endParaRPr>
          </a:p>
          <a:p>
            <a:pPr marL="457200" algn="r">
              <a:lnSpc>
                <a:spcPct val="150000"/>
              </a:lnSpc>
            </a:pPr>
            <a:r>
              <a:rPr b="1" lang="en-US" sz="2800" spc="-1" strike="noStrike">
                <a:solidFill>
                  <a:srgbClr val="ffffff"/>
                </a:solidFill>
                <a:uFill>
                  <a:solidFill>
                    <a:srgbClr val="ffffff"/>
                  </a:solidFill>
                </a:uFill>
                <a:latin typeface="Avenir Book"/>
                <a:ea typeface="Avenir Book"/>
              </a:rPr>
              <a:t>Build your own Recommendation System for Movies</a:t>
            </a:r>
            <a:endParaRPr b="0" lang="en-US" sz="1800" spc="-1" strike="noStrike">
              <a:solidFill>
                <a:srgbClr val="000000"/>
              </a:solidFill>
              <a:uFill>
                <a:solidFill>
                  <a:srgbClr val="ffffff"/>
                </a:solidFill>
              </a:uFill>
              <a:latin typeface="Arial"/>
            </a:endParaRPr>
          </a:p>
        </p:txBody>
      </p:sp>
      <p:sp>
        <p:nvSpPr>
          <p:cNvPr id="117" name="CustomShape 3"/>
          <p:cNvSpPr/>
          <p:nvPr/>
        </p:nvSpPr>
        <p:spPr>
          <a:xfrm>
            <a:off x="5816520" y="6237720"/>
            <a:ext cx="6531120" cy="272160"/>
          </a:xfrm>
          <a:prstGeom prst="rect">
            <a:avLst/>
          </a:prstGeom>
          <a:noFill/>
          <a:ln>
            <a:noFill/>
          </a:ln>
        </p:spPr>
        <p:style>
          <a:lnRef idx="0"/>
          <a:fillRef idx="0"/>
          <a:effectRef idx="0"/>
          <a:fontRef idx="minor"/>
        </p:style>
        <p:txBody>
          <a:bodyPr wrap="none" lIns="90000" rIns="90000" tIns="45000" bIns="45000"/>
          <a:p>
            <a:pPr marL="457200" algn="r">
              <a:lnSpc>
                <a:spcPct val="150000"/>
              </a:lnSpc>
            </a:pPr>
            <a:r>
              <a:rPr b="0" lang="en-US" sz="1200" spc="-1" strike="noStrike">
                <a:solidFill>
                  <a:srgbClr val="ffffff"/>
                </a:solidFill>
                <a:uFill>
                  <a:solidFill>
                    <a:srgbClr val="ffffff"/>
                  </a:solidFill>
                </a:uFill>
                <a:latin typeface="Avenir Book"/>
                <a:ea typeface="Avenir Book"/>
              </a:rPr>
              <a:t>Copyright © 2017. Massachusetts Institute of Technology. All rights reserved.</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839880" y="457200"/>
            <a:ext cx="8485920" cy="1088280"/>
          </a:xfrm>
          <a:prstGeom prst="rect">
            <a:avLst/>
          </a:prstGeom>
          <a:noFill/>
          <a:ln>
            <a:noFill/>
          </a:ln>
        </p:spPr>
        <p:style>
          <a:lnRef idx="0"/>
          <a:fillRef idx="0"/>
          <a:effectRef idx="0"/>
          <a:fontRef idx="minor"/>
        </p:style>
        <p:txBody>
          <a:bodyPr lIns="90000" rIns="90000" tIns="45000" bIns="45000" anchor="b"/>
          <a:p>
            <a:r>
              <a:rPr b="0" lang="en-US" sz="3200" spc="-1" strike="noStrike">
                <a:solidFill>
                  <a:srgbClr val="000000"/>
                </a:solidFill>
                <a:uFill>
                  <a:solidFill>
                    <a:srgbClr val="ffffff"/>
                  </a:solidFill>
                </a:uFill>
                <a:latin typeface="Avenir Book"/>
                <a:ea typeface="Avenir Book"/>
              </a:rPr>
              <a:t>Case Study 4.1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99" name="CustomShape 2"/>
          <p:cNvSpPr/>
          <p:nvPr/>
        </p:nvSpPr>
        <p:spPr>
          <a:xfrm>
            <a:off x="839880" y="1962720"/>
            <a:ext cx="4911480" cy="6166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10. Share your precision/recall, confusion Matrix</a:t>
            </a:r>
            <a:endParaRPr b="0" lang="en-US" sz="1800" spc="-1" strike="noStrike">
              <a:solidFill>
                <a:srgbClr val="000000"/>
              </a:solidFill>
              <a:uFill>
                <a:solidFill>
                  <a:srgbClr val="ffffff"/>
                </a:solidFill>
              </a:uFill>
              <a:latin typeface="Arial"/>
            </a:endParaRPr>
          </a:p>
        </p:txBody>
      </p:sp>
      <p:pic>
        <p:nvPicPr>
          <p:cNvPr id="200" name="Picture 4" descr=""/>
          <p:cNvPicPr/>
          <p:nvPr/>
        </p:nvPicPr>
        <p:blipFill>
          <a:blip r:embed="rId1"/>
          <a:stretch/>
        </p:blipFill>
        <p:spPr>
          <a:xfrm>
            <a:off x="9761400" y="299880"/>
            <a:ext cx="1990080" cy="613440"/>
          </a:xfrm>
          <a:prstGeom prst="rect">
            <a:avLst/>
          </a:prstGeom>
          <a:ln>
            <a:noFill/>
          </a:ln>
        </p:spPr>
      </p:pic>
      <p:pic>
        <p:nvPicPr>
          <p:cNvPr id="201" name="Picture 23" descr=""/>
          <p:cNvPicPr/>
          <p:nvPr/>
        </p:nvPicPr>
        <p:blipFill>
          <a:blip r:embed="rId2"/>
          <a:srcRect l="1137" t="20572" r="20636" b="68755"/>
          <a:stretch/>
        </p:blipFill>
        <p:spPr>
          <a:xfrm>
            <a:off x="0" y="720"/>
            <a:ext cx="12191040" cy="1226880"/>
          </a:xfrm>
          <a:prstGeom prst="rect">
            <a:avLst/>
          </a:prstGeom>
          <a:ln>
            <a:noFill/>
          </a:ln>
        </p:spPr>
      </p:pic>
      <p:sp>
        <p:nvSpPr>
          <p:cNvPr id="202" name="CustomShape 3"/>
          <p:cNvSpPr/>
          <p:nvPr/>
        </p:nvSpPr>
        <p:spPr>
          <a:xfrm>
            <a:off x="0" y="6602400"/>
            <a:ext cx="12191040" cy="254520"/>
          </a:xfrm>
          <a:prstGeom prst="rect">
            <a:avLst/>
          </a:prstGeom>
          <a:solidFill>
            <a:srgbClr val="a31e34"/>
          </a:solidFill>
          <a:ln>
            <a:noFill/>
          </a:ln>
        </p:spPr>
        <p:style>
          <a:lnRef idx="2">
            <a:schemeClr val="accent1">
              <a:shade val="50000"/>
            </a:schemeClr>
          </a:lnRef>
          <a:fillRef idx="1">
            <a:schemeClr val="accent1"/>
          </a:fillRef>
          <a:effectRef idx="0">
            <a:schemeClr val="accent1"/>
          </a:effectRef>
          <a:fontRef idx="minor"/>
        </p:style>
      </p:sp>
      <p:sp>
        <p:nvSpPr>
          <p:cNvPr id="203" name="CustomShape 4"/>
          <p:cNvSpPr/>
          <p:nvPr/>
        </p:nvSpPr>
        <p:spPr>
          <a:xfrm>
            <a:off x="1014840" y="2586240"/>
            <a:ext cx="4561560" cy="3092760"/>
          </a:xfrm>
          <a:prstGeom prst="rect">
            <a:avLst/>
          </a:prstGeom>
          <a:noFill/>
          <a:ln>
            <a:solidFill>
              <a:schemeClr val="bg1"/>
            </a:solidFill>
            <a:custDash>
              <a:ds d="800000" sp="100000"/>
            </a:custDash>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4" name="CustomShape 5"/>
          <p:cNvSpPr/>
          <p:nvPr/>
        </p:nvSpPr>
        <p:spPr>
          <a:xfrm>
            <a:off x="2070720" y="5369040"/>
            <a:ext cx="2449440" cy="22896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1800" spc="-1" strike="noStrike">
                <a:solidFill>
                  <a:srgbClr val="5c6f8b"/>
                </a:solidFill>
                <a:uFill>
                  <a:solidFill>
                    <a:srgbClr val="ffffff"/>
                  </a:solidFill>
                </a:uFill>
                <a:latin typeface="Source Sans Pro"/>
                <a:ea typeface="Source Sans Pro"/>
              </a:rPr>
              <a:t>Insert matrix here.</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pic>
        <p:nvPicPr>
          <p:cNvPr id="205" name="Picture 20" descr=""/>
          <p:cNvPicPr/>
          <p:nvPr/>
        </p:nvPicPr>
        <p:blipFill>
          <a:blip r:embed="rId3"/>
          <a:stretch/>
        </p:blipFill>
        <p:spPr>
          <a:xfrm>
            <a:off x="2077920" y="2835720"/>
            <a:ext cx="2457000" cy="2457000"/>
          </a:xfrm>
          <a:prstGeom prst="rect">
            <a:avLst/>
          </a:prstGeom>
          <a:ln>
            <a:noFill/>
          </a:ln>
        </p:spPr>
      </p:pic>
      <p:sp>
        <p:nvSpPr>
          <p:cNvPr id="206" name="CustomShape 6"/>
          <p:cNvSpPr/>
          <p:nvPr/>
        </p:nvSpPr>
        <p:spPr>
          <a:xfrm>
            <a:off x="6249960" y="1962720"/>
            <a:ext cx="4911480" cy="6166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Any comments?</a:t>
            </a:r>
            <a:endParaRPr b="0" lang="en-US" sz="1800" spc="-1" strike="noStrike">
              <a:solidFill>
                <a:srgbClr val="000000"/>
              </a:solidFill>
              <a:uFill>
                <a:solidFill>
                  <a:srgbClr val="ffffff"/>
                </a:solidFill>
              </a:uFill>
              <a:latin typeface="Arial"/>
            </a:endParaRPr>
          </a:p>
        </p:txBody>
      </p:sp>
      <p:sp>
        <p:nvSpPr>
          <p:cNvPr id="207" name="CustomShape 7"/>
          <p:cNvSpPr/>
          <p:nvPr/>
        </p:nvSpPr>
        <p:spPr>
          <a:xfrm>
            <a:off x="6249960" y="2497320"/>
            <a:ext cx="5501160" cy="3643200"/>
          </a:xfrm>
          <a:prstGeom prst="rect">
            <a:avLst/>
          </a:prstGeom>
          <a:noFill/>
          <a:ln>
            <a:solidFill>
              <a:srgbClr val="5c6f8b"/>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Avenir Book"/>
                <a:ea typeface="Avenir Book"/>
              </a:rPr>
              <a:t>Click here to add your comments</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796320" y="1775520"/>
            <a:ext cx="5180400" cy="4350240"/>
          </a:xfrm>
          <a:prstGeom prst="rect">
            <a:avLst/>
          </a:prstGeom>
          <a:noFill/>
          <a:ln>
            <a:noFill/>
          </a:ln>
        </p:spPr>
        <p:style>
          <a:lnRef idx="0"/>
          <a:fillRef idx="0"/>
          <a:effectRef idx="0"/>
          <a:fontRef idx="minor"/>
        </p:style>
        <p:txBody>
          <a:bodyPr lIns="90000" rIns="90000" tIns="45000" bIns="45000"/>
          <a:p>
            <a:pPr>
              <a:lnSpc>
                <a:spcPct val="140000"/>
              </a:lnSpc>
            </a:pPr>
            <a:r>
              <a:rPr b="0" lang="en-US" sz="2000" spc="-1" strike="noStrike">
                <a:solidFill>
                  <a:srgbClr val="5c6f8b"/>
                </a:solidFill>
                <a:uFill>
                  <a:solidFill>
                    <a:srgbClr val="ffffff"/>
                  </a:solidFill>
                </a:uFill>
                <a:latin typeface="Calibri"/>
                <a:ea typeface="Avenir Book"/>
              </a:rPr>
              <a:t>1. Save this template on your computer and change the name of the file as follows: YourLastName_FirstName_CS_4</a:t>
            </a:r>
            <a:endParaRPr b="0" lang="en-US" sz="1800" spc="-1" strike="noStrike">
              <a:solidFill>
                <a:srgbClr val="000000"/>
              </a:solidFill>
              <a:uFill>
                <a:solidFill>
                  <a:srgbClr val="ffffff"/>
                </a:solidFill>
              </a:uFill>
              <a:latin typeface="Arial"/>
            </a:endParaRPr>
          </a:p>
          <a:p>
            <a:pPr>
              <a:lnSpc>
                <a:spcPct val="140000"/>
              </a:lnSpc>
            </a:pPr>
            <a:r>
              <a:rPr b="0" lang="en-US" sz="1600" spc="-1" strike="noStrike">
                <a:solidFill>
                  <a:srgbClr val="5c6f8b"/>
                </a:solidFill>
                <a:uFill>
                  <a:solidFill>
                    <a:srgbClr val="ffffff"/>
                  </a:solidFill>
                </a:uFill>
                <a:latin typeface="Calibri"/>
                <a:ea typeface="Avenir Book"/>
              </a:rPr>
              <a:t>*Note: You will not be able to retrieve this document from the edX platform after you submit it. Please, save this document in a central location for future reference. </a:t>
            </a:r>
            <a:endParaRPr b="0" lang="en-US" sz="1800" spc="-1" strike="noStrike">
              <a:solidFill>
                <a:srgbClr val="000000"/>
              </a:solidFill>
              <a:uFill>
                <a:solidFill>
                  <a:srgbClr val="ffffff"/>
                </a:solidFill>
              </a:uFill>
              <a:latin typeface="Arial"/>
            </a:endParaRPr>
          </a:p>
          <a:p>
            <a:pPr>
              <a:lnSpc>
                <a:spcPct val="140000"/>
              </a:lnSpc>
            </a:pPr>
            <a:r>
              <a:rPr b="0" lang="en-US" sz="2000" spc="-1" strike="noStrike">
                <a:solidFill>
                  <a:srgbClr val="5c6f8b"/>
                </a:solidFill>
                <a:uFill>
                  <a:solidFill>
                    <a:srgbClr val="ffffff"/>
                  </a:solidFill>
                </a:uFill>
                <a:latin typeface="Calibri"/>
                <a:ea typeface="Avenir Book"/>
              </a:rPr>
              <a:t>2. This is an individual activity. A scoring rubric can be downloaded from the CS4.1 section on the wiki. This rubric will help you to successfully complete your activity and grade others.</a:t>
            </a:r>
            <a:endParaRPr b="0" lang="en-US" sz="1800" spc="-1" strike="noStrike">
              <a:solidFill>
                <a:srgbClr val="000000"/>
              </a:solidFill>
              <a:uFill>
                <a:solidFill>
                  <a:srgbClr val="ffffff"/>
                </a:solidFill>
              </a:uFill>
              <a:latin typeface="Arial"/>
            </a:endParaRPr>
          </a:p>
          <a:p>
            <a:pPr>
              <a:lnSpc>
                <a:spcPct val="140000"/>
              </a:lnSpc>
            </a:pPr>
            <a:r>
              <a:rPr b="0" lang="en-US" sz="2000" spc="-1" strike="noStrike">
                <a:solidFill>
                  <a:srgbClr val="5c6f8b"/>
                </a:solidFill>
                <a:uFill>
                  <a:solidFill>
                    <a:srgbClr val="ffffff"/>
                  </a:solidFill>
                </a:uFill>
                <a:latin typeface="Calibri"/>
                <a:ea typeface="Avenir Book"/>
              </a:rPr>
              <a:t>3. Read the CS self-help documentation and follow the steps and answer the questions on this activity sheet.</a:t>
            </a:r>
            <a:endParaRPr b="0" lang="en-US" sz="1800" spc="-1" strike="noStrike">
              <a:solidFill>
                <a:srgbClr val="000000"/>
              </a:solidFill>
              <a:uFill>
                <a:solidFill>
                  <a:srgbClr val="ffffff"/>
                </a:solidFill>
              </a:uFill>
              <a:latin typeface="Arial"/>
            </a:endParaRPr>
          </a:p>
        </p:txBody>
      </p:sp>
      <p:sp>
        <p:nvSpPr>
          <p:cNvPr id="119" name="CustomShape 2"/>
          <p:cNvSpPr/>
          <p:nvPr/>
        </p:nvSpPr>
        <p:spPr>
          <a:xfrm>
            <a:off x="6409800" y="1825560"/>
            <a:ext cx="5180400" cy="4350240"/>
          </a:xfrm>
          <a:prstGeom prst="rect">
            <a:avLst/>
          </a:prstGeom>
          <a:noFill/>
          <a:ln>
            <a:noFill/>
          </a:ln>
        </p:spPr>
        <p:style>
          <a:lnRef idx="0"/>
          <a:fillRef idx="0"/>
          <a:effectRef idx="0"/>
          <a:fontRef idx="minor"/>
        </p:style>
        <p:txBody>
          <a:bodyPr lIns="90000" rIns="90000" tIns="45000" bIns="45000"/>
          <a:p>
            <a:pPr>
              <a:lnSpc>
                <a:spcPct val="140000"/>
              </a:lnSpc>
            </a:pPr>
            <a:r>
              <a:rPr b="0" lang="en-US" sz="1600" spc="-1" strike="noStrike">
                <a:solidFill>
                  <a:srgbClr val="5c6f8b"/>
                </a:solidFill>
                <a:uFill>
                  <a:solidFill>
                    <a:srgbClr val="ffffff"/>
                  </a:solidFill>
                </a:uFill>
                <a:latin typeface="Calibri"/>
                <a:ea typeface="Calibri"/>
              </a:rPr>
              <a:t>3. If you have any questions, feel free to ask the TAs in the forum space created for this activity.</a:t>
            </a:r>
            <a:endParaRPr b="0" lang="en-US" sz="1800" spc="-1" strike="noStrike">
              <a:solidFill>
                <a:srgbClr val="000000"/>
              </a:solidFill>
              <a:uFill>
                <a:solidFill>
                  <a:srgbClr val="ffffff"/>
                </a:solidFill>
              </a:uFill>
              <a:latin typeface="Arial"/>
            </a:endParaRPr>
          </a:p>
          <a:p>
            <a:pPr>
              <a:lnSpc>
                <a:spcPct val="140000"/>
              </a:lnSpc>
            </a:pPr>
            <a:r>
              <a:rPr b="0" lang="en-US" sz="1600" spc="-1" strike="noStrike">
                <a:solidFill>
                  <a:srgbClr val="5c6f8b"/>
                </a:solidFill>
                <a:uFill>
                  <a:solidFill>
                    <a:srgbClr val="ffffff"/>
                  </a:solidFill>
                </a:uFill>
                <a:latin typeface="Calibri"/>
                <a:ea typeface="Calibri"/>
              </a:rPr>
              <a:t>4. Upload your document as a .pdf or as a .ppt / .pptx</a:t>
            </a:r>
            <a:endParaRPr b="0" lang="en-US" sz="1800" spc="-1" strike="noStrike">
              <a:solidFill>
                <a:srgbClr val="000000"/>
              </a:solidFill>
              <a:uFill>
                <a:solidFill>
                  <a:srgbClr val="ffffff"/>
                </a:solidFill>
              </a:uFill>
              <a:latin typeface="Arial"/>
            </a:endParaRPr>
          </a:p>
          <a:p>
            <a:pPr marL="457200">
              <a:lnSpc>
                <a:spcPct val="140000"/>
              </a:lnSpc>
            </a:pPr>
            <a:r>
              <a:rPr b="0" lang="en-US" sz="1400" spc="-1" strike="noStrike">
                <a:solidFill>
                  <a:srgbClr val="5c6f8b"/>
                </a:solidFill>
                <a:uFill>
                  <a:solidFill>
                    <a:srgbClr val="ffffff"/>
                  </a:solidFill>
                </a:uFill>
                <a:latin typeface="Calibri"/>
                <a:ea typeface="Calibri"/>
              </a:rPr>
              <a:t>*Note: edX has a </a:t>
            </a:r>
            <a:r>
              <a:rPr b="1" lang="en-US" sz="1400" spc="-1" strike="noStrike">
                <a:solidFill>
                  <a:srgbClr val="5c6f8b"/>
                </a:solidFill>
                <a:uFill>
                  <a:solidFill>
                    <a:srgbClr val="ffffff"/>
                  </a:solidFill>
                </a:uFill>
                <a:latin typeface="Calibri"/>
                <a:ea typeface="Calibri"/>
              </a:rPr>
              <a:t>10MB</a:t>
            </a:r>
            <a:r>
              <a:rPr b="0" lang="en-US" sz="1400" spc="-1" strike="noStrike">
                <a:solidFill>
                  <a:srgbClr val="5c6f8b"/>
                </a:solidFill>
                <a:uFill>
                  <a:solidFill>
                    <a:srgbClr val="ffffff"/>
                  </a:solidFill>
                </a:uFill>
                <a:latin typeface="Calibri"/>
                <a:ea typeface="Calibri"/>
              </a:rPr>
              <a:t> file size limit for document submission. If you have used large image(s), you may need to resize before submitting, OR you may simply include a web URL for the image in the image location on this activity sheet. Be sure to submit your assignment at least one hour before the deadline to provide time for troubleshooting.</a:t>
            </a:r>
            <a:endParaRPr b="0" lang="en-US" sz="1800" spc="-1" strike="noStrike">
              <a:solidFill>
                <a:srgbClr val="000000"/>
              </a:solidFill>
              <a:uFill>
                <a:solidFill>
                  <a:srgbClr val="ffffff"/>
                </a:solidFill>
              </a:uFill>
              <a:latin typeface="Arial"/>
            </a:endParaRPr>
          </a:p>
          <a:p>
            <a:pPr marL="457200">
              <a:lnSpc>
                <a:spcPct val="140000"/>
              </a:lnSpc>
            </a:pPr>
            <a:r>
              <a:rPr b="0" lang="en-US" sz="1600" spc="-1" strike="noStrike">
                <a:solidFill>
                  <a:srgbClr val="5c6f8b"/>
                </a:solidFill>
                <a:uFill>
                  <a:solidFill>
                    <a:srgbClr val="ffffff"/>
                  </a:solidFill>
                </a:uFill>
                <a:latin typeface="Calibri"/>
                <a:ea typeface="Calibri"/>
              </a:rPr>
              <a:t>5. The edX system will automatically assign you a Case Study from one of your peers. Follow the rubric and assess your peer.</a:t>
            </a:r>
            <a:endParaRPr b="0" lang="en-US" sz="1800" spc="-1" strike="noStrike">
              <a:solidFill>
                <a:srgbClr val="000000"/>
              </a:solidFill>
              <a:uFill>
                <a:solidFill>
                  <a:srgbClr val="ffffff"/>
                </a:solidFill>
              </a:uFill>
              <a:latin typeface="Arial"/>
            </a:endParaRPr>
          </a:p>
        </p:txBody>
      </p:sp>
      <p:pic>
        <p:nvPicPr>
          <p:cNvPr id="120" name="Picture 10" descr=""/>
          <p:cNvPicPr/>
          <p:nvPr/>
        </p:nvPicPr>
        <p:blipFill>
          <a:blip r:embed="rId1">
            <a:lum bright="70000" contrast="-70000"/>
          </a:blip>
          <a:stretch/>
        </p:blipFill>
        <p:spPr>
          <a:xfrm>
            <a:off x="493560" y="1825560"/>
            <a:ext cx="298080" cy="298080"/>
          </a:xfrm>
          <a:prstGeom prst="rect">
            <a:avLst/>
          </a:prstGeom>
          <a:ln>
            <a:noFill/>
          </a:ln>
        </p:spPr>
      </p:pic>
      <p:pic>
        <p:nvPicPr>
          <p:cNvPr id="121" name="Picture 11" descr=""/>
          <p:cNvPicPr/>
          <p:nvPr/>
        </p:nvPicPr>
        <p:blipFill>
          <a:blip r:embed="rId2">
            <a:lum bright="70000" contrast="-70000"/>
          </a:blip>
          <a:stretch/>
        </p:blipFill>
        <p:spPr>
          <a:xfrm>
            <a:off x="92520" y="3766320"/>
            <a:ext cx="1100160" cy="684000"/>
          </a:xfrm>
          <a:prstGeom prst="rect">
            <a:avLst/>
          </a:prstGeom>
          <a:ln>
            <a:noFill/>
          </a:ln>
        </p:spPr>
      </p:pic>
      <p:pic>
        <p:nvPicPr>
          <p:cNvPr id="122" name="Picture 12" descr=""/>
          <p:cNvPicPr/>
          <p:nvPr/>
        </p:nvPicPr>
        <p:blipFill>
          <a:blip r:embed="rId3">
            <a:lum bright="70000" contrast="-70000"/>
          </a:blip>
          <a:stretch/>
        </p:blipFill>
        <p:spPr>
          <a:xfrm>
            <a:off x="6040800" y="1845360"/>
            <a:ext cx="418680" cy="418680"/>
          </a:xfrm>
          <a:prstGeom prst="rect">
            <a:avLst/>
          </a:prstGeom>
          <a:ln>
            <a:noFill/>
          </a:ln>
        </p:spPr>
      </p:pic>
      <p:pic>
        <p:nvPicPr>
          <p:cNvPr id="123" name="Picture 14" descr=""/>
          <p:cNvPicPr/>
          <p:nvPr/>
        </p:nvPicPr>
        <p:blipFill>
          <a:blip r:embed="rId4">
            <a:lum bright="70000" contrast="-70000"/>
          </a:blip>
          <a:stretch/>
        </p:blipFill>
        <p:spPr>
          <a:xfrm>
            <a:off x="6080400" y="2712600"/>
            <a:ext cx="339480" cy="339480"/>
          </a:xfrm>
          <a:prstGeom prst="rect">
            <a:avLst/>
          </a:prstGeom>
          <a:ln>
            <a:noFill/>
          </a:ln>
        </p:spPr>
      </p:pic>
      <p:pic>
        <p:nvPicPr>
          <p:cNvPr id="124" name="Picture 15" descr=""/>
          <p:cNvPicPr/>
          <p:nvPr/>
        </p:nvPicPr>
        <p:blipFill>
          <a:blip r:embed="rId5">
            <a:lum bright="70000" contrast="-70000"/>
          </a:blip>
          <a:stretch/>
        </p:blipFill>
        <p:spPr>
          <a:xfrm>
            <a:off x="472680" y="5042160"/>
            <a:ext cx="340200" cy="340200"/>
          </a:xfrm>
          <a:prstGeom prst="rect">
            <a:avLst/>
          </a:prstGeom>
          <a:ln>
            <a:noFill/>
          </a:ln>
        </p:spPr>
      </p:pic>
      <p:pic>
        <p:nvPicPr>
          <p:cNvPr id="125" name="Picture 18" descr=""/>
          <p:cNvPicPr/>
          <p:nvPr/>
        </p:nvPicPr>
        <p:blipFill>
          <a:blip r:embed="rId6">
            <a:lum bright="70000" contrast="-70000"/>
          </a:blip>
          <a:stretch/>
        </p:blipFill>
        <p:spPr>
          <a:xfrm>
            <a:off x="6080400" y="5030280"/>
            <a:ext cx="363600" cy="363600"/>
          </a:xfrm>
          <a:prstGeom prst="rect">
            <a:avLst/>
          </a:prstGeom>
          <a:ln>
            <a:noFill/>
          </a:ln>
        </p:spPr>
      </p:pic>
      <p:pic>
        <p:nvPicPr>
          <p:cNvPr id="126" name="Picture 19" descr=""/>
          <p:cNvPicPr/>
          <p:nvPr/>
        </p:nvPicPr>
        <p:blipFill>
          <a:blip r:embed="rId7"/>
          <a:stretch/>
        </p:blipFill>
        <p:spPr>
          <a:xfrm>
            <a:off x="9761400" y="299880"/>
            <a:ext cx="1990080" cy="613440"/>
          </a:xfrm>
          <a:prstGeom prst="rect">
            <a:avLst/>
          </a:prstGeom>
          <a:ln>
            <a:noFill/>
          </a:ln>
        </p:spPr>
      </p:pic>
      <p:sp>
        <p:nvSpPr>
          <p:cNvPr id="127" name="CustomShape 3"/>
          <p:cNvSpPr/>
          <p:nvPr/>
        </p:nvSpPr>
        <p:spPr>
          <a:xfrm>
            <a:off x="0" y="6602400"/>
            <a:ext cx="12191040" cy="254520"/>
          </a:xfrm>
          <a:prstGeom prst="rect">
            <a:avLst/>
          </a:prstGeom>
          <a:solidFill>
            <a:srgbClr val="a31e34"/>
          </a:solidFill>
          <a:ln>
            <a:noFill/>
          </a:ln>
        </p:spPr>
        <p:style>
          <a:lnRef idx="2">
            <a:schemeClr val="accent1">
              <a:shade val="50000"/>
            </a:schemeClr>
          </a:lnRef>
          <a:fillRef idx="1">
            <a:schemeClr val="accent1"/>
          </a:fillRef>
          <a:effectRef idx="0">
            <a:schemeClr val="accent1"/>
          </a:effectRef>
          <a:fontRef idx="minor"/>
        </p:style>
      </p:sp>
      <p:sp>
        <p:nvSpPr>
          <p:cNvPr id="128" name="CustomShape 4"/>
          <p:cNvSpPr/>
          <p:nvPr/>
        </p:nvSpPr>
        <p:spPr>
          <a:xfrm>
            <a:off x="838080" y="365040"/>
            <a:ext cx="10514520" cy="640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Avenir Book"/>
                <a:ea typeface="Avenir Book"/>
              </a:rPr>
              <a:t>Instructions</a:t>
            </a:r>
            <a:endParaRPr b="0" lang="en-US" sz="1800" spc="-1" strike="noStrike">
              <a:solidFill>
                <a:srgbClr val="000000"/>
              </a:solidFill>
              <a:uFill>
                <a:solidFill>
                  <a:srgbClr val="ffffff"/>
                </a:solidFill>
              </a:uFill>
              <a:latin typeface="Arial"/>
            </a:endParaRPr>
          </a:p>
        </p:txBody>
      </p:sp>
      <p:pic>
        <p:nvPicPr>
          <p:cNvPr id="129" name="Picture 25" descr=""/>
          <p:cNvPicPr/>
          <p:nvPr/>
        </p:nvPicPr>
        <p:blipFill>
          <a:blip r:embed="rId8"/>
          <a:srcRect l="1137" t="20572" r="20636" b="68755"/>
          <a:stretch/>
        </p:blipFill>
        <p:spPr>
          <a:xfrm>
            <a:off x="0" y="0"/>
            <a:ext cx="12191040" cy="12268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39880" y="457200"/>
            <a:ext cx="8485920" cy="1088280"/>
          </a:xfrm>
          <a:prstGeom prst="rect">
            <a:avLst/>
          </a:prstGeom>
          <a:noFill/>
          <a:ln>
            <a:noFill/>
          </a:ln>
        </p:spPr>
        <p:style>
          <a:lnRef idx="0"/>
          <a:fillRef idx="0"/>
          <a:effectRef idx="0"/>
          <a:fontRef idx="minor"/>
        </p:style>
        <p:txBody>
          <a:bodyPr lIns="90000" rIns="90000" tIns="45000" bIns="45000" anchor="b"/>
          <a:p>
            <a:r>
              <a:rPr b="0" lang="en-US" sz="3200" spc="-1" strike="noStrike">
                <a:solidFill>
                  <a:srgbClr val="000000"/>
                </a:solidFill>
                <a:uFill>
                  <a:solidFill>
                    <a:srgbClr val="ffffff"/>
                  </a:solidFill>
                </a:uFill>
                <a:latin typeface="Avenir Book"/>
                <a:ea typeface="Avenir Book"/>
              </a:rPr>
              <a:t>Case Study 4.1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31" name="CustomShape 2"/>
          <p:cNvSpPr/>
          <p:nvPr/>
        </p:nvSpPr>
        <p:spPr>
          <a:xfrm>
            <a:off x="839880" y="1384920"/>
            <a:ext cx="3931200" cy="61668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1. What programming language did you use?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32" name="Picture 4" descr=""/>
          <p:cNvPicPr/>
          <p:nvPr/>
        </p:nvPicPr>
        <p:blipFill>
          <a:blip r:embed="rId1"/>
          <a:stretch/>
        </p:blipFill>
        <p:spPr>
          <a:xfrm>
            <a:off x="9761400" y="299880"/>
            <a:ext cx="1990080" cy="613440"/>
          </a:xfrm>
          <a:prstGeom prst="rect">
            <a:avLst/>
          </a:prstGeom>
          <a:ln>
            <a:noFill/>
          </a:ln>
        </p:spPr>
      </p:pic>
      <p:sp>
        <p:nvSpPr>
          <p:cNvPr id="133" name="CustomShape 3"/>
          <p:cNvSpPr/>
          <p:nvPr/>
        </p:nvSpPr>
        <p:spPr>
          <a:xfrm>
            <a:off x="839880" y="2002680"/>
            <a:ext cx="3876840" cy="720720"/>
          </a:xfrm>
          <a:prstGeom prst="rect">
            <a:avLst/>
          </a:prstGeom>
          <a:noFill/>
          <a:ln>
            <a:solidFill>
              <a:srgbClr val="5c6f8b"/>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US" sz="1600" spc="-1" strike="noStrike">
                <a:solidFill>
                  <a:srgbClr val="000000"/>
                </a:solidFill>
                <a:uFill>
                  <a:solidFill>
                    <a:srgbClr val="ffffff"/>
                  </a:solidFill>
                </a:uFill>
                <a:latin typeface="Avenir Book"/>
                <a:ea typeface="Avenir Book"/>
              </a:rPr>
              <a:t>Python</a:t>
            </a:r>
            <a:endParaRPr b="0" lang="en-US" sz="1800" spc="-1" strike="noStrike">
              <a:solidFill>
                <a:srgbClr val="000000"/>
              </a:solidFill>
              <a:uFill>
                <a:solidFill>
                  <a:srgbClr val="ffffff"/>
                </a:solidFill>
              </a:uFill>
              <a:latin typeface="Arial"/>
            </a:endParaRPr>
          </a:p>
        </p:txBody>
      </p:sp>
      <p:sp>
        <p:nvSpPr>
          <p:cNvPr id="134" name="CustomShape 4"/>
          <p:cNvSpPr/>
          <p:nvPr/>
        </p:nvSpPr>
        <p:spPr>
          <a:xfrm>
            <a:off x="5739120" y="1384920"/>
            <a:ext cx="5905080" cy="59472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2.1 What does your data look like? Share a screenshot of your plotted data.</a:t>
            </a:r>
            <a:endParaRPr b="0" lang="en-US" sz="1800" spc="-1" strike="noStrike">
              <a:solidFill>
                <a:srgbClr val="000000"/>
              </a:solidFill>
              <a:uFill>
                <a:solidFill>
                  <a:srgbClr val="ffffff"/>
                </a:solidFill>
              </a:uFill>
              <a:latin typeface="Arial"/>
            </a:endParaRPr>
          </a:p>
        </p:txBody>
      </p:sp>
      <p:sp>
        <p:nvSpPr>
          <p:cNvPr id="135" name="CustomShape 5"/>
          <p:cNvSpPr/>
          <p:nvPr/>
        </p:nvSpPr>
        <p:spPr>
          <a:xfrm>
            <a:off x="5671440" y="1953720"/>
            <a:ext cx="6040080" cy="4095000"/>
          </a:xfrm>
          <a:prstGeom prst="rect">
            <a:avLst/>
          </a:prstGeom>
          <a:noFill/>
          <a:ln>
            <a:solidFill>
              <a:schemeClr val="bg1"/>
            </a:solidFill>
            <a:custDash>
              <a:ds d="800000" sp="100000"/>
            </a:custDash>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6" name="CustomShape 6"/>
          <p:cNvSpPr/>
          <p:nvPr/>
        </p:nvSpPr>
        <p:spPr>
          <a:xfrm>
            <a:off x="7069680" y="5645880"/>
            <a:ext cx="3243600" cy="30348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pic>
        <p:nvPicPr>
          <p:cNvPr id="137" name="Picture 23" descr=""/>
          <p:cNvPicPr/>
          <p:nvPr/>
        </p:nvPicPr>
        <p:blipFill>
          <a:blip r:embed="rId2"/>
          <a:srcRect l="1137" t="20572" r="20636" b="68755"/>
          <a:stretch/>
        </p:blipFill>
        <p:spPr>
          <a:xfrm>
            <a:off x="0" y="720"/>
            <a:ext cx="12191040" cy="1226880"/>
          </a:xfrm>
          <a:prstGeom prst="rect">
            <a:avLst/>
          </a:prstGeom>
          <a:ln>
            <a:noFill/>
          </a:ln>
        </p:spPr>
      </p:pic>
      <p:sp>
        <p:nvSpPr>
          <p:cNvPr id="138" name="CustomShape 7"/>
          <p:cNvSpPr/>
          <p:nvPr/>
        </p:nvSpPr>
        <p:spPr>
          <a:xfrm>
            <a:off x="0" y="6602400"/>
            <a:ext cx="12191040" cy="254520"/>
          </a:xfrm>
          <a:prstGeom prst="rect">
            <a:avLst/>
          </a:prstGeom>
          <a:solidFill>
            <a:srgbClr val="a31e34"/>
          </a:solidFill>
          <a:ln>
            <a:noFill/>
          </a:ln>
        </p:spPr>
        <p:style>
          <a:lnRef idx="2">
            <a:schemeClr val="accent1">
              <a:shade val="50000"/>
            </a:schemeClr>
          </a:lnRef>
          <a:fillRef idx="1">
            <a:schemeClr val="accent1"/>
          </a:fillRef>
          <a:effectRef idx="0">
            <a:schemeClr val="accent1"/>
          </a:effectRef>
          <a:fontRef idx="minor"/>
        </p:style>
      </p:sp>
      <p:pic>
        <p:nvPicPr>
          <p:cNvPr id="139" name="Picture 26" descr=""/>
          <p:cNvPicPr/>
          <p:nvPr/>
        </p:nvPicPr>
        <p:blipFill>
          <a:blip r:embed="rId3"/>
          <a:stretch/>
        </p:blipFill>
        <p:spPr>
          <a:xfrm>
            <a:off x="831960" y="3181320"/>
            <a:ext cx="3884760" cy="2867760"/>
          </a:xfrm>
          <a:prstGeom prst="rect">
            <a:avLst/>
          </a:prstGeom>
          <a:ln>
            <a:noFill/>
          </a:ln>
        </p:spPr>
      </p:pic>
      <p:pic>
        <p:nvPicPr>
          <p:cNvPr id="140" name="" descr=""/>
          <p:cNvPicPr/>
          <p:nvPr/>
        </p:nvPicPr>
        <p:blipFill>
          <a:blip r:embed="rId4"/>
          <a:stretch/>
        </p:blipFill>
        <p:spPr>
          <a:xfrm>
            <a:off x="6042960" y="2012040"/>
            <a:ext cx="5386680" cy="40399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839880" y="457200"/>
            <a:ext cx="8485920" cy="1088280"/>
          </a:xfrm>
          <a:prstGeom prst="rect">
            <a:avLst/>
          </a:prstGeom>
          <a:noFill/>
          <a:ln>
            <a:noFill/>
          </a:ln>
        </p:spPr>
        <p:style>
          <a:lnRef idx="0"/>
          <a:fillRef idx="0"/>
          <a:effectRef idx="0"/>
          <a:fontRef idx="minor"/>
        </p:style>
        <p:txBody>
          <a:bodyPr lIns="90000" rIns="90000" tIns="45000" bIns="45000" anchor="b"/>
          <a:p>
            <a:r>
              <a:rPr b="0" lang="en-US" sz="3200" spc="-1" strike="noStrike">
                <a:solidFill>
                  <a:srgbClr val="000000"/>
                </a:solidFill>
                <a:uFill>
                  <a:solidFill>
                    <a:srgbClr val="ffffff"/>
                  </a:solidFill>
                </a:uFill>
                <a:latin typeface="Avenir Book"/>
                <a:ea typeface="Avenir Book"/>
              </a:rPr>
              <a:t>Case Study 4.1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42" name="CustomShape 2"/>
          <p:cNvSpPr/>
          <p:nvPr/>
        </p:nvSpPr>
        <p:spPr>
          <a:xfrm>
            <a:off x="839880" y="1962720"/>
            <a:ext cx="3931200" cy="6166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2.2 What criteria did you use for subsetting data?</a:t>
            </a:r>
            <a:endParaRPr b="0" lang="en-US" sz="1800" spc="-1" strike="noStrike">
              <a:solidFill>
                <a:srgbClr val="000000"/>
              </a:solidFill>
              <a:uFill>
                <a:solidFill>
                  <a:srgbClr val="ffffff"/>
                </a:solidFill>
              </a:uFill>
              <a:latin typeface="Arial"/>
            </a:endParaRPr>
          </a:p>
        </p:txBody>
      </p:sp>
      <p:pic>
        <p:nvPicPr>
          <p:cNvPr id="143" name="Picture 4" descr=""/>
          <p:cNvPicPr/>
          <p:nvPr/>
        </p:nvPicPr>
        <p:blipFill>
          <a:blip r:embed="rId1"/>
          <a:stretch/>
        </p:blipFill>
        <p:spPr>
          <a:xfrm>
            <a:off x="9761400" y="299880"/>
            <a:ext cx="1990080" cy="613440"/>
          </a:xfrm>
          <a:prstGeom prst="rect">
            <a:avLst/>
          </a:prstGeom>
          <a:ln>
            <a:noFill/>
          </a:ln>
        </p:spPr>
      </p:pic>
      <p:sp>
        <p:nvSpPr>
          <p:cNvPr id="144" name="CustomShape 3"/>
          <p:cNvSpPr/>
          <p:nvPr/>
        </p:nvSpPr>
        <p:spPr>
          <a:xfrm>
            <a:off x="839880" y="2571840"/>
            <a:ext cx="3876840" cy="959760"/>
          </a:xfrm>
          <a:prstGeom prst="rect">
            <a:avLst/>
          </a:prstGeom>
          <a:noFill/>
          <a:ln>
            <a:solidFill>
              <a:srgbClr val="5c6f8b"/>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Avenir Book"/>
                <a:ea typeface="Avenir Book"/>
              </a:rPr>
              <a:t>Users with 50 or more movie ratings</a:t>
            </a:r>
            <a:endParaRPr b="0" lang="en-US" sz="1800" spc="-1" strike="noStrike">
              <a:solidFill>
                <a:srgbClr val="000000"/>
              </a:solidFill>
              <a:uFill>
                <a:solidFill>
                  <a:srgbClr val="ffffff"/>
                </a:solidFill>
              </a:uFill>
              <a:latin typeface="Arial"/>
            </a:endParaRPr>
          </a:p>
        </p:txBody>
      </p:sp>
      <p:pic>
        <p:nvPicPr>
          <p:cNvPr id="145" name="Picture 23" descr=""/>
          <p:cNvPicPr/>
          <p:nvPr/>
        </p:nvPicPr>
        <p:blipFill>
          <a:blip r:embed="rId2"/>
          <a:srcRect l="1137" t="20572" r="20636" b="68755"/>
          <a:stretch/>
        </p:blipFill>
        <p:spPr>
          <a:xfrm>
            <a:off x="0" y="720"/>
            <a:ext cx="12191040" cy="1226880"/>
          </a:xfrm>
          <a:prstGeom prst="rect">
            <a:avLst/>
          </a:prstGeom>
          <a:ln>
            <a:noFill/>
          </a:ln>
        </p:spPr>
      </p:pic>
      <p:sp>
        <p:nvSpPr>
          <p:cNvPr id="146" name="CustomShape 4"/>
          <p:cNvSpPr/>
          <p:nvPr/>
        </p:nvSpPr>
        <p:spPr>
          <a:xfrm>
            <a:off x="0" y="6602400"/>
            <a:ext cx="12191040" cy="254520"/>
          </a:xfrm>
          <a:prstGeom prst="rect">
            <a:avLst/>
          </a:prstGeom>
          <a:solidFill>
            <a:srgbClr val="a31e34"/>
          </a:solidFill>
          <a:ln>
            <a:noFill/>
          </a:ln>
        </p:spPr>
        <p:style>
          <a:lnRef idx="2">
            <a:schemeClr val="accent1">
              <a:shade val="50000"/>
            </a:schemeClr>
          </a:lnRef>
          <a:fillRef idx="1">
            <a:schemeClr val="accent1"/>
          </a:fillRef>
          <a:effectRef idx="0">
            <a:schemeClr val="accent1"/>
          </a:effectRef>
          <a:fontRef idx="minor"/>
        </p:style>
      </p:sp>
      <p:sp>
        <p:nvSpPr>
          <p:cNvPr id="147" name="CustomShape 5"/>
          <p:cNvSpPr/>
          <p:nvPr/>
        </p:nvSpPr>
        <p:spPr>
          <a:xfrm>
            <a:off x="839880" y="1445040"/>
            <a:ext cx="3931200" cy="616680"/>
          </a:xfrm>
          <a:prstGeom prst="rect">
            <a:avLst/>
          </a:prstGeom>
          <a:noFill/>
          <a:ln>
            <a:noFill/>
          </a:ln>
        </p:spPr>
        <p:style>
          <a:lnRef idx="0"/>
          <a:fillRef idx="0"/>
          <a:effectRef idx="0"/>
          <a:fontRef idx="minor"/>
        </p:style>
        <p:txBody>
          <a:bodyPr lIns="90000" rIns="90000" tIns="45000" bIns="45000"/>
          <a:p>
            <a:pPr marL="343080" indent="-342000">
              <a:lnSpc>
                <a:spcPct val="100000"/>
              </a:lnSpc>
            </a:pPr>
            <a:r>
              <a:rPr b="0" lang="en-US" sz="1600" spc="-1" strike="noStrike">
                <a:solidFill>
                  <a:srgbClr val="5c6f8b"/>
                </a:solidFill>
                <a:uFill>
                  <a:solidFill>
                    <a:srgbClr val="ffffff"/>
                  </a:solidFill>
                </a:uFill>
                <a:latin typeface="Avenir Book"/>
                <a:ea typeface="Avenir Book"/>
              </a:rPr>
              <a:t>Reducing Sparsity…</a:t>
            </a:r>
            <a:endParaRPr b="0" lang="en-US" sz="1800" spc="-1" strike="noStrike">
              <a:solidFill>
                <a:srgbClr val="000000"/>
              </a:solidFill>
              <a:uFill>
                <a:solidFill>
                  <a:srgbClr val="ffffff"/>
                </a:solidFill>
              </a:uFill>
              <a:latin typeface="Arial"/>
            </a:endParaRPr>
          </a:p>
        </p:txBody>
      </p:sp>
      <p:sp>
        <p:nvSpPr>
          <p:cNvPr id="148" name="CustomShape 6"/>
          <p:cNvSpPr/>
          <p:nvPr/>
        </p:nvSpPr>
        <p:spPr>
          <a:xfrm>
            <a:off x="839880" y="3768840"/>
            <a:ext cx="3876840" cy="959760"/>
          </a:xfrm>
          <a:prstGeom prst="rect">
            <a:avLst/>
          </a:prstGeom>
          <a:noFill/>
          <a:ln>
            <a:solidFill>
              <a:srgbClr val="5c6f8b"/>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Avenir Book"/>
                <a:ea typeface="Avenir Book"/>
              </a:rPr>
              <a:t> </a:t>
            </a:r>
            <a:endParaRPr b="0" lang="en-US" sz="1800" spc="-1" strike="noStrike">
              <a:solidFill>
                <a:srgbClr val="000000"/>
              </a:solidFill>
              <a:uFill>
                <a:solidFill>
                  <a:srgbClr val="ffffff"/>
                </a:solidFill>
              </a:uFill>
              <a:latin typeface="Arial"/>
            </a:endParaRPr>
          </a:p>
        </p:txBody>
      </p:sp>
      <p:sp>
        <p:nvSpPr>
          <p:cNvPr id="149" name="CustomShape 7"/>
          <p:cNvSpPr/>
          <p:nvPr/>
        </p:nvSpPr>
        <p:spPr>
          <a:xfrm>
            <a:off x="5609880" y="2380320"/>
            <a:ext cx="5591880" cy="3711960"/>
          </a:xfrm>
          <a:prstGeom prst="rect">
            <a:avLst/>
          </a:prstGeom>
          <a:noFill/>
          <a:ln>
            <a:solidFill>
              <a:srgbClr val="5c6f8b"/>
            </a:solidFill>
            <a:round/>
          </a:ln>
        </p:spPr>
        <p:style>
          <a:lnRef idx="2">
            <a:schemeClr val="accent5"/>
          </a:lnRef>
          <a:fillRef idx="1">
            <a:schemeClr val="lt1"/>
          </a:fillRef>
          <a:effectRef idx="0">
            <a:schemeClr val="accent5"/>
          </a:effectRef>
          <a:fontRef idx="minor"/>
        </p:style>
      </p:sp>
      <p:sp>
        <p:nvSpPr>
          <p:cNvPr id="150" name="CustomShape 8"/>
          <p:cNvSpPr/>
          <p:nvPr/>
        </p:nvSpPr>
        <p:spPr>
          <a:xfrm>
            <a:off x="5609880" y="1434960"/>
            <a:ext cx="5591880" cy="81900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3. (Optional) Share the academic literature you consulted for implementing this Case Study (if any).</a:t>
            </a:r>
            <a:endParaRPr b="0" lang="en-US" sz="1800" spc="-1" strike="noStrike">
              <a:solidFill>
                <a:srgbClr val="000000"/>
              </a:solidFill>
              <a:uFill>
                <a:solidFill>
                  <a:srgbClr val="ffffff"/>
                </a:solidFill>
              </a:uFill>
              <a:latin typeface="Arial"/>
            </a:endParaRPr>
          </a:p>
        </p:txBody>
      </p:sp>
      <p:sp>
        <p:nvSpPr>
          <p:cNvPr id="151" name="TextShape 9"/>
          <p:cNvSpPr txBox="1"/>
          <p:nvPr/>
        </p:nvSpPr>
        <p:spPr>
          <a:xfrm>
            <a:off x="914400" y="4042800"/>
            <a:ext cx="3802320" cy="189360"/>
          </a:xfrm>
          <a:prstGeom prst="rect">
            <a:avLst/>
          </a:prstGeom>
          <a:noFill/>
          <a:ln>
            <a:noFill/>
          </a:ln>
        </p:spPr>
        <p:txBody>
          <a:bodyPr lIns="90000" rIns="90000" tIns="45000" bIns="45000"/>
          <a:p>
            <a:r>
              <a:rPr b="0" lang="en-US" sz="700" spc="-1" strike="noStrike">
                <a:solidFill>
                  <a:srgbClr val="000000"/>
                </a:solidFill>
                <a:uFill>
                  <a:solidFill>
                    <a:srgbClr val="ffffff"/>
                  </a:solidFill>
                </a:uFill>
                <a:latin typeface="Arial"/>
              </a:rPr>
              <a:t>data = data[ data$user_id %in% names(table(data$user_id))[table(data$user_id) &gt; 50] , ]</a:t>
            </a:r>
            <a:endParaRPr b="0" lang="en-US" sz="7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839880" y="457200"/>
            <a:ext cx="8485920" cy="1088280"/>
          </a:xfrm>
          <a:prstGeom prst="rect">
            <a:avLst/>
          </a:prstGeom>
          <a:noFill/>
          <a:ln>
            <a:noFill/>
          </a:ln>
        </p:spPr>
        <p:style>
          <a:lnRef idx="0"/>
          <a:fillRef idx="0"/>
          <a:effectRef idx="0"/>
          <a:fontRef idx="minor"/>
        </p:style>
        <p:txBody>
          <a:bodyPr lIns="90000" rIns="90000" tIns="45000" bIns="45000" anchor="b"/>
          <a:p>
            <a:r>
              <a:rPr b="0" lang="en-US" sz="3200" spc="-1" strike="noStrike">
                <a:solidFill>
                  <a:srgbClr val="000000"/>
                </a:solidFill>
                <a:uFill>
                  <a:solidFill>
                    <a:srgbClr val="ffffff"/>
                  </a:solidFill>
                </a:uFill>
                <a:latin typeface="Avenir Book"/>
                <a:ea typeface="Avenir Book"/>
              </a:rPr>
              <a:t>Case Study 4.1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53" name="Picture 4" descr=""/>
          <p:cNvPicPr/>
          <p:nvPr/>
        </p:nvPicPr>
        <p:blipFill>
          <a:blip r:embed="rId1"/>
          <a:stretch/>
        </p:blipFill>
        <p:spPr>
          <a:xfrm>
            <a:off x="9761400" y="299880"/>
            <a:ext cx="1990080" cy="613440"/>
          </a:xfrm>
          <a:prstGeom prst="rect">
            <a:avLst/>
          </a:prstGeom>
          <a:ln>
            <a:noFill/>
          </a:ln>
        </p:spPr>
      </p:pic>
      <p:pic>
        <p:nvPicPr>
          <p:cNvPr id="154" name="Picture 23" descr=""/>
          <p:cNvPicPr/>
          <p:nvPr/>
        </p:nvPicPr>
        <p:blipFill>
          <a:blip r:embed="rId2"/>
          <a:srcRect l="1137" t="20572" r="20636" b="68755"/>
          <a:stretch/>
        </p:blipFill>
        <p:spPr>
          <a:xfrm>
            <a:off x="0" y="720"/>
            <a:ext cx="12191040" cy="1226880"/>
          </a:xfrm>
          <a:prstGeom prst="rect">
            <a:avLst/>
          </a:prstGeom>
          <a:ln>
            <a:noFill/>
          </a:ln>
        </p:spPr>
      </p:pic>
      <p:sp>
        <p:nvSpPr>
          <p:cNvPr id="155" name="CustomShape 2"/>
          <p:cNvSpPr/>
          <p:nvPr/>
        </p:nvSpPr>
        <p:spPr>
          <a:xfrm>
            <a:off x="0" y="6602400"/>
            <a:ext cx="12191040" cy="254520"/>
          </a:xfrm>
          <a:prstGeom prst="rect">
            <a:avLst/>
          </a:prstGeom>
          <a:solidFill>
            <a:srgbClr val="a31e34"/>
          </a:solidFill>
          <a:ln>
            <a:noFill/>
          </a:ln>
        </p:spPr>
        <p:style>
          <a:lnRef idx="2">
            <a:schemeClr val="accent1">
              <a:shade val="50000"/>
            </a:schemeClr>
          </a:lnRef>
          <a:fillRef idx="1">
            <a:schemeClr val="accent1"/>
          </a:fillRef>
          <a:effectRef idx="0">
            <a:schemeClr val="accent1"/>
          </a:effectRef>
          <a:fontRef idx="minor"/>
        </p:style>
      </p:sp>
      <p:sp>
        <p:nvSpPr>
          <p:cNvPr id="156" name="CustomShape 3"/>
          <p:cNvSpPr/>
          <p:nvPr/>
        </p:nvSpPr>
        <p:spPr>
          <a:xfrm>
            <a:off x="1129320" y="1685160"/>
            <a:ext cx="9324360" cy="6166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4. Share the code you used for creating a data split</a:t>
            </a:r>
            <a:endParaRPr b="0" lang="en-US" sz="1800" spc="-1" strike="noStrike">
              <a:solidFill>
                <a:srgbClr val="000000"/>
              </a:solidFill>
              <a:uFill>
                <a:solidFill>
                  <a:srgbClr val="ffffff"/>
                </a:solidFill>
              </a:uFill>
              <a:latin typeface="Arial"/>
            </a:endParaRPr>
          </a:p>
        </p:txBody>
      </p:sp>
      <p:sp>
        <p:nvSpPr>
          <p:cNvPr id="157" name="CustomShape 4"/>
          <p:cNvSpPr/>
          <p:nvPr/>
        </p:nvSpPr>
        <p:spPr>
          <a:xfrm>
            <a:off x="1129320" y="2294280"/>
            <a:ext cx="9491760" cy="3711960"/>
          </a:xfrm>
          <a:prstGeom prst="rect">
            <a:avLst/>
          </a:prstGeom>
          <a:noFill/>
          <a:ln>
            <a:solidFill>
              <a:srgbClr val="5c6f8b"/>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Avenir Book"/>
                <a:ea typeface="Avenir Book"/>
              </a:rPr>
              <a:t>#Set product key for GraphLab Create</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graphlab.product_key.set_product_key(os.getenv("TURI_GRAPH_LAB_CREATE_PROD_KEY"))</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print "Using Turi GraphLab Create API with product key {tglcpk}".format(tglcpk=graphlab.product_key.get_product_key())</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#Split data</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sf = graphlab.SFrame(data)</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sf_train, sf_test = sf.random_split(.9, seed=5)</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print(len(sf_train), len(sf_test))</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839880" y="457200"/>
            <a:ext cx="8485920" cy="1088280"/>
          </a:xfrm>
          <a:prstGeom prst="rect">
            <a:avLst/>
          </a:prstGeom>
          <a:noFill/>
          <a:ln>
            <a:noFill/>
          </a:ln>
        </p:spPr>
        <p:style>
          <a:lnRef idx="0"/>
          <a:fillRef idx="0"/>
          <a:effectRef idx="0"/>
          <a:fontRef idx="minor"/>
        </p:style>
        <p:txBody>
          <a:bodyPr lIns="90000" rIns="90000" tIns="45000" bIns="45000" anchor="b"/>
          <a:p>
            <a:r>
              <a:rPr b="0" lang="en-US" sz="3200" spc="-1" strike="noStrike">
                <a:solidFill>
                  <a:srgbClr val="000000"/>
                </a:solidFill>
                <a:uFill>
                  <a:solidFill>
                    <a:srgbClr val="ffffff"/>
                  </a:solidFill>
                </a:uFill>
                <a:latin typeface="Avenir Book"/>
                <a:ea typeface="Avenir Book"/>
              </a:rPr>
              <a:t>Case Study 4.1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59" name="CustomShape 2"/>
          <p:cNvSpPr/>
          <p:nvPr/>
        </p:nvSpPr>
        <p:spPr>
          <a:xfrm>
            <a:off x="839880" y="1376280"/>
            <a:ext cx="6519960" cy="616680"/>
          </a:xfrm>
          <a:prstGeom prst="rect">
            <a:avLst/>
          </a:prstGeom>
          <a:noFill/>
          <a:ln>
            <a:noFill/>
          </a:ln>
        </p:spPr>
        <p:style>
          <a:lnRef idx="0"/>
          <a:fillRef idx="0"/>
          <a:effectRef idx="0"/>
          <a:fontRef idx="minor"/>
        </p:style>
        <p:txBody>
          <a:bodyPr lIns="90000" rIns="90000" tIns="45000" bIns="45000"/>
          <a:p>
            <a:pPr marL="343080" indent="-342000">
              <a:lnSpc>
                <a:spcPct val="100000"/>
              </a:lnSpc>
            </a:pPr>
            <a:r>
              <a:rPr b="1" lang="en-US" sz="1600" spc="-1" strike="noStrike">
                <a:solidFill>
                  <a:srgbClr val="5c6f8b"/>
                </a:solidFill>
                <a:uFill>
                  <a:solidFill>
                    <a:srgbClr val="ffffff"/>
                  </a:solidFill>
                </a:uFill>
                <a:latin typeface="Avenir Book"/>
                <a:ea typeface="Avenir Book"/>
              </a:rPr>
              <a:t>5. Share a screenshot of your popularity recommender code</a:t>
            </a:r>
            <a:endParaRPr b="0" lang="en-US" sz="1800" spc="-1" strike="noStrike">
              <a:solidFill>
                <a:srgbClr val="000000"/>
              </a:solidFill>
              <a:uFill>
                <a:solidFill>
                  <a:srgbClr val="ffffff"/>
                </a:solidFill>
              </a:uFill>
              <a:latin typeface="Arial"/>
            </a:endParaRPr>
          </a:p>
        </p:txBody>
      </p:sp>
      <p:pic>
        <p:nvPicPr>
          <p:cNvPr id="160" name="Picture 4" descr=""/>
          <p:cNvPicPr/>
          <p:nvPr/>
        </p:nvPicPr>
        <p:blipFill>
          <a:blip r:embed="rId1"/>
          <a:stretch/>
        </p:blipFill>
        <p:spPr>
          <a:xfrm>
            <a:off x="9761400" y="299880"/>
            <a:ext cx="1990080" cy="613440"/>
          </a:xfrm>
          <a:prstGeom prst="rect">
            <a:avLst/>
          </a:prstGeom>
          <a:ln>
            <a:noFill/>
          </a:ln>
        </p:spPr>
      </p:pic>
      <p:pic>
        <p:nvPicPr>
          <p:cNvPr id="161" name="Picture 23" descr=""/>
          <p:cNvPicPr/>
          <p:nvPr/>
        </p:nvPicPr>
        <p:blipFill>
          <a:blip r:embed="rId2"/>
          <a:srcRect l="1137" t="20572" r="20636" b="68755"/>
          <a:stretch/>
        </p:blipFill>
        <p:spPr>
          <a:xfrm>
            <a:off x="0" y="720"/>
            <a:ext cx="12191040" cy="1226880"/>
          </a:xfrm>
          <a:prstGeom prst="rect">
            <a:avLst/>
          </a:prstGeom>
          <a:ln>
            <a:noFill/>
          </a:ln>
        </p:spPr>
      </p:pic>
      <p:sp>
        <p:nvSpPr>
          <p:cNvPr id="162" name="CustomShape 3"/>
          <p:cNvSpPr/>
          <p:nvPr/>
        </p:nvSpPr>
        <p:spPr>
          <a:xfrm>
            <a:off x="0" y="6602400"/>
            <a:ext cx="12191040" cy="254520"/>
          </a:xfrm>
          <a:prstGeom prst="rect">
            <a:avLst/>
          </a:prstGeom>
          <a:solidFill>
            <a:srgbClr val="a31e34"/>
          </a:solidFill>
          <a:ln>
            <a:noFill/>
          </a:ln>
        </p:spPr>
        <p:style>
          <a:lnRef idx="2">
            <a:schemeClr val="accent1">
              <a:shade val="50000"/>
            </a:schemeClr>
          </a:lnRef>
          <a:fillRef idx="1">
            <a:schemeClr val="accent1"/>
          </a:fillRef>
          <a:effectRef idx="0">
            <a:schemeClr val="accent1"/>
          </a:effectRef>
          <a:fontRef idx="minor"/>
        </p:style>
      </p:sp>
      <p:sp>
        <p:nvSpPr>
          <p:cNvPr id="163" name="CustomShape 4"/>
          <p:cNvSpPr/>
          <p:nvPr/>
        </p:nvSpPr>
        <p:spPr>
          <a:xfrm>
            <a:off x="3075480" y="1994040"/>
            <a:ext cx="6040080" cy="4095000"/>
          </a:xfrm>
          <a:prstGeom prst="rect">
            <a:avLst/>
          </a:prstGeom>
          <a:noFill/>
          <a:ln>
            <a:solidFill>
              <a:schemeClr val="bg1"/>
            </a:solidFill>
            <a:custDash>
              <a:ds d="800000" sp="100000"/>
            </a:custDash>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4" name="CustomShape 5"/>
          <p:cNvSpPr/>
          <p:nvPr/>
        </p:nvSpPr>
        <p:spPr>
          <a:xfrm>
            <a:off x="4473720" y="5686200"/>
            <a:ext cx="3243600" cy="30348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1800" spc="-1" strike="noStrike">
                <a:solidFill>
                  <a:srgbClr val="5c6f8b"/>
                </a:solidFill>
                <a:uFill>
                  <a:solidFill>
                    <a:srgbClr val="ffffff"/>
                  </a:solidFill>
                </a:uFill>
                <a:latin typeface="Source Sans Pro"/>
                <a:ea typeface="Source Sans Pro"/>
              </a:rPr>
              <a:t>Insert image here.</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pic>
        <p:nvPicPr>
          <p:cNvPr id="165" name="Picture 16" descr=""/>
          <p:cNvPicPr/>
          <p:nvPr/>
        </p:nvPicPr>
        <p:blipFill>
          <a:blip r:embed="rId3"/>
          <a:stretch/>
        </p:blipFill>
        <p:spPr>
          <a:xfrm>
            <a:off x="4179240" y="1994040"/>
            <a:ext cx="4132800" cy="41324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839880" y="457200"/>
            <a:ext cx="8485920" cy="1088280"/>
          </a:xfrm>
          <a:prstGeom prst="rect">
            <a:avLst/>
          </a:prstGeom>
          <a:noFill/>
          <a:ln>
            <a:noFill/>
          </a:ln>
        </p:spPr>
        <p:style>
          <a:lnRef idx="0"/>
          <a:fillRef idx="0"/>
          <a:effectRef idx="0"/>
          <a:fontRef idx="minor"/>
        </p:style>
        <p:txBody>
          <a:bodyPr lIns="90000" rIns="90000" tIns="45000" bIns="45000" anchor="b"/>
          <a:p>
            <a:r>
              <a:rPr b="0" lang="en-US" sz="3200" spc="-1" strike="noStrike">
                <a:solidFill>
                  <a:srgbClr val="000000"/>
                </a:solidFill>
                <a:uFill>
                  <a:solidFill>
                    <a:srgbClr val="ffffff"/>
                  </a:solidFill>
                </a:uFill>
                <a:latin typeface="Avenir Book"/>
                <a:ea typeface="Avenir Book"/>
              </a:rPr>
              <a:t>Case Study 4.1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67" name="CustomShape 2"/>
          <p:cNvSpPr/>
          <p:nvPr/>
        </p:nvSpPr>
        <p:spPr>
          <a:xfrm>
            <a:off x="839880" y="1962720"/>
            <a:ext cx="3931200" cy="6166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6.1 Paste the Train/Test split code you used for 75% - 25% </a:t>
            </a:r>
            <a:endParaRPr b="0" lang="en-US" sz="1800" spc="-1" strike="noStrike">
              <a:solidFill>
                <a:srgbClr val="000000"/>
              </a:solidFill>
              <a:uFill>
                <a:solidFill>
                  <a:srgbClr val="ffffff"/>
                </a:solidFill>
              </a:uFill>
              <a:latin typeface="Arial"/>
            </a:endParaRPr>
          </a:p>
        </p:txBody>
      </p:sp>
      <p:pic>
        <p:nvPicPr>
          <p:cNvPr id="168" name="Picture 4" descr=""/>
          <p:cNvPicPr/>
          <p:nvPr/>
        </p:nvPicPr>
        <p:blipFill>
          <a:blip r:embed="rId1"/>
          <a:stretch/>
        </p:blipFill>
        <p:spPr>
          <a:xfrm>
            <a:off x="9761400" y="299880"/>
            <a:ext cx="1990080" cy="613440"/>
          </a:xfrm>
          <a:prstGeom prst="rect">
            <a:avLst/>
          </a:prstGeom>
          <a:ln>
            <a:noFill/>
          </a:ln>
        </p:spPr>
      </p:pic>
      <p:sp>
        <p:nvSpPr>
          <p:cNvPr id="169" name="CustomShape 3"/>
          <p:cNvSpPr/>
          <p:nvPr/>
        </p:nvSpPr>
        <p:spPr>
          <a:xfrm>
            <a:off x="839880" y="2571840"/>
            <a:ext cx="3876840" cy="959760"/>
          </a:xfrm>
          <a:prstGeom prst="rect">
            <a:avLst/>
          </a:prstGeom>
          <a:noFill/>
          <a:ln>
            <a:solidFill>
              <a:srgbClr val="5c6f8b"/>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Avenir Book"/>
                <a:ea typeface="Avenir Book"/>
              </a:rPr>
              <a:t>sf_train2, sf_valid2 = sf_train.random_split(.75, seed=5)</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print(len(sf_train2), len(sf_valid2), len(sf_test))</a:t>
            </a:r>
            <a:endParaRPr b="0" lang="en-US" sz="1800" spc="-1" strike="noStrike">
              <a:solidFill>
                <a:srgbClr val="000000"/>
              </a:solidFill>
              <a:uFill>
                <a:solidFill>
                  <a:srgbClr val="ffffff"/>
                </a:solidFill>
              </a:uFill>
              <a:latin typeface="Arial"/>
            </a:endParaRPr>
          </a:p>
        </p:txBody>
      </p:sp>
      <p:pic>
        <p:nvPicPr>
          <p:cNvPr id="170" name="Picture 23" descr=""/>
          <p:cNvPicPr/>
          <p:nvPr/>
        </p:nvPicPr>
        <p:blipFill>
          <a:blip r:embed="rId2"/>
          <a:srcRect l="1137" t="20572" r="20636" b="68755"/>
          <a:stretch/>
        </p:blipFill>
        <p:spPr>
          <a:xfrm>
            <a:off x="0" y="720"/>
            <a:ext cx="12191040" cy="1226880"/>
          </a:xfrm>
          <a:prstGeom prst="rect">
            <a:avLst/>
          </a:prstGeom>
          <a:ln>
            <a:noFill/>
          </a:ln>
        </p:spPr>
      </p:pic>
      <p:sp>
        <p:nvSpPr>
          <p:cNvPr id="171" name="CustomShape 4"/>
          <p:cNvSpPr/>
          <p:nvPr/>
        </p:nvSpPr>
        <p:spPr>
          <a:xfrm>
            <a:off x="0" y="6602400"/>
            <a:ext cx="12191040" cy="254520"/>
          </a:xfrm>
          <a:prstGeom prst="rect">
            <a:avLst/>
          </a:prstGeom>
          <a:solidFill>
            <a:srgbClr val="a31e34"/>
          </a:solidFill>
          <a:ln>
            <a:noFill/>
          </a:ln>
        </p:spPr>
        <p:style>
          <a:lnRef idx="2">
            <a:schemeClr val="accent1">
              <a:shade val="50000"/>
            </a:schemeClr>
          </a:lnRef>
          <a:fillRef idx="1">
            <a:schemeClr val="accent1"/>
          </a:fillRef>
          <a:effectRef idx="0">
            <a:schemeClr val="accent1"/>
          </a:effectRef>
          <a:fontRef idx="minor"/>
        </p:style>
      </p:sp>
      <p:sp>
        <p:nvSpPr>
          <p:cNvPr id="172" name="CustomShape 5"/>
          <p:cNvSpPr/>
          <p:nvPr/>
        </p:nvSpPr>
        <p:spPr>
          <a:xfrm>
            <a:off x="839880" y="1445040"/>
            <a:ext cx="6169680" cy="616680"/>
          </a:xfrm>
          <a:prstGeom prst="rect">
            <a:avLst/>
          </a:prstGeom>
          <a:noFill/>
          <a:ln>
            <a:noFill/>
          </a:ln>
        </p:spPr>
        <p:style>
          <a:lnRef idx="0"/>
          <a:fillRef idx="0"/>
          <a:effectRef idx="0"/>
          <a:fontRef idx="minor"/>
        </p:style>
        <p:txBody>
          <a:bodyPr lIns="90000" rIns="90000" tIns="45000" bIns="45000"/>
          <a:p>
            <a:pPr marL="343080" indent="-342000">
              <a:lnSpc>
                <a:spcPct val="100000"/>
              </a:lnSpc>
            </a:pPr>
            <a:r>
              <a:rPr b="1" lang="en-US" sz="1800" spc="-1" strike="noStrike">
                <a:solidFill>
                  <a:srgbClr val="5c6f8b"/>
                </a:solidFill>
                <a:uFill>
                  <a:solidFill>
                    <a:srgbClr val="ffffff"/>
                  </a:solidFill>
                </a:uFill>
                <a:latin typeface="Avenir Book"/>
                <a:ea typeface="Avenir Book"/>
              </a:rPr>
              <a:t>6. Collaborative Filtering - Validation set</a:t>
            </a:r>
            <a:endParaRPr b="0" lang="en-US" sz="1800" spc="-1" strike="noStrike">
              <a:solidFill>
                <a:srgbClr val="000000"/>
              </a:solidFill>
              <a:uFill>
                <a:solidFill>
                  <a:srgbClr val="ffffff"/>
                </a:solidFill>
              </a:uFill>
              <a:latin typeface="Arial"/>
            </a:endParaRPr>
          </a:p>
        </p:txBody>
      </p:sp>
      <p:sp>
        <p:nvSpPr>
          <p:cNvPr id="173" name="CustomShape 6"/>
          <p:cNvSpPr/>
          <p:nvPr/>
        </p:nvSpPr>
        <p:spPr>
          <a:xfrm>
            <a:off x="6341400" y="1962720"/>
            <a:ext cx="3931200" cy="6166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6.2 What values did you use for training the different models?</a:t>
            </a:r>
            <a:endParaRPr b="0" lang="en-US" sz="1800" spc="-1" strike="noStrike">
              <a:solidFill>
                <a:srgbClr val="000000"/>
              </a:solidFill>
              <a:uFill>
                <a:solidFill>
                  <a:srgbClr val="ffffff"/>
                </a:solidFill>
              </a:uFill>
              <a:latin typeface="Arial"/>
            </a:endParaRPr>
          </a:p>
        </p:txBody>
      </p:sp>
      <p:sp>
        <p:nvSpPr>
          <p:cNvPr id="174" name="CustomShape 7"/>
          <p:cNvSpPr/>
          <p:nvPr/>
        </p:nvSpPr>
        <p:spPr>
          <a:xfrm>
            <a:off x="6341400" y="2571840"/>
            <a:ext cx="4736880" cy="3711960"/>
          </a:xfrm>
          <a:prstGeom prst="rect">
            <a:avLst/>
          </a:prstGeom>
          <a:noFill/>
          <a:ln>
            <a:solidFill>
              <a:srgbClr val="5c6f8b"/>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Avenir Book"/>
                <a:ea typeface="Avenir Book"/>
              </a:rPr>
              <a:t>fr_model1 = graphlab.factorization_recommender.create(sf_train2, target="rating", regularization=0.00005)</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fr_model2 = graphlab.factorization_recommender.create(sf_train2, target="rating", regularization=0.008)</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fr_model3 = graphlab.factorization_recommender.create(sf_train2, target="rating", regularization=0.04)</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839880" y="457200"/>
            <a:ext cx="8485920" cy="1088280"/>
          </a:xfrm>
          <a:prstGeom prst="rect">
            <a:avLst/>
          </a:prstGeom>
          <a:noFill/>
          <a:ln>
            <a:noFill/>
          </a:ln>
        </p:spPr>
        <p:style>
          <a:lnRef idx="0"/>
          <a:fillRef idx="0"/>
          <a:effectRef idx="0"/>
          <a:fontRef idx="minor"/>
        </p:style>
        <p:txBody>
          <a:bodyPr lIns="90000" rIns="90000" tIns="45000" bIns="45000" anchor="b"/>
          <a:p>
            <a:r>
              <a:rPr b="0" lang="en-US" sz="3200" spc="-1" strike="noStrike">
                <a:solidFill>
                  <a:srgbClr val="000000"/>
                </a:solidFill>
                <a:uFill>
                  <a:solidFill>
                    <a:srgbClr val="ffffff"/>
                  </a:solidFill>
                </a:uFill>
                <a:latin typeface="Avenir Book"/>
                <a:ea typeface="Avenir Book"/>
              </a:rPr>
              <a:t>Case Study 4.1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76" name="CustomShape 2"/>
          <p:cNvSpPr/>
          <p:nvPr/>
        </p:nvSpPr>
        <p:spPr>
          <a:xfrm>
            <a:off x="839880" y="1962720"/>
            <a:ext cx="3931200" cy="6166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6.3 Which model resulted in the lowest RMSE?</a:t>
            </a:r>
            <a:endParaRPr b="0" lang="en-US" sz="1800" spc="-1" strike="noStrike">
              <a:solidFill>
                <a:srgbClr val="000000"/>
              </a:solidFill>
              <a:uFill>
                <a:solidFill>
                  <a:srgbClr val="ffffff"/>
                </a:solidFill>
              </a:uFill>
              <a:latin typeface="Arial"/>
            </a:endParaRPr>
          </a:p>
        </p:txBody>
      </p:sp>
      <p:pic>
        <p:nvPicPr>
          <p:cNvPr id="177" name="Picture 4" descr=""/>
          <p:cNvPicPr/>
          <p:nvPr/>
        </p:nvPicPr>
        <p:blipFill>
          <a:blip r:embed="rId1"/>
          <a:stretch/>
        </p:blipFill>
        <p:spPr>
          <a:xfrm>
            <a:off x="9761400" y="299880"/>
            <a:ext cx="1990080" cy="613440"/>
          </a:xfrm>
          <a:prstGeom prst="rect">
            <a:avLst/>
          </a:prstGeom>
          <a:ln>
            <a:noFill/>
          </a:ln>
        </p:spPr>
      </p:pic>
      <p:sp>
        <p:nvSpPr>
          <p:cNvPr id="178" name="CustomShape 3"/>
          <p:cNvSpPr/>
          <p:nvPr/>
        </p:nvSpPr>
        <p:spPr>
          <a:xfrm>
            <a:off x="839880" y="4661280"/>
            <a:ext cx="4736880" cy="1622520"/>
          </a:xfrm>
          <a:prstGeom prst="rect">
            <a:avLst/>
          </a:prstGeom>
          <a:noFill/>
          <a:ln>
            <a:solidFill>
              <a:srgbClr val="5c6f8b"/>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Avenir Book"/>
                <a:ea typeface="Avenir Book"/>
              </a:rPr>
              <a:t>The one with lowest RMSE as above</a:t>
            </a:r>
            <a:endParaRPr b="0" lang="en-US" sz="1800" spc="-1" strike="noStrike">
              <a:solidFill>
                <a:srgbClr val="000000"/>
              </a:solidFill>
              <a:uFill>
                <a:solidFill>
                  <a:srgbClr val="ffffff"/>
                </a:solidFill>
              </a:uFill>
              <a:latin typeface="Arial"/>
            </a:endParaRPr>
          </a:p>
        </p:txBody>
      </p:sp>
      <p:pic>
        <p:nvPicPr>
          <p:cNvPr id="179" name="Picture 23" descr=""/>
          <p:cNvPicPr/>
          <p:nvPr/>
        </p:nvPicPr>
        <p:blipFill>
          <a:blip r:embed="rId2"/>
          <a:srcRect l="1137" t="20572" r="20636" b="68755"/>
          <a:stretch/>
        </p:blipFill>
        <p:spPr>
          <a:xfrm>
            <a:off x="0" y="720"/>
            <a:ext cx="12191040" cy="1226880"/>
          </a:xfrm>
          <a:prstGeom prst="rect">
            <a:avLst/>
          </a:prstGeom>
          <a:ln>
            <a:noFill/>
          </a:ln>
        </p:spPr>
      </p:pic>
      <p:sp>
        <p:nvSpPr>
          <p:cNvPr id="180" name="CustomShape 4"/>
          <p:cNvSpPr/>
          <p:nvPr/>
        </p:nvSpPr>
        <p:spPr>
          <a:xfrm>
            <a:off x="0" y="6602400"/>
            <a:ext cx="12191040" cy="254520"/>
          </a:xfrm>
          <a:prstGeom prst="rect">
            <a:avLst/>
          </a:prstGeom>
          <a:solidFill>
            <a:srgbClr val="a31e34"/>
          </a:solidFill>
          <a:ln>
            <a:noFill/>
          </a:ln>
        </p:spPr>
        <p:style>
          <a:lnRef idx="2">
            <a:schemeClr val="accent1">
              <a:shade val="50000"/>
            </a:schemeClr>
          </a:lnRef>
          <a:fillRef idx="1">
            <a:schemeClr val="accent1"/>
          </a:fillRef>
          <a:effectRef idx="0">
            <a:schemeClr val="accent1"/>
          </a:effectRef>
          <a:fontRef idx="minor"/>
        </p:style>
      </p:sp>
      <p:sp>
        <p:nvSpPr>
          <p:cNvPr id="181" name="CustomShape 5"/>
          <p:cNvSpPr/>
          <p:nvPr/>
        </p:nvSpPr>
        <p:spPr>
          <a:xfrm>
            <a:off x="839880" y="1445040"/>
            <a:ext cx="6169680" cy="616680"/>
          </a:xfrm>
          <a:prstGeom prst="rect">
            <a:avLst/>
          </a:prstGeom>
          <a:noFill/>
          <a:ln>
            <a:noFill/>
          </a:ln>
        </p:spPr>
        <p:style>
          <a:lnRef idx="0"/>
          <a:fillRef idx="0"/>
          <a:effectRef idx="0"/>
          <a:fontRef idx="minor"/>
        </p:style>
        <p:txBody>
          <a:bodyPr lIns="90000" rIns="90000" tIns="45000" bIns="45000"/>
          <a:p>
            <a:pPr marL="343080" indent="-342000">
              <a:lnSpc>
                <a:spcPct val="100000"/>
              </a:lnSpc>
            </a:pPr>
            <a:r>
              <a:rPr b="1" lang="en-US" sz="1800" spc="-1" strike="noStrike">
                <a:solidFill>
                  <a:srgbClr val="5c6f8b"/>
                </a:solidFill>
                <a:uFill>
                  <a:solidFill>
                    <a:srgbClr val="ffffff"/>
                  </a:solidFill>
                </a:uFill>
                <a:latin typeface="Avenir Book"/>
                <a:ea typeface="Avenir Book"/>
              </a:rPr>
              <a:t>6. Collaborative Filtering - Validation set</a:t>
            </a:r>
            <a:endParaRPr b="0" lang="en-US" sz="1800" spc="-1" strike="noStrike">
              <a:solidFill>
                <a:srgbClr val="000000"/>
              </a:solidFill>
              <a:uFill>
                <a:solidFill>
                  <a:srgbClr val="ffffff"/>
                </a:solidFill>
              </a:uFill>
              <a:latin typeface="Arial"/>
            </a:endParaRPr>
          </a:p>
        </p:txBody>
      </p:sp>
      <p:sp>
        <p:nvSpPr>
          <p:cNvPr id="182" name="CustomShape 6"/>
          <p:cNvSpPr/>
          <p:nvPr/>
        </p:nvSpPr>
        <p:spPr>
          <a:xfrm>
            <a:off x="6341400" y="1962720"/>
            <a:ext cx="3931200" cy="6166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Share a screenshot of your code with the best parameters</a:t>
            </a:r>
            <a:endParaRPr b="0" lang="en-US" sz="1800" spc="-1" strike="noStrike">
              <a:solidFill>
                <a:srgbClr val="000000"/>
              </a:solidFill>
              <a:uFill>
                <a:solidFill>
                  <a:srgbClr val="ffffff"/>
                </a:solidFill>
              </a:uFill>
              <a:latin typeface="Arial"/>
            </a:endParaRPr>
          </a:p>
        </p:txBody>
      </p:sp>
      <p:sp>
        <p:nvSpPr>
          <p:cNvPr id="183" name="CustomShape 7"/>
          <p:cNvSpPr/>
          <p:nvPr/>
        </p:nvSpPr>
        <p:spPr>
          <a:xfrm>
            <a:off x="839880" y="3895200"/>
            <a:ext cx="3931200" cy="6166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6.3 How did you determine the best model?</a:t>
            </a:r>
            <a:endParaRPr b="0" lang="en-US" sz="1800" spc="-1" strike="noStrike">
              <a:solidFill>
                <a:srgbClr val="000000"/>
              </a:solidFill>
              <a:uFill>
                <a:solidFill>
                  <a:srgbClr val="ffffff"/>
                </a:solidFill>
              </a:uFill>
              <a:latin typeface="Arial"/>
            </a:endParaRPr>
          </a:p>
        </p:txBody>
      </p:sp>
      <p:sp>
        <p:nvSpPr>
          <p:cNvPr id="184" name="CustomShape 8"/>
          <p:cNvSpPr/>
          <p:nvPr/>
        </p:nvSpPr>
        <p:spPr>
          <a:xfrm>
            <a:off x="839880" y="2732760"/>
            <a:ext cx="4736880" cy="893160"/>
          </a:xfrm>
          <a:prstGeom prst="rect">
            <a:avLst/>
          </a:prstGeom>
          <a:noFill/>
          <a:ln>
            <a:solidFill>
              <a:srgbClr val="5c6f8b"/>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Avenir Book"/>
                <a:ea typeface="Avenir Book"/>
              </a:rPr>
              <a:t>fr_model2 = graphlab.factorization_recommender.create(sf_train2, target="rating", regularization=0.008)</a:t>
            </a:r>
            <a:endParaRPr b="0" lang="en-US" sz="1800" spc="-1" strike="noStrike">
              <a:solidFill>
                <a:srgbClr val="000000"/>
              </a:solidFill>
              <a:uFill>
                <a:solidFill>
                  <a:srgbClr val="ffffff"/>
                </a:solidFill>
              </a:uFill>
              <a:latin typeface="Arial"/>
            </a:endParaRPr>
          </a:p>
        </p:txBody>
      </p:sp>
      <p:sp>
        <p:nvSpPr>
          <p:cNvPr id="185" name="CustomShape 9"/>
          <p:cNvSpPr/>
          <p:nvPr/>
        </p:nvSpPr>
        <p:spPr>
          <a:xfrm>
            <a:off x="6793920" y="2676960"/>
            <a:ext cx="4561560" cy="3092760"/>
          </a:xfrm>
          <a:prstGeom prst="rect">
            <a:avLst/>
          </a:prstGeom>
          <a:noFill/>
          <a:ln>
            <a:solidFill>
              <a:schemeClr val="bg1"/>
            </a:solidFill>
            <a:custDash>
              <a:ds d="800000" sp="100000"/>
            </a:custDash>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6" name="CustomShape 10"/>
          <p:cNvSpPr/>
          <p:nvPr/>
        </p:nvSpPr>
        <p:spPr>
          <a:xfrm>
            <a:off x="7850160" y="5465520"/>
            <a:ext cx="2449440" cy="22896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1800" spc="-1" strike="noStrike">
                <a:solidFill>
                  <a:srgbClr val="5c6f8b"/>
                </a:solidFill>
                <a:uFill>
                  <a:solidFill>
                    <a:srgbClr val="ffffff"/>
                  </a:solidFill>
                </a:uFill>
                <a:latin typeface="Source Sans Pro"/>
                <a:ea typeface="Source Sans Pro"/>
              </a:rPr>
              <a:t>Insert image here.</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pic>
        <p:nvPicPr>
          <p:cNvPr id="187" name="Picture 18" descr=""/>
          <p:cNvPicPr/>
          <p:nvPr/>
        </p:nvPicPr>
        <p:blipFill>
          <a:blip r:embed="rId3"/>
          <a:stretch/>
        </p:blipFill>
        <p:spPr>
          <a:xfrm>
            <a:off x="7498080" y="2743200"/>
            <a:ext cx="3108960" cy="31089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839880" y="457200"/>
            <a:ext cx="8485920" cy="1088280"/>
          </a:xfrm>
          <a:prstGeom prst="rect">
            <a:avLst/>
          </a:prstGeom>
          <a:noFill/>
          <a:ln>
            <a:noFill/>
          </a:ln>
        </p:spPr>
        <p:style>
          <a:lnRef idx="0"/>
          <a:fillRef idx="0"/>
          <a:effectRef idx="0"/>
          <a:fontRef idx="minor"/>
        </p:style>
        <p:txBody>
          <a:bodyPr lIns="90000" rIns="90000" tIns="45000" bIns="45000" anchor="b"/>
          <a:p>
            <a:r>
              <a:rPr b="0" lang="en-US" sz="3200" spc="-1" strike="noStrike">
                <a:solidFill>
                  <a:srgbClr val="000000"/>
                </a:solidFill>
                <a:uFill>
                  <a:solidFill>
                    <a:srgbClr val="ffffff"/>
                  </a:solidFill>
                </a:uFill>
                <a:latin typeface="Avenir Book"/>
                <a:ea typeface="Avenir Book"/>
              </a:rPr>
              <a:t>Case Study 4.1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89" name="CustomShape 2"/>
          <p:cNvSpPr/>
          <p:nvPr/>
        </p:nvSpPr>
        <p:spPr>
          <a:xfrm>
            <a:off x="839880" y="1962720"/>
            <a:ext cx="3931200" cy="6166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7. Describe how you did the Item Similarity Filtering</a:t>
            </a:r>
            <a:endParaRPr b="0" lang="en-US" sz="1800" spc="-1" strike="noStrike">
              <a:solidFill>
                <a:srgbClr val="000000"/>
              </a:solidFill>
              <a:uFill>
                <a:solidFill>
                  <a:srgbClr val="ffffff"/>
                </a:solidFill>
              </a:uFill>
              <a:latin typeface="Arial"/>
            </a:endParaRPr>
          </a:p>
        </p:txBody>
      </p:sp>
      <p:pic>
        <p:nvPicPr>
          <p:cNvPr id="190" name="Picture 4" descr=""/>
          <p:cNvPicPr/>
          <p:nvPr/>
        </p:nvPicPr>
        <p:blipFill>
          <a:blip r:embed="rId1"/>
          <a:stretch/>
        </p:blipFill>
        <p:spPr>
          <a:xfrm>
            <a:off x="9761400" y="299880"/>
            <a:ext cx="1990080" cy="613440"/>
          </a:xfrm>
          <a:prstGeom prst="rect">
            <a:avLst/>
          </a:prstGeom>
          <a:ln>
            <a:noFill/>
          </a:ln>
        </p:spPr>
      </p:pic>
      <p:pic>
        <p:nvPicPr>
          <p:cNvPr id="191" name="Picture 23" descr=""/>
          <p:cNvPicPr/>
          <p:nvPr/>
        </p:nvPicPr>
        <p:blipFill>
          <a:blip r:embed="rId2"/>
          <a:srcRect l="1137" t="20572" r="20636" b="68755"/>
          <a:stretch/>
        </p:blipFill>
        <p:spPr>
          <a:xfrm>
            <a:off x="0" y="720"/>
            <a:ext cx="12191040" cy="1226880"/>
          </a:xfrm>
          <a:prstGeom prst="rect">
            <a:avLst/>
          </a:prstGeom>
          <a:ln>
            <a:noFill/>
          </a:ln>
        </p:spPr>
      </p:pic>
      <p:sp>
        <p:nvSpPr>
          <p:cNvPr id="192" name="CustomShape 3"/>
          <p:cNvSpPr/>
          <p:nvPr/>
        </p:nvSpPr>
        <p:spPr>
          <a:xfrm>
            <a:off x="0" y="6602400"/>
            <a:ext cx="12191040" cy="254520"/>
          </a:xfrm>
          <a:prstGeom prst="rect">
            <a:avLst/>
          </a:prstGeom>
          <a:solidFill>
            <a:srgbClr val="a31e34"/>
          </a:solidFill>
          <a:ln>
            <a:noFill/>
          </a:ln>
        </p:spPr>
        <p:style>
          <a:lnRef idx="2">
            <a:schemeClr val="accent1">
              <a:shade val="50000"/>
            </a:schemeClr>
          </a:lnRef>
          <a:fillRef idx="1">
            <a:schemeClr val="accent1"/>
          </a:fillRef>
          <a:effectRef idx="0">
            <a:schemeClr val="accent1"/>
          </a:effectRef>
          <a:fontRef idx="minor"/>
        </p:style>
      </p:sp>
      <p:sp>
        <p:nvSpPr>
          <p:cNvPr id="193" name="CustomShape 4"/>
          <p:cNvSpPr/>
          <p:nvPr/>
        </p:nvSpPr>
        <p:spPr>
          <a:xfrm>
            <a:off x="6341400" y="1962720"/>
            <a:ext cx="4410720" cy="6166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5c6f8b"/>
              </a:buClr>
              <a:buFont typeface="Arial"/>
              <a:buChar char="•"/>
            </a:pPr>
            <a:r>
              <a:rPr b="1" lang="en-US" sz="1600" spc="-1" strike="noStrike">
                <a:solidFill>
                  <a:srgbClr val="5c6f8b"/>
                </a:solidFill>
                <a:uFill>
                  <a:solidFill>
                    <a:srgbClr val="ffffff"/>
                  </a:solidFill>
                </a:uFill>
                <a:latin typeface="Avenir Book"/>
                <a:ea typeface="Avenir Book"/>
              </a:rPr>
              <a:t>8. Share a screenshot of the code for how you got the top K recommendations for one of the models</a:t>
            </a:r>
            <a:endParaRPr b="0" lang="en-US" sz="1800" spc="-1" strike="noStrike">
              <a:solidFill>
                <a:srgbClr val="000000"/>
              </a:solidFill>
              <a:uFill>
                <a:solidFill>
                  <a:srgbClr val="ffffff"/>
                </a:solidFill>
              </a:uFill>
              <a:latin typeface="Arial"/>
            </a:endParaRPr>
          </a:p>
        </p:txBody>
      </p:sp>
      <p:sp>
        <p:nvSpPr>
          <p:cNvPr id="194" name="CustomShape 5"/>
          <p:cNvSpPr/>
          <p:nvPr/>
        </p:nvSpPr>
        <p:spPr>
          <a:xfrm>
            <a:off x="839880" y="2732760"/>
            <a:ext cx="4911480" cy="3270600"/>
          </a:xfrm>
          <a:prstGeom prst="rect">
            <a:avLst/>
          </a:prstGeom>
          <a:noFill/>
          <a:ln>
            <a:solidFill>
              <a:srgbClr val="5c6f8b"/>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Avenir Book"/>
                <a:ea typeface="Avenir Book"/>
              </a:rPr>
              <a:t>#Use Python graphlab item similarity recommender</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itit_model = graphlab.item_similarity_recommender.create(sf_train)</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#Run recommend with top 5</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Avenir Book"/>
                <a:ea typeface="Avenir Book"/>
              </a:rPr>
              <a:t>itit_rec = itit_model.recommend(k=5)</a:t>
            </a:r>
            <a:endParaRPr b="0" lang="en-US" sz="1800" spc="-1" strike="noStrike">
              <a:solidFill>
                <a:srgbClr val="000000"/>
              </a:solidFill>
              <a:uFill>
                <a:solidFill>
                  <a:srgbClr val="ffffff"/>
                </a:solidFill>
              </a:uFill>
              <a:latin typeface="Arial"/>
            </a:endParaRPr>
          </a:p>
        </p:txBody>
      </p:sp>
      <p:sp>
        <p:nvSpPr>
          <p:cNvPr id="195" name="CustomShape 6"/>
          <p:cNvSpPr/>
          <p:nvPr/>
        </p:nvSpPr>
        <p:spPr>
          <a:xfrm>
            <a:off x="6685560" y="3125160"/>
            <a:ext cx="4561560" cy="3092760"/>
          </a:xfrm>
          <a:prstGeom prst="rect">
            <a:avLst/>
          </a:prstGeom>
          <a:noFill/>
          <a:ln>
            <a:solidFill>
              <a:schemeClr val="bg1"/>
            </a:solidFill>
            <a:custDash>
              <a:ds d="800000" sp="100000"/>
            </a:custDash>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6" name="CustomShape 7"/>
          <p:cNvSpPr/>
          <p:nvPr/>
        </p:nvSpPr>
        <p:spPr>
          <a:xfrm>
            <a:off x="7850160" y="5465520"/>
            <a:ext cx="2449440" cy="22896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1800" spc="-1" strike="noStrike">
                <a:solidFill>
                  <a:srgbClr val="5c6f8b"/>
                </a:solidFill>
                <a:uFill>
                  <a:solidFill>
                    <a:srgbClr val="ffffff"/>
                  </a:solidFill>
                </a:uFill>
                <a:latin typeface="Source Sans Pro"/>
                <a:ea typeface="Source Sans Pro"/>
              </a:rPr>
              <a:t>Insert image here.</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pic>
        <p:nvPicPr>
          <p:cNvPr id="197" name="Picture 18" descr=""/>
          <p:cNvPicPr/>
          <p:nvPr/>
        </p:nvPicPr>
        <p:blipFill>
          <a:blip r:embed="rId3"/>
          <a:stretch/>
        </p:blipFill>
        <p:spPr>
          <a:xfrm>
            <a:off x="7406640" y="3136320"/>
            <a:ext cx="3108960" cy="31089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12100</TotalTime>
  <Application>LibreOffice/5.1.6.2$Linux_X86_64 LibreOffice_project/10m0$Build-2</Application>
  <Words>569</Words>
  <Paragraphs>83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2017-08-29T21:03:07Z</dcterms:created>
  <dc:creator>Beatriz Carramolino</dc:creator>
  <dc:description/>
  <dc:language>en-US</dc:language>
  <cp:lastModifiedBy/>
  <dcterms:modified xsi:type="dcterms:W3CDTF">2017-11-29T11:04:13Z</dcterms:modified>
  <cp:revision>31</cp:revision>
  <dc:subject/>
  <dc:title>Case Study 4.1 Build your own Recommendation System for Movies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