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oppi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oppins-bold.fntdata"/><Relationship Id="rId27" Type="http://schemas.openxmlformats.org/officeDocument/2006/relationships/font" Target="fonts/Poppi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Poppi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75d534253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75d534253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9d8fb7950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9d8fb7950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910c9cffe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910c9cffe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9d8fb7950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9d8fb7950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97f9643652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97f9643652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9d8fb7950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9d8fb7950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9d8fb7950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9d8fb7950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9d8fb7950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9d8fb7950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9d8fb79501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9d8fb79501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7df8aa0f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7df8aa0f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7ee82663c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7ee82663c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7ee82663c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7ee82663c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7ec9a0373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7ec9a0373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7ee82663c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7ee82663c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7ee82663c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7ee82663c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7ee82663c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7ee82663c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9d3a5b77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9d3a5b77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97f9643652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97f9643652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97f9643652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97f9643652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97f9643652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97f9643652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9d8fb795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9d8fb795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080675" y="1687650"/>
            <a:ext cx="6350100" cy="143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080675" y="3183000"/>
            <a:ext cx="6350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172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8680750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hasCustomPrompt="1" type="title"/>
          </p:nvPr>
        </p:nvSpPr>
        <p:spPr>
          <a:xfrm>
            <a:off x="3091725" y="1412738"/>
            <a:ext cx="5339100" cy="10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/>
          <p:nvPr>
            <p:ph idx="1" type="subTitle"/>
          </p:nvPr>
        </p:nvSpPr>
        <p:spPr>
          <a:xfrm>
            <a:off x="3091725" y="3233663"/>
            <a:ext cx="53391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3" name="Google Shape;73;p11"/>
          <p:cNvSpPr/>
          <p:nvPr/>
        </p:nvSpPr>
        <p:spPr>
          <a:xfrm>
            <a:off x="0" y="0"/>
            <a:ext cx="2660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" name="Google Shape;74;p11"/>
          <p:cNvCxnSpPr/>
          <p:nvPr/>
        </p:nvCxnSpPr>
        <p:spPr>
          <a:xfrm>
            <a:off x="8820525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0"/>
            <a:ext cx="40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3"/>
          <p:cNvCxnSpPr/>
          <p:nvPr/>
        </p:nvCxnSpPr>
        <p:spPr>
          <a:xfrm>
            <a:off x="8430775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hasCustomPrompt="1" idx="2" type="title"/>
          </p:nvPr>
        </p:nvSpPr>
        <p:spPr>
          <a:xfrm>
            <a:off x="720000" y="1579950"/>
            <a:ext cx="7650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hasCustomPrompt="1" idx="3" type="title"/>
          </p:nvPr>
        </p:nvSpPr>
        <p:spPr>
          <a:xfrm>
            <a:off x="720000" y="2914288"/>
            <a:ext cx="7650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hasCustomPrompt="1" idx="4" type="title"/>
          </p:nvPr>
        </p:nvSpPr>
        <p:spPr>
          <a:xfrm>
            <a:off x="3371772" y="1579950"/>
            <a:ext cx="7650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hasCustomPrompt="1" idx="5" type="title"/>
          </p:nvPr>
        </p:nvSpPr>
        <p:spPr>
          <a:xfrm>
            <a:off x="3371772" y="2914288"/>
            <a:ext cx="7650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6" type="title"/>
          </p:nvPr>
        </p:nvSpPr>
        <p:spPr>
          <a:xfrm>
            <a:off x="6023544" y="1579950"/>
            <a:ext cx="7650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7" type="title"/>
          </p:nvPr>
        </p:nvSpPr>
        <p:spPr>
          <a:xfrm>
            <a:off x="6023544" y="2914288"/>
            <a:ext cx="7650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20000" y="1978648"/>
            <a:ext cx="24006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3"/>
          <p:cNvSpPr txBox="1"/>
          <p:nvPr>
            <p:ph idx="8" type="subTitle"/>
          </p:nvPr>
        </p:nvSpPr>
        <p:spPr>
          <a:xfrm>
            <a:off x="3371774" y="1978648"/>
            <a:ext cx="24006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" name="Google Shape;88;p13"/>
          <p:cNvSpPr txBox="1"/>
          <p:nvPr>
            <p:ph idx="9" type="subTitle"/>
          </p:nvPr>
        </p:nvSpPr>
        <p:spPr>
          <a:xfrm>
            <a:off x="6023548" y="1978648"/>
            <a:ext cx="24006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13"/>
          <p:cNvSpPr txBox="1"/>
          <p:nvPr>
            <p:ph idx="13" type="subTitle"/>
          </p:nvPr>
        </p:nvSpPr>
        <p:spPr>
          <a:xfrm>
            <a:off x="720000" y="3313049"/>
            <a:ext cx="24006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" name="Google Shape;90;p13"/>
          <p:cNvSpPr txBox="1"/>
          <p:nvPr>
            <p:ph idx="14" type="subTitle"/>
          </p:nvPr>
        </p:nvSpPr>
        <p:spPr>
          <a:xfrm>
            <a:off x="3371774" y="3313049"/>
            <a:ext cx="24006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3"/>
          <p:cNvSpPr txBox="1"/>
          <p:nvPr>
            <p:ph idx="15" type="subTitle"/>
          </p:nvPr>
        </p:nvSpPr>
        <p:spPr>
          <a:xfrm>
            <a:off x="6023548" y="3313049"/>
            <a:ext cx="24006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92" name="Google Shape;92;p13"/>
          <p:cNvGrpSpPr/>
          <p:nvPr/>
        </p:nvGrpSpPr>
        <p:grpSpPr>
          <a:xfrm>
            <a:off x="720000" y="4854300"/>
            <a:ext cx="8536500" cy="0"/>
            <a:chOff x="2220050" y="1547100"/>
            <a:chExt cx="8536500" cy="0"/>
          </a:xfrm>
        </p:grpSpPr>
        <p:cxnSp>
          <p:nvCxnSpPr>
            <p:cNvPr id="93" name="Google Shape;93;p1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2684450" y="1547100"/>
              <a:ext cx="8072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0"/>
            <a:ext cx="40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98" name="Google Shape;98;p14"/>
          <p:cNvCxnSpPr/>
          <p:nvPr/>
        </p:nvCxnSpPr>
        <p:spPr>
          <a:xfrm>
            <a:off x="8783850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" name="Google Shape;99;p14"/>
          <p:cNvGrpSpPr/>
          <p:nvPr/>
        </p:nvGrpSpPr>
        <p:grpSpPr>
          <a:xfrm>
            <a:off x="1501085" y="4854300"/>
            <a:ext cx="7698000" cy="0"/>
            <a:chOff x="2220050" y="1547100"/>
            <a:chExt cx="7698000" cy="0"/>
          </a:xfrm>
        </p:grpSpPr>
        <p:cxnSp>
          <p:nvCxnSpPr>
            <p:cNvPr id="100" name="Google Shape;100;p1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14"/>
            <p:cNvCxnSpPr/>
            <p:nvPr/>
          </p:nvCxnSpPr>
          <p:spPr>
            <a:xfrm>
              <a:off x="2684450" y="1547100"/>
              <a:ext cx="7233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>
            <p:ph idx="2" type="pic"/>
          </p:nvPr>
        </p:nvSpPr>
        <p:spPr>
          <a:xfrm>
            <a:off x="1377525" y="0"/>
            <a:ext cx="3802500" cy="30339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5"/>
          <p:cNvSpPr/>
          <p:nvPr>
            <p:ph idx="3" type="pic"/>
          </p:nvPr>
        </p:nvSpPr>
        <p:spPr>
          <a:xfrm>
            <a:off x="5516825" y="-23825"/>
            <a:ext cx="3643800" cy="51672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5"/>
          <p:cNvSpPr/>
          <p:nvPr/>
        </p:nvSpPr>
        <p:spPr>
          <a:xfrm>
            <a:off x="0" y="0"/>
            <a:ext cx="1040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15"/>
          <p:cNvCxnSpPr/>
          <p:nvPr/>
        </p:nvCxnSpPr>
        <p:spPr>
          <a:xfrm>
            <a:off x="8805525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5"/>
          <p:cNvSpPr txBox="1"/>
          <p:nvPr>
            <p:ph type="title"/>
          </p:nvPr>
        </p:nvSpPr>
        <p:spPr>
          <a:xfrm>
            <a:off x="1377513" y="3108350"/>
            <a:ext cx="3802500" cy="62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" type="subTitle"/>
          </p:nvPr>
        </p:nvSpPr>
        <p:spPr>
          <a:xfrm>
            <a:off x="1377513" y="3679400"/>
            <a:ext cx="3802500" cy="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6071025" y="539500"/>
            <a:ext cx="23598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6071025" y="1570750"/>
            <a:ext cx="2359800" cy="10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12" name="Google Shape;112;p16"/>
          <p:cNvSpPr/>
          <p:nvPr>
            <p:ph idx="2" type="pic"/>
          </p:nvPr>
        </p:nvSpPr>
        <p:spPr>
          <a:xfrm>
            <a:off x="0" y="0"/>
            <a:ext cx="3428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16"/>
          <p:cNvSpPr/>
          <p:nvPr>
            <p:ph idx="3" type="pic"/>
          </p:nvPr>
        </p:nvSpPr>
        <p:spPr>
          <a:xfrm>
            <a:off x="3690500" y="3066625"/>
            <a:ext cx="4705500" cy="20769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6"/>
          <p:cNvSpPr/>
          <p:nvPr>
            <p:ph idx="4" type="pic"/>
          </p:nvPr>
        </p:nvSpPr>
        <p:spPr>
          <a:xfrm>
            <a:off x="3690375" y="0"/>
            <a:ext cx="2285700" cy="28263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16"/>
          <p:cNvSpPr/>
          <p:nvPr/>
        </p:nvSpPr>
        <p:spPr>
          <a:xfrm>
            <a:off x="8947250" y="0"/>
            <a:ext cx="196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" name="Google Shape;116;p16"/>
          <p:cNvCxnSpPr/>
          <p:nvPr/>
        </p:nvCxnSpPr>
        <p:spPr>
          <a:xfrm>
            <a:off x="414894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13250" y="445025"/>
            <a:ext cx="463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13250" y="1257575"/>
            <a:ext cx="7717500" cy="27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20" name="Google Shape;120;p17"/>
          <p:cNvSpPr/>
          <p:nvPr/>
        </p:nvSpPr>
        <p:spPr>
          <a:xfrm>
            <a:off x="0" y="0"/>
            <a:ext cx="590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p17"/>
          <p:cNvCxnSpPr/>
          <p:nvPr/>
        </p:nvCxnSpPr>
        <p:spPr>
          <a:xfrm>
            <a:off x="8735575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2" name="Google Shape;122;p17"/>
          <p:cNvGrpSpPr/>
          <p:nvPr/>
        </p:nvGrpSpPr>
        <p:grpSpPr>
          <a:xfrm>
            <a:off x="3886675" y="4976075"/>
            <a:ext cx="5341800" cy="0"/>
            <a:chOff x="2220050" y="1547100"/>
            <a:chExt cx="5341800" cy="0"/>
          </a:xfrm>
        </p:grpSpPr>
        <p:cxnSp>
          <p:nvCxnSpPr>
            <p:cNvPr id="123" name="Google Shape;123;p17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17"/>
            <p:cNvCxnSpPr/>
            <p:nvPr/>
          </p:nvCxnSpPr>
          <p:spPr>
            <a:xfrm>
              <a:off x="2684450" y="1547100"/>
              <a:ext cx="4877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713250" y="1017725"/>
            <a:ext cx="7717500" cy="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28" name="Google Shape;128;p18"/>
          <p:cNvSpPr/>
          <p:nvPr/>
        </p:nvSpPr>
        <p:spPr>
          <a:xfrm>
            <a:off x="0" y="0"/>
            <a:ext cx="187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" name="Google Shape;129;p18"/>
          <p:cNvCxnSpPr/>
          <p:nvPr/>
        </p:nvCxnSpPr>
        <p:spPr>
          <a:xfrm>
            <a:off x="8267125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0" name="Google Shape;130;p18"/>
          <p:cNvGrpSpPr/>
          <p:nvPr/>
        </p:nvGrpSpPr>
        <p:grpSpPr>
          <a:xfrm>
            <a:off x="448300" y="4854275"/>
            <a:ext cx="8817600" cy="0"/>
            <a:chOff x="2220050" y="1547100"/>
            <a:chExt cx="8817600" cy="0"/>
          </a:xfrm>
        </p:grpSpPr>
        <p:cxnSp>
          <p:nvCxnSpPr>
            <p:cNvPr id="131" name="Google Shape;131;p1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18"/>
            <p:cNvCxnSpPr/>
            <p:nvPr/>
          </p:nvCxnSpPr>
          <p:spPr>
            <a:xfrm>
              <a:off x="2684450" y="1547100"/>
              <a:ext cx="8353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0" y="0"/>
            <a:ext cx="168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19"/>
          <p:cNvCxnSpPr/>
          <p:nvPr/>
        </p:nvCxnSpPr>
        <p:spPr>
          <a:xfrm>
            <a:off x="8909350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" type="subTitle"/>
          </p:nvPr>
        </p:nvSpPr>
        <p:spPr>
          <a:xfrm>
            <a:off x="720000" y="2275025"/>
            <a:ext cx="2531100" cy="12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2" type="subTitle"/>
          </p:nvPr>
        </p:nvSpPr>
        <p:spPr>
          <a:xfrm>
            <a:off x="3306477" y="2275025"/>
            <a:ext cx="2531100" cy="12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3" type="subTitle"/>
          </p:nvPr>
        </p:nvSpPr>
        <p:spPr>
          <a:xfrm>
            <a:off x="5892953" y="2275026"/>
            <a:ext cx="2531100" cy="12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4" type="subTitle"/>
          </p:nvPr>
        </p:nvSpPr>
        <p:spPr>
          <a:xfrm>
            <a:off x="720000" y="1450250"/>
            <a:ext cx="2531100" cy="8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19"/>
          <p:cNvSpPr txBox="1"/>
          <p:nvPr>
            <p:ph idx="5" type="subTitle"/>
          </p:nvPr>
        </p:nvSpPr>
        <p:spPr>
          <a:xfrm>
            <a:off x="3306484" y="1450250"/>
            <a:ext cx="2531100" cy="8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2" name="Google Shape;142;p19"/>
          <p:cNvSpPr txBox="1"/>
          <p:nvPr>
            <p:ph idx="6" type="subTitle"/>
          </p:nvPr>
        </p:nvSpPr>
        <p:spPr>
          <a:xfrm>
            <a:off x="5892959" y="1450250"/>
            <a:ext cx="2531100" cy="8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idx="1" type="subTitle"/>
          </p:nvPr>
        </p:nvSpPr>
        <p:spPr>
          <a:xfrm>
            <a:off x="726701" y="1701834"/>
            <a:ext cx="36495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2" type="subTitle"/>
          </p:nvPr>
        </p:nvSpPr>
        <p:spPr>
          <a:xfrm>
            <a:off x="4781130" y="1701834"/>
            <a:ext cx="36495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47" name="Google Shape;147;p20"/>
          <p:cNvSpPr txBox="1"/>
          <p:nvPr>
            <p:ph idx="3" type="subTitle"/>
          </p:nvPr>
        </p:nvSpPr>
        <p:spPr>
          <a:xfrm>
            <a:off x="726701" y="3390025"/>
            <a:ext cx="36495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20"/>
          <p:cNvSpPr txBox="1"/>
          <p:nvPr>
            <p:ph idx="4" type="subTitle"/>
          </p:nvPr>
        </p:nvSpPr>
        <p:spPr>
          <a:xfrm>
            <a:off x="4781129" y="3390023"/>
            <a:ext cx="36495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5" type="subTitle"/>
          </p:nvPr>
        </p:nvSpPr>
        <p:spPr>
          <a:xfrm>
            <a:off x="726700" y="1321075"/>
            <a:ext cx="3649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0" name="Google Shape;150;p20"/>
          <p:cNvSpPr txBox="1"/>
          <p:nvPr>
            <p:ph idx="6" type="subTitle"/>
          </p:nvPr>
        </p:nvSpPr>
        <p:spPr>
          <a:xfrm>
            <a:off x="726700" y="3009341"/>
            <a:ext cx="3649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1" name="Google Shape;151;p20"/>
          <p:cNvSpPr txBox="1"/>
          <p:nvPr>
            <p:ph idx="7" type="subTitle"/>
          </p:nvPr>
        </p:nvSpPr>
        <p:spPr>
          <a:xfrm>
            <a:off x="4781096" y="1321075"/>
            <a:ext cx="3649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2" name="Google Shape;152;p20"/>
          <p:cNvSpPr txBox="1"/>
          <p:nvPr>
            <p:ph idx="8" type="subTitle"/>
          </p:nvPr>
        </p:nvSpPr>
        <p:spPr>
          <a:xfrm>
            <a:off x="4781097" y="3009334"/>
            <a:ext cx="3649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3" name="Google Shape;153;p20"/>
          <p:cNvSpPr/>
          <p:nvPr/>
        </p:nvSpPr>
        <p:spPr>
          <a:xfrm>
            <a:off x="0" y="0"/>
            <a:ext cx="449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" name="Google Shape;154;p20"/>
          <p:cNvCxnSpPr/>
          <p:nvPr/>
        </p:nvCxnSpPr>
        <p:spPr>
          <a:xfrm>
            <a:off x="8576925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5" name="Google Shape;155;p20"/>
          <p:cNvGrpSpPr/>
          <p:nvPr/>
        </p:nvGrpSpPr>
        <p:grpSpPr>
          <a:xfrm>
            <a:off x="2819875" y="4823675"/>
            <a:ext cx="6333600" cy="0"/>
            <a:chOff x="2220050" y="1547100"/>
            <a:chExt cx="6333600" cy="0"/>
          </a:xfrm>
        </p:grpSpPr>
        <p:cxnSp>
          <p:nvCxnSpPr>
            <p:cNvPr id="156" name="Google Shape;156;p20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20"/>
            <p:cNvCxnSpPr/>
            <p:nvPr/>
          </p:nvCxnSpPr>
          <p:spPr>
            <a:xfrm>
              <a:off x="2684450" y="1547100"/>
              <a:ext cx="5869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5911750" y="0"/>
            <a:ext cx="3232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712819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1500200" y="2699650"/>
            <a:ext cx="3362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" name="Google Shape;160;p21"/>
          <p:cNvSpPr txBox="1"/>
          <p:nvPr>
            <p:ph idx="1" type="subTitle"/>
          </p:nvPr>
        </p:nvSpPr>
        <p:spPr>
          <a:xfrm>
            <a:off x="712900" y="1710154"/>
            <a:ext cx="25059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2" type="subTitle"/>
          </p:nvPr>
        </p:nvSpPr>
        <p:spPr>
          <a:xfrm>
            <a:off x="3262909" y="1710164"/>
            <a:ext cx="26178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3" type="subTitle"/>
          </p:nvPr>
        </p:nvSpPr>
        <p:spPr>
          <a:xfrm>
            <a:off x="712900" y="3539851"/>
            <a:ext cx="25059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4" type="subTitle"/>
          </p:nvPr>
        </p:nvSpPr>
        <p:spPr>
          <a:xfrm>
            <a:off x="3262918" y="3539853"/>
            <a:ext cx="26178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idx="5" type="subTitle"/>
          </p:nvPr>
        </p:nvSpPr>
        <p:spPr>
          <a:xfrm>
            <a:off x="5924954" y="1710160"/>
            <a:ext cx="25059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6" type="subTitle"/>
          </p:nvPr>
        </p:nvSpPr>
        <p:spPr>
          <a:xfrm>
            <a:off x="5924973" y="3539851"/>
            <a:ext cx="25059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idx="7" type="subTitle"/>
          </p:nvPr>
        </p:nvSpPr>
        <p:spPr>
          <a:xfrm>
            <a:off x="712900" y="1208575"/>
            <a:ext cx="25059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21"/>
          <p:cNvSpPr txBox="1"/>
          <p:nvPr>
            <p:ph idx="8" type="subTitle"/>
          </p:nvPr>
        </p:nvSpPr>
        <p:spPr>
          <a:xfrm>
            <a:off x="3262908" y="1208575"/>
            <a:ext cx="26154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8" name="Google Shape;168;p21"/>
          <p:cNvSpPr txBox="1"/>
          <p:nvPr>
            <p:ph idx="9" type="subTitle"/>
          </p:nvPr>
        </p:nvSpPr>
        <p:spPr>
          <a:xfrm>
            <a:off x="5924951" y="1208575"/>
            <a:ext cx="25035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9" name="Google Shape;169;p21"/>
          <p:cNvSpPr txBox="1"/>
          <p:nvPr>
            <p:ph idx="13" type="subTitle"/>
          </p:nvPr>
        </p:nvSpPr>
        <p:spPr>
          <a:xfrm>
            <a:off x="712900" y="3040861"/>
            <a:ext cx="25059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21"/>
          <p:cNvSpPr txBox="1"/>
          <p:nvPr>
            <p:ph idx="14" type="subTitle"/>
          </p:nvPr>
        </p:nvSpPr>
        <p:spPr>
          <a:xfrm>
            <a:off x="3262908" y="3040858"/>
            <a:ext cx="26154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1" name="Google Shape;171;p21"/>
          <p:cNvSpPr txBox="1"/>
          <p:nvPr>
            <p:ph idx="15" type="subTitle"/>
          </p:nvPr>
        </p:nvSpPr>
        <p:spPr>
          <a:xfrm>
            <a:off x="5924951" y="3040853"/>
            <a:ext cx="25059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2" name="Google Shape;172;p21"/>
          <p:cNvSpPr/>
          <p:nvPr/>
        </p:nvSpPr>
        <p:spPr>
          <a:xfrm>
            <a:off x="8591250" y="0"/>
            <a:ext cx="5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" name="Google Shape;173;p21"/>
          <p:cNvCxnSpPr/>
          <p:nvPr/>
        </p:nvCxnSpPr>
        <p:spPr>
          <a:xfrm>
            <a:off x="414894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4" name="Google Shape;174;p21"/>
          <p:cNvGrpSpPr/>
          <p:nvPr/>
        </p:nvGrpSpPr>
        <p:grpSpPr>
          <a:xfrm flipH="1">
            <a:off x="-37375" y="4832600"/>
            <a:ext cx="6198300" cy="0"/>
            <a:chOff x="2220050" y="1547100"/>
            <a:chExt cx="6198300" cy="0"/>
          </a:xfrm>
        </p:grpSpPr>
        <p:cxnSp>
          <p:nvCxnSpPr>
            <p:cNvPr id="175" name="Google Shape;175;p21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21"/>
            <p:cNvCxnSpPr/>
            <p:nvPr/>
          </p:nvCxnSpPr>
          <p:spPr>
            <a:xfrm>
              <a:off x="2684450" y="1547100"/>
              <a:ext cx="5733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6341100" y="0"/>
            <a:ext cx="280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" name="Google Shape;179;p22"/>
          <p:cNvCxnSpPr/>
          <p:nvPr/>
        </p:nvCxnSpPr>
        <p:spPr>
          <a:xfrm>
            <a:off x="517944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2"/>
          <p:cNvSpPr txBox="1"/>
          <p:nvPr>
            <p:ph type="title"/>
          </p:nvPr>
        </p:nvSpPr>
        <p:spPr>
          <a:xfrm>
            <a:off x="713263" y="5395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1" name="Google Shape;181;p22"/>
          <p:cNvSpPr txBox="1"/>
          <p:nvPr>
            <p:ph idx="1" type="subTitle"/>
          </p:nvPr>
        </p:nvSpPr>
        <p:spPr>
          <a:xfrm>
            <a:off x="713225" y="162857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82" name="Google Shape;182;p22"/>
          <p:cNvSpPr txBox="1"/>
          <p:nvPr/>
        </p:nvSpPr>
        <p:spPr>
          <a:xfrm>
            <a:off x="713225" y="3528875"/>
            <a:ext cx="37650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1000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6501975" y="0"/>
            <a:ext cx="2642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23"/>
          <p:cNvCxnSpPr/>
          <p:nvPr/>
        </p:nvCxnSpPr>
        <p:spPr>
          <a:xfrm>
            <a:off x="479225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6" name="Google Shape;186;p23"/>
          <p:cNvGrpSpPr/>
          <p:nvPr/>
        </p:nvGrpSpPr>
        <p:grpSpPr>
          <a:xfrm flipH="1">
            <a:off x="-131100" y="313050"/>
            <a:ext cx="6464400" cy="0"/>
            <a:chOff x="2220050" y="1547100"/>
            <a:chExt cx="6464400" cy="0"/>
          </a:xfrm>
        </p:grpSpPr>
        <p:cxnSp>
          <p:nvCxnSpPr>
            <p:cNvPr id="187" name="Google Shape;187;p2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23"/>
            <p:cNvCxnSpPr/>
            <p:nvPr/>
          </p:nvCxnSpPr>
          <p:spPr>
            <a:xfrm>
              <a:off x="2684450" y="1547100"/>
              <a:ext cx="6000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 flipH="1">
            <a:off x="-18775" y="-35700"/>
            <a:ext cx="1368000" cy="517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" name="Google Shape;191;p24"/>
          <p:cNvCxnSpPr/>
          <p:nvPr/>
        </p:nvCxnSpPr>
        <p:spPr>
          <a:xfrm>
            <a:off x="8430781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2" name="Google Shape;192;p24"/>
          <p:cNvGrpSpPr/>
          <p:nvPr/>
        </p:nvGrpSpPr>
        <p:grpSpPr>
          <a:xfrm>
            <a:off x="1798975" y="266225"/>
            <a:ext cx="7429500" cy="0"/>
            <a:chOff x="2220050" y="1547100"/>
            <a:chExt cx="7429500" cy="0"/>
          </a:xfrm>
        </p:grpSpPr>
        <p:cxnSp>
          <p:nvCxnSpPr>
            <p:cNvPr id="193" name="Google Shape;193;p2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24"/>
            <p:cNvCxnSpPr/>
            <p:nvPr/>
          </p:nvCxnSpPr>
          <p:spPr>
            <a:xfrm>
              <a:off x="2684450" y="1547100"/>
              <a:ext cx="6965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TITLEANDBULLETS_J">
  <p:cSld name="TITLE_AND_BODY_2_1_1_1_1_1_2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/>
          <p:nvPr>
            <p:ph idx="2" type="pic"/>
          </p:nvPr>
        </p:nvSpPr>
        <p:spPr>
          <a:xfrm>
            <a:off x="457200" y="1519300"/>
            <a:ext cx="3090600" cy="30906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197" name="Google Shape;197;p25"/>
          <p:cNvSpPr txBox="1"/>
          <p:nvPr>
            <p:ph type="title"/>
          </p:nvPr>
        </p:nvSpPr>
        <p:spPr>
          <a:xfrm>
            <a:off x="507450" y="331400"/>
            <a:ext cx="8129100" cy="7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8" name="Google Shape;198;p25"/>
          <p:cNvSpPr txBox="1"/>
          <p:nvPr>
            <p:ph idx="1" type="body"/>
          </p:nvPr>
        </p:nvSpPr>
        <p:spPr>
          <a:xfrm>
            <a:off x="3854182" y="1519301"/>
            <a:ext cx="4782300" cy="309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">
          <p15:clr>
            <a:srgbClr val="E46962"/>
          </p15:clr>
        </p15:guide>
        <p15:guide id="2" orient="horz" pos="288">
          <p15:clr>
            <a:srgbClr val="E46962"/>
          </p15:clr>
        </p15:guide>
        <p15:guide id="3" orient="horz" pos="288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017725"/>
            <a:ext cx="7704000" cy="3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1" name="Google Shape;21;p4"/>
          <p:cNvSpPr/>
          <p:nvPr/>
        </p:nvSpPr>
        <p:spPr>
          <a:xfrm>
            <a:off x="8844200" y="0"/>
            <a:ext cx="300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208794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" name="Google Shape;23;p4"/>
          <p:cNvGrpSpPr/>
          <p:nvPr/>
        </p:nvGrpSpPr>
        <p:grpSpPr>
          <a:xfrm flipH="1">
            <a:off x="-56275" y="4604000"/>
            <a:ext cx="8175300" cy="0"/>
            <a:chOff x="2220050" y="1547100"/>
            <a:chExt cx="8175300" cy="0"/>
          </a:xfrm>
        </p:grpSpPr>
        <p:cxnSp>
          <p:nvCxnSpPr>
            <p:cNvPr id="24" name="Google Shape;24;p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4"/>
            <p:cNvCxnSpPr/>
            <p:nvPr/>
          </p:nvCxnSpPr>
          <p:spPr>
            <a:xfrm>
              <a:off x="2684450" y="1547100"/>
              <a:ext cx="7710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7776150" y="0"/>
            <a:ext cx="1368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" name="Google Shape;28;p5"/>
          <p:cNvCxnSpPr/>
          <p:nvPr/>
        </p:nvCxnSpPr>
        <p:spPr>
          <a:xfrm>
            <a:off x="255619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720000" y="445025"/>
            <a:ext cx="616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3873881" y="2193146"/>
            <a:ext cx="30009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subTitle"/>
          </p:nvPr>
        </p:nvSpPr>
        <p:spPr>
          <a:xfrm>
            <a:off x="720000" y="2193152"/>
            <a:ext cx="30009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3" type="subTitle"/>
          </p:nvPr>
        </p:nvSpPr>
        <p:spPr>
          <a:xfrm>
            <a:off x="720000" y="1340875"/>
            <a:ext cx="3000900" cy="83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5"/>
          <p:cNvSpPr txBox="1"/>
          <p:nvPr>
            <p:ph idx="4" type="subTitle"/>
          </p:nvPr>
        </p:nvSpPr>
        <p:spPr>
          <a:xfrm>
            <a:off x="3873881" y="1340875"/>
            <a:ext cx="3000900" cy="83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34" name="Google Shape;34;p5"/>
          <p:cNvGrpSpPr/>
          <p:nvPr/>
        </p:nvGrpSpPr>
        <p:grpSpPr>
          <a:xfrm flipH="1">
            <a:off x="-18775" y="4604000"/>
            <a:ext cx="7429500" cy="0"/>
            <a:chOff x="2220050" y="1547100"/>
            <a:chExt cx="7429500" cy="0"/>
          </a:xfrm>
        </p:grpSpPr>
        <p:cxnSp>
          <p:nvCxnSpPr>
            <p:cNvPr id="35" name="Google Shape;35;p5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5"/>
            <p:cNvCxnSpPr/>
            <p:nvPr/>
          </p:nvCxnSpPr>
          <p:spPr>
            <a:xfrm>
              <a:off x="2684450" y="1547100"/>
              <a:ext cx="6965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6"/>
          <p:cNvSpPr/>
          <p:nvPr/>
        </p:nvSpPr>
        <p:spPr>
          <a:xfrm>
            <a:off x="8430775" y="0"/>
            <a:ext cx="713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351825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" name="Google Shape;41;p6"/>
          <p:cNvGrpSpPr/>
          <p:nvPr/>
        </p:nvGrpSpPr>
        <p:grpSpPr>
          <a:xfrm flipH="1">
            <a:off x="-84700" y="4901150"/>
            <a:ext cx="7055100" cy="0"/>
            <a:chOff x="2220050" y="1547100"/>
            <a:chExt cx="7055100" cy="0"/>
          </a:xfrm>
        </p:grpSpPr>
        <p:cxnSp>
          <p:nvCxnSpPr>
            <p:cNvPr id="42" name="Google Shape;42;p6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Google Shape;43;p6"/>
            <p:cNvCxnSpPr/>
            <p:nvPr/>
          </p:nvCxnSpPr>
          <p:spPr>
            <a:xfrm>
              <a:off x="2684450" y="1547100"/>
              <a:ext cx="6590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6501975" y="0"/>
            <a:ext cx="2642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123225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720000" y="1413363"/>
            <a:ext cx="5321400" cy="26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type="title"/>
          </p:nvPr>
        </p:nvSpPr>
        <p:spPr>
          <a:xfrm>
            <a:off x="720000" y="445025"/>
            <a:ext cx="53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9" name="Google Shape;49;p7"/>
          <p:cNvGrpSpPr/>
          <p:nvPr/>
        </p:nvGrpSpPr>
        <p:grpSpPr>
          <a:xfrm flipH="1">
            <a:off x="-93775" y="4604000"/>
            <a:ext cx="4197300" cy="0"/>
            <a:chOff x="2220050" y="1547100"/>
            <a:chExt cx="4197300" cy="0"/>
          </a:xfrm>
        </p:grpSpPr>
        <p:cxnSp>
          <p:nvCxnSpPr>
            <p:cNvPr id="50" name="Google Shape;50;p7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Google Shape;51;p7"/>
            <p:cNvCxnSpPr/>
            <p:nvPr/>
          </p:nvCxnSpPr>
          <p:spPr>
            <a:xfrm>
              <a:off x="2684450" y="1547100"/>
              <a:ext cx="3732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3454075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8"/>
          <p:cNvSpPr/>
          <p:nvPr/>
        </p:nvSpPr>
        <p:spPr>
          <a:xfrm>
            <a:off x="0" y="0"/>
            <a:ext cx="2660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8430775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3230850" y="4760600"/>
            <a:ext cx="6025500" cy="0"/>
            <a:chOff x="2220050" y="1547100"/>
            <a:chExt cx="6025500" cy="0"/>
          </a:xfrm>
        </p:grpSpPr>
        <p:cxnSp>
          <p:nvCxnSpPr>
            <p:cNvPr id="57" name="Google Shape;57;p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8"/>
            <p:cNvCxnSpPr/>
            <p:nvPr/>
          </p:nvCxnSpPr>
          <p:spPr>
            <a:xfrm>
              <a:off x="2684450" y="1547100"/>
              <a:ext cx="5561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5555725" y="0"/>
            <a:ext cx="3588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713225" y="1254000"/>
            <a:ext cx="41586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713225" y="3218400"/>
            <a:ext cx="41586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>
            <a:off x="517944" y="-35700"/>
            <a:ext cx="0" cy="5214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4" name="Google Shape;64;p9"/>
          <p:cNvGrpSpPr/>
          <p:nvPr/>
        </p:nvGrpSpPr>
        <p:grpSpPr>
          <a:xfrm flipH="1">
            <a:off x="-93775" y="4604000"/>
            <a:ext cx="4197300" cy="0"/>
            <a:chOff x="2220050" y="1547100"/>
            <a:chExt cx="4197300" cy="0"/>
          </a:xfrm>
        </p:grpSpPr>
        <p:cxnSp>
          <p:nvCxnSpPr>
            <p:cNvPr id="65" name="Google Shape;65;p9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2684450" y="1547100"/>
              <a:ext cx="3732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>
            <p:ph idx="2" type="pic"/>
          </p:nvPr>
        </p:nvSpPr>
        <p:spPr>
          <a:xfrm>
            <a:off x="0" y="-14875"/>
            <a:ext cx="9144000" cy="51585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713225" y="3836875"/>
            <a:ext cx="3574200" cy="750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1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Relationship Id="rId5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Relationship Id="rId5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5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3.jpg"/><Relationship Id="rId5" Type="http://schemas.openxmlformats.org/officeDocument/2006/relationships/image" Target="../media/image2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1.png"/><Relationship Id="rId8" Type="http://schemas.openxmlformats.org/officeDocument/2006/relationships/image" Target="../media/image11.png"/><Relationship Id="rId10" Type="http://schemas.openxmlformats.org/officeDocument/2006/relationships/image" Target="../media/image2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9" Type="http://schemas.openxmlformats.org/officeDocument/2006/relationships/image" Target="../media/image18.png"/><Relationship Id="rId5" Type="http://schemas.openxmlformats.org/officeDocument/2006/relationships/image" Target="../media/image2.jpg"/><Relationship Id="rId6" Type="http://schemas.openxmlformats.org/officeDocument/2006/relationships/image" Target="../media/image9.jpg"/><Relationship Id="rId7" Type="http://schemas.openxmlformats.org/officeDocument/2006/relationships/image" Target="../media/image7.jpg"/><Relationship Id="rId8" Type="http://schemas.openxmlformats.org/officeDocument/2006/relationships/image" Target="../media/image6.png"/><Relationship Id="rId10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type="ctrTitle"/>
          </p:nvPr>
        </p:nvSpPr>
        <p:spPr>
          <a:xfrm>
            <a:off x="2080675" y="1687650"/>
            <a:ext cx="6350100" cy="143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ING Hubs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Datathon 2025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4" name="Google Shape;204;p26"/>
          <p:cNvSpPr txBox="1"/>
          <p:nvPr>
            <p:ph idx="1" type="subTitle"/>
          </p:nvPr>
        </p:nvSpPr>
        <p:spPr>
          <a:xfrm>
            <a:off x="2080675" y="3183000"/>
            <a:ext cx="6350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import-pandas-as-pd / Final Sunumu </a:t>
            </a:r>
            <a:endParaRPr/>
          </a:p>
        </p:txBody>
      </p:sp>
      <p:grpSp>
        <p:nvGrpSpPr>
          <p:cNvPr id="205" name="Google Shape;205;p26"/>
          <p:cNvGrpSpPr/>
          <p:nvPr/>
        </p:nvGrpSpPr>
        <p:grpSpPr>
          <a:xfrm>
            <a:off x="2220050" y="1547100"/>
            <a:ext cx="7055100" cy="0"/>
            <a:chOff x="2220050" y="1547100"/>
            <a:chExt cx="7055100" cy="0"/>
          </a:xfrm>
        </p:grpSpPr>
        <p:cxnSp>
          <p:nvCxnSpPr>
            <p:cNvPr id="206" name="Google Shape;206;p26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cap="flat" cmpd="sng" w="1143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26"/>
            <p:cNvCxnSpPr/>
            <p:nvPr/>
          </p:nvCxnSpPr>
          <p:spPr>
            <a:xfrm>
              <a:off x="2684450" y="1547100"/>
              <a:ext cx="6590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8" name="Google Shape;208;p26"/>
          <p:cNvSpPr txBox="1"/>
          <p:nvPr>
            <p:ph idx="1" type="subTitle"/>
          </p:nvPr>
        </p:nvSpPr>
        <p:spPr>
          <a:xfrm>
            <a:off x="6643650" y="4614325"/>
            <a:ext cx="19752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Özgür Aslan - Uğur Ay</a:t>
            </a:r>
            <a:endParaRPr b="1" sz="1200"/>
          </a:p>
        </p:txBody>
      </p:sp>
      <p:pic>
        <p:nvPicPr>
          <p:cNvPr id="209" name="Google Shape;2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6575" y="0"/>
            <a:ext cx="775200" cy="55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"/>
          <p:cNvSpPr txBox="1"/>
          <p:nvPr>
            <p:ph type="title"/>
          </p:nvPr>
        </p:nvSpPr>
        <p:spPr>
          <a:xfrm>
            <a:off x="921413" y="296600"/>
            <a:ext cx="616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Veri Analizi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Aktif Ürün Sayısının </a:t>
            </a:r>
            <a:br>
              <a:rPr lang="en" sz="1600"/>
            </a:br>
            <a:r>
              <a:rPr lang="en" sz="1600"/>
              <a:t>Churn ile İlişkisi</a:t>
            </a:r>
            <a:endParaRPr sz="1600"/>
          </a:p>
        </p:txBody>
      </p:sp>
      <p:sp>
        <p:nvSpPr>
          <p:cNvPr id="319" name="Google Shape;319;p35"/>
          <p:cNvSpPr txBox="1"/>
          <p:nvPr/>
        </p:nvSpPr>
        <p:spPr>
          <a:xfrm>
            <a:off x="3878500" y="4831714"/>
            <a:ext cx="474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7</a:t>
            </a:r>
            <a:endParaRPr b="1" sz="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20" name="Google Shape;320;p35" title="kategor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387" y="1341825"/>
            <a:ext cx="7163225" cy="352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6575" y="0"/>
            <a:ext cx="775200" cy="55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/>
          <p:nvPr>
            <p:ph type="title"/>
          </p:nvPr>
        </p:nvSpPr>
        <p:spPr>
          <a:xfrm>
            <a:off x="921413" y="296600"/>
            <a:ext cx="616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Veri Analizi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Referans Tarihlerine Göre </a:t>
            </a:r>
            <a:br>
              <a:rPr lang="en" sz="1600"/>
            </a:br>
            <a:r>
              <a:rPr lang="en" sz="1600"/>
              <a:t>Churn Oranları</a:t>
            </a:r>
            <a:endParaRPr sz="1600"/>
          </a:p>
        </p:txBody>
      </p:sp>
      <p:sp>
        <p:nvSpPr>
          <p:cNvPr id="327" name="Google Shape;327;p36"/>
          <p:cNvSpPr txBox="1"/>
          <p:nvPr/>
        </p:nvSpPr>
        <p:spPr>
          <a:xfrm>
            <a:off x="3878500" y="4831714"/>
            <a:ext cx="474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8</a:t>
            </a:r>
            <a:endParaRPr b="1" sz="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28" name="Google Shape;3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425" y="1484274"/>
            <a:ext cx="7578874" cy="318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6575" y="0"/>
            <a:ext cx="775200" cy="55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/>
          <p:nvPr>
            <p:ph type="title"/>
          </p:nvPr>
        </p:nvSpPr>
        <p:spPr>
          <a:xfrm>
            <a:off x="921413" y="296600"/>
            <a:ext cx="616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Veri Analizi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Müşteri Bilgileri</a:t>
            </a:r>
            <a:endParaRPr sz="1600"/>
          </a:p>
        </p:txBody>
      </p:sp>
      <p:sp>
        <p:nvSpPr>
          <p:cNvPr id="335" name="Google Shape;335;p37"/>
          <p:cNvSpPr txBox="1"/>
          <p:nvPr/>
        </p:nvSpPr>
        <p:spPr>
          <a:xfrm>
            <a:off x="3878500" y="4831714"/>
            <a:ext cx="474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9</a:t>
            </a:r>
            <a:endParaRPr b="1" sz="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6" name="Google Shape;336;p37"/>
          <p:cNvSpPr txBox="1"/>
          <p:nvPr/>
        </p:nvSpPr>
        <p:spPr>
          <a:xfrm>
            <a:off x="5661100" y="1739600"/>
            <a:ext cx="22404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Yaş arttıkça churn olasılığı artıyor mu, azalıyor mu?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37" name="Google Shape;337;p37"/>
          <p:cNvGrpSpPr/>
          <p:nvPr/>
        </p:nvGrpSpPr>
        <p:grpSpPr>
          <a:xfrm>
            <a:off x="4935645" y="1781638"/>
            <a:ext cx="662018" cy="562722"/>
            <a:chOff x="4660325" y="1866850"/>
            <a:chExt cx="68350" cy="58100"/>
          </a:xfrm>
        </p:grpSpPr>
        <p:sp>
          <p:nvSpPr>
            <p:cNvPr id="338" name="Google Shape;338;p37"/>
            <p:cNvSpPr/>
            <p:nvPr/>
          </p:nvSpPr>
          <p:spPr>
            <a:xfrm>
              <a:off x="4660325" y="1866850"/>
              <a:ext cx="37700" cy="58100"/>
            </a:xfrm>
            <a:custGeom>
              <a:rect b="b" l="l" r="r" t="t"/>
              <a:pathLst>
                <a:path extrusionOk="0" h="2324" w="1508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63550" lIns="363550" spcFirstLastPara="1" rIns="363550" wrap="square" tIns="3635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4690975" y="1866850"/>
              <a:ext cx="37700" cy="58100"/>
            </a:xfrm>
            <a:custGeom>
              <a:rect b="b" l="l" r="r" t="t"/>
              <a:pathLst>
                <a:path extrusionOk="0" h="2324" w="1508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63550" lIns="363550" spcFirstLastPara="1" rIns="363550" wrap="square" tIns="3635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" name="Google Shape;340;p37"/>
          <p:cNvGrpSpPr/>
          <p:nvPr/>
        </p:nvGrpSpPr>
        <p:grpSpPr>
          <a:xfrm rot="10800000">
            <a:off x="3673520" y="3651351"/>
            <a:ext cx="662018" cy="562722"/>
            <a:chOff x="4660325" y="1866850"/>
            <a:chExt cx="68350" cy="58100"/>
          </a:xfrm>
        </p:grpSpPr>
        <p:sp>
          <p:nvSpPr>
            <p:cNvPr id="341" name="Google Shape;341;p37"/>
            <p:cNvSpPr/>
            <p:nvPr/>
          </p:nvSpPr>
          <p:spPr>
            <a:xfrm>
              <a:off x="4660325" y="1866850"/>
              <a:ext cx="37700" cy="58100"/>
            </a:xfrm>
            <a:custGeom>
              <a:rect b="b" l="l" r="r" t="t"/>
              <a:pathLst>
                <a:path extrusionOk="0" h="2324" w="1508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63550" lIns="363550" spcFirstLastPara="1" rIns="363550" wrap="square" tIns="3635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4690975" y="1866850"/>
              <a:ext cx="37700" cy="58100"/>
            </a:xfrm>
            <a:custGeom>
              <a:rect b="b" l="l" r="r" t="t"/>
              <a:pathLst>
                <a:path extrusionOk="0" h="2324" w="1508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63550" lIns="363550" spcFirstLastPara="1" rIns="363550" wrap="square" tIns="3635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" name="Google Shape;343;p37"/>
          <p:cNvSpPr txBox="1"/>
          <p:nvPr/>
        </p:nvSpPr>
        <p:spPr>
          <a:xfrm>
            <a:off x="1177900" y="3651313"/>
            <a:ext cx="27006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Çalışma tipi ve sektörü churn oranlarını etkiliyor mu?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44" name="Google Shape;3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50" y="3151375"/>
            <a:ext cx="4049251" cy="181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000" y="1128440"/>
            <a:ext cx="3802650" cy="186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86575" y="0"/>
            <a:ext cx="775200" cy="55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8"/>
          <p:cNvSpPr txBox="1"/>
          <p:nvPr>
            <p:ph type="title"/>
          </p:nvPr>
        </p:nvSpPr>
        <p:spPr>
          <a:xfrm>
            <a:off x="921413" y="296600"/>
            <a:ext cx="616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Veri Analizi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Müşteri Bilgileri</a:t>
            </a:r>
            <a:endParaRPr sz="1600"/>
          </a:p>
        </p:txBody>
      </p:sp>
      <p:sp>
        <p:nvSpPr>
          <p:cNvPr id="352" name="Google Shape;352;p38"/>
          <p:cNvSpPr txBox="1"/>
          <p:nvPr/>
        </p:nvSpPr>
        <p:spPr>
          <a:xfrm>
            <a:off x="3878500" y="4831714"/>
            <a:ext cx="474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10</a:t>
            </a:r>
            <a:endParaRPr b="1" sz="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53" name="Google Shape;35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625" y="983900"/>
            <a:ext cx="3765501" cy="185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7150" y="2834725"/>
            <a:ext cx="3765480" cy="185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8"/>
          <p:cNvSpPr txBox="1"/>
          <p:nvPr/>
        </p:nvSpPr>
        <p:spPr>
          <a:xfrm>
            <a:off x="5921950" y="3436750"/>
            <a:ext cx="22170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Din grupları arasında anlamlı bir fark var mı?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56" name="Google Shape;356;p38"/>
          <p:cNvGrpSpPr/>
          <p:nvPr/>
        </p:nvGrpSpPr>
        <p:grpSpPr>
          <a:xfrm>
            <a:off x="5147908" y="3478776"/>
            <a:ext cx="662018" cy="562722"/>
            <a:chOff x="4660325" y="1866850"/>
            <a:chExt cx="68350" cy="58100"/>
          </a:xfrm>
        </p:grpSpPr>
        <p:sp>
          <p:nvSpPr>
            <p:cNvPr id="357" name="Google Shape;357;p38"/>
            <p:cNvSpPr/>
            <p:nvPr/>
          </p:nvSpPr>
          <p:spPr>
            <a:xfrm>
              <a:off x="4660325" y="1866850"/>
              <a:ext cx="37700" cy="58100"/>
            </a:xfrm>
            <a:custGeom>
              <a:rect b="b" l="l" r="r" t="t"/>
              <a:pathLst>
                <a:path extrusionOk="0" h="2324" w="1508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63550" lIns="363550" spcFirstLastPara="1" rIns="363550" wrap="square" tIns="3635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4690975" y="1866850"/>
              <a:ext cx="37700" cy="58100"/>
            </a:xfrm>
            <a:custGeom>
              <a:rect b="b" l="l" r="r" t="t"/>
              <a:pathLst>
                <a:path extrusionOk="0" h="2324" w="1508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63550" lIns="363550" spcFirstLastPara="1" rIns="363550" wrap="square" tIns="3635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38"/>
          <p:cNvGrpSpPr/>
          <p:nvPr/>
        </p:nvGrpSpPr>
        <p:grpSpPr>
          <a:xfrm rot="10800000">
            <a:off x="4009733" y="1627951"/>
            <a:ext cx="662018" cy="562722"/>
            <a:chOff x="4660325" y="1866850"/>
            <a:chExt cx="68350" cy="58100"/>
          </a:xfrm>
        </p:grpSpPr>
        <p:sp>
          <p:nvSpPr>
            <p:cNvPr id="360" name="Google Shape;360;p38"/>
            <p:cNvSpPr/>
            <p:nvPr/>
          </p:nvSpPr>
          <p:spPr>
            <a:xfrm>
              <a:off x="4660325" y="1866850"/>
              <a:ext cx="37700" cy="58100"/>
            </a:xfrm>
            <a:custGeom>
              <a:rect b="b" l="l" r="r" t="t"/>
              <a:pathLst>
                <a:path extrusionOk="0" h="2324" w="1508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63550" lIns="363550" spcFirstLastPara="1" rIns="363550" wrap="square" tIns="3635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4690975" y="1866850"/>
              <a:ext cx="37700" cy="58100"/>
            </a:xfrm>
            <a:custGeom>
              <a:rect b="b" l="l" r="r" t="t"/>
              <a:pathLst>
                <a:path extrusionOk="0" h="2324" w="1508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63550" lIns="363550" spcFirstLastPara="1" rIns="363550" wrap="square" tIns="3635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2" name="Google Shape;362;p38"/>
          <p:cNvSpPr txBox="1"/>
          <p:nvPr/>
        </p:nvSpPr>
        <p:spPr>
          <a:xfrm>
            <a:off x="1596050" y="1627913"/>
            <a:ext cx="21828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Bölgeler arasında nasıl bir fark var?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63" name="Google Shape;36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86575" y="0"/>
            <a:ext cx="775200" cy="55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9"/>
          <p:cNvSpPr txBox="1"/>
          <p:nvPr>
            <p:ph type="title"/>
          </p:nvPr>
        </p:nvSpPr>
        <p:spPr>
          <a:xfrm>
            <a:off x="921426" y="296600"/>
            <a:ext cx="656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Veri Analizi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Farklı Yaklaşımlar ve Testler </a:t>
            </a:r>
            <a:r>
              <a:rPr i="1" lang="en" sz="1200"/>
              <a:t>(Son Çözümde Kullanılmadı)</a:t>
            </a:r>
            <a:endParaRPr i="1" sz="1200"/>
          </a:p>
        </p:txBody>
      </p:sp>
      <p:sp>
        <p:nvSpPr>
          <p:cNvPr id="369" name="Google Shape;369;p39"/>
          <p:cNvSpPr txBox="1"/>
          <p:nvPr/>
        </p:nvSpPr>
        <p:spPr>
          <a:xfrm>
            <a:off x="3878500" y="4831714"/>
            <a:ext cx="474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11</a:t>
            </a:r>
            <a:endParaRPr b="1" sz="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0" name="Google Shape;370;p39"/>
          <p:cNvSpPr txBox="1"/>
          <p:nvPr/>
        </p:nvSpPr>
        <p:spPr>
          <a:xfrm>
            <a:off x="1646875" y="1476575"/>
            <a:ext cx="26199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Harcama miktarları dolara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endekslendi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71" name="Google Shape;371;p39"/>
          <p:cNvGrpSpPr/>
          <p:nvPr/>
        </p:nvGrpSpPr>
        <p:grpSpPr>
          <a:xfrm>
            <a:off x="921420" y="1518613"/>
            <a:ext cx="662018" cy="562722"/>
            <a:chOff x="4660325" y="1866850"/>
            <a:chExt cx="68350" cy="58100"/>
          </a:xfrm>
        </p:grpSpPr>
        <p:sp>
          <p:nvSpPr>
            <p:cNvPr id="372" name="Google Shape;372;p39"/>
            <p:cNvSpPr/>
            <p:nvPr/>
          </p:nvSpPr>
          <p:spPr>
            <a:xfrm>
              <a:off x="4660325" y="1866850"/>
              <a:ext cx="37700" cy="58100"/>
            </a:xfrm>
            <a:custGeom>
              <a:rect b="b" l="l" r="r" t="t"/>
              <a:pathLst>
                <a:path extrusionOk="0" h="2324" w="1508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63550" lIns="363550" spcFirstLastPara="1" rIns="363550" wrap="square" tIns="3635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4690975" y="1866850"/>
              <a:ext cx="37700" cy="58100"/>
            </a:xfrm>
            <a:custGeom>
              <a:rect b="b" l="l" r="r" t="t"/>
              <a:pathLst>
                <a:path extrusionOk="0" h="2324" w="1508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63550" lIns="363550" spcFirstLastPara="1" rIns="363550" wrap="square" tIns="3635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4" name="Google Shape;374;p39"/>
          <p:cNvSpPr txBox="1"/>
          <p:nvPr/>
        </p:nvSpPr>
        <p:spPr>
          <a:xfrm>
            <a:off x="2308900" y="2505725"/>
            <a:ext cx="22404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TÜFE oranı veri setine eklendi.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75" name="Google Shape;375;p39"/>
          <p:cNvGrpSpPr/>
          <p:nvPr/>
        </p:nvGrpSpPr>
        <p:grpSpPr>
          <a:xfrm>
            <a:off x="1583445" y="2547763"/>
            <a:ext cx="662018" cy="562722"/>
            <a:chOff x="4660325" y="1866850"/>
            <a:chExt cx="68350" cy="58100"/>
          </a:xfrm>
        </p:grpSpPr>
        <p:sp>
          <p:nvSpPr>
            <p:cNvPr id="376" name="Google Shape;376;p39"/>
            <p:cNvSpPr/>
            <p:nvPr/>
          </p:nvSpPr>
          <p:spPr>
            <a:xfrm>
              <a:off x="4660325" y="1866850"/>
              <a:ext cx="37700" cy="58100"/>
            </a:xfrm>
            <a:custGeom>
              <a:rect b="b" l="l" r="r" t="t"/>
              <a:pathLst>
                <a:path extrusionOk="0" h="2324" w="1508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63550" lIns="363550" spcFirstLastPara="1" rIns="363550" wrap="square" tIns="3635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4690975" y="1866850"/>
              <a:ext cx="37700" cy="58100"/>
            </a:xfrm>
            <a:custGeom>
              <a:rect b="b" l="l" r="r" t="t"/>
              <a:pathLst>
                <a:path extrusionOk="0" h="2324" w="1508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63550" lIns="363550" spcFirstLastPara="1" rIns="363550" wrap="square" tIns="3635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8" name="Google Shape;378;p39"/>
          <p:cNvSpPr txBox="1"/>
          <p:nvPr/>
        </p:nvSpPr>
        <p:spPr>
          <a:xfrm>
            <a:off x="2970925" y="3676025"/>
            <a:ext cx="28008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Churn olan müşterilerin geçmiş verisi ile veri artırımı (data augmentation) yapıldı.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79" name="Google Shape;379;p39"/>
          <p:cNvGrpSpPr/>
          <p:nvPr/>
        </p:nvGrpSpPr>
        <p:grpSpPr>
          <a:xfrm>
            <a:off x="2245470" y="3718051"/>
            <a:ext cx="662018" cy="562722"/>
            <a:chOff x="4660325" y="1866850"/>
            <a:chExt cx="68350" cy="58100"/>
          </a:xfrm>
        </p:grpSpPr>
        <p:sp>
          <p:nvSpPr>
            <p:cNvPr id="380" name="Google Shape;380;p39"/>
            <p:cNvSpPr/>
            <p:nvPr/>
          </p:nvSpPr>
          <p:spPr>
            <a:xfrm>
              <a:off x="4660325" y="1866850"/>
              <a:ext cx="37700" cy="58100"/>
            </a:xfrm>
            <a:custGeom>
              <a:rect b="b" l="l" r="r" t="t"/>
              <a:pathLst>
                <a:path extrusionOk="0" h="2324" w="1508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63550" lIns="363550" spcFirstLastPara="1" rIns="363550" wrap="square" tIns="3635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4690975" y="1866850"/>
              <a:ext cx="37700" cy="58100"/>
            </a:xfrm>
            <a:custGeom>
              <a:rect b="b" l="l" r="r" t="t"/>
              <a:pathLst>
                <a:path extrusionOk="0" h="2324" w="1508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63550" lIns="363550" spcFirstLastPara="1" rIns="363550" wrap="square" tIns="3635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82" name="Google Shape;38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6575" y="0"/>
            <a:ext cx="775200" cy="55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0"/>
          <p:cNvSpPr txBox="1"/>
          <p:nvPr>
            <p:ph type="title"/>
          </p:nvPr>
        </p:nvSpPr>
        <p:spPr>
          <a:xfrm>
            <a:off x="921413" y="296600"/>
            <a:ext cx="616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Özellik Seçimi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İstatistiksel Yaklaşım - 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Welch's T-test</a:t>
            </a:r>
            <a:endParaRPr sz="2100"/>
          </a:p>
        </p:txBody>
      </p:sp>
      <p:pic>
        <p:nvPicPr>
          <p:cNvPr id="388" name="Google Shape;388;p40" title="Welch t-test.png"/>
          <p:cNvPicPr preferRelativeResize="0"/>
          <p:nvPr/>
        </p:nvPicPr>
        <p:blipFill rotWithShape="1">
          <a:blip r:embed="rId3">
            <a:alphaModFix/>
          </a:blip>
          <a:srcRect b="3875" l="7995" r="16143" t="8651"/>
          <a:stretch/>
        </p:blipFill>
        <p:spPr>
          <a:xfrm>
            <a:off x="1071875" y="1964888"/>
            <a:ext cx="2366725" cy="1345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9" name="Google Shape;389;p40"/>
          <p:cNvGrpSpPr/>
          <p:nvPr/>
        </p:nvGrpSpPr>
        <p:grpSpPr>
          <a:xfrm>
            <a:off x="3737445" y="2356138"/>
            <a:ext cx="662018" cy="562722"/>
            <a:chOff x="4660325" y="1866850"/>
            <a:chExt cx="68350" cy="58100"/>
          </a:xfrm>
        </p:grpSpPr>
        <p:sp>
          <p:nvSpPr>
            <p:cNvPr id="390" name="Google Shape;390;p40"/>
            <p:cNvSpPr/>
            <p:nvPr/>
          </p:nvSpPr>
          <p:spPr>
            <a:xfrm>
              <a:off x="4660325" y="1866850"/>
              <a:ext cx="37700" cy="58100"/>
            </a:xfrm>
            <a:custGeom>
              <a:rect b="b" l="l" r="r" t="t"/>
              <a:pathLst>
                <a:path extrusionOk="0" h="2324" w="1508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63550" lIns="363550" spcFirstLastPara="1" rIns="363550" wrap="square" tIns="3635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4690975" y="1866850"/>
              <a:ext cx="37700" cy="58100"/>
            </a:xfrm>
            <a:custGeom>
              <a:rect b="b" l="l" r="r" t="t"/>
              <a:pathLst>
                <a:path extrusionOk="0" h="2324" w="1508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63550" lIns="363550" spcFirstLastPara="1" rIns="363550" wrap="square" tIns="3635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92" name="Google Shape;392;p40" title="welch_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6250" y="1482000"/>
            <a:ext cx="3878625" cy="28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0"/>
          <p:cNvSpPr txBox="1"/>
          <p:nvPr/>
        </p:nvSpPr>
        <p:spPr>
          <a:xfrm>
            <a:off x="1071875" y="3654425"/>
            <a:ext cx="3091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Welch’s T-test, bir nümerik özelliğin anlamlılığını, churn olan ve olmayan şeklinde iki veri grubuna bölerek ortalama farkını, varyans farklılıklarını da dikkate alarak ölçer; yüksek t skoru, özelliğin churn’u ayırt etme gücünün yüksek olduğunu gösterir.</a:t>
            </a:r>
            <a:endParaRPr sz="1200"/>
          </a:p>
        </p:txBody>
      </p:sp>
      <p:pic>
        <p:nvPicPr>
          <p:cNvPr id="394" name="Google Shape;39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86575" y="0"/>
            <a:ext cx="775200" cy="550401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0"/>
          <p:cNvSpPr txBox="1"/>
          <p:nvPr/>
        </p:nvSpPr>
        <p:spPr>
          <a:xfrm>
            <a:off x="3878500" y="4831714"/>
            <a:ext cx="474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12</a:t>
            </a:r>
            <a:endParaRPr b="1" sz="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1"/>
          <p:cNvSpPr txBox="1"/>
          <p:nvPr>
            <p:ph type="title"/>
          </p:nvPr>
        </p:nvSpPr>
        <p:spPr>
          <a:xfrm>
            <a:off x="921413" y="296600"/>
            <a:ext cx="616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Özellik Seçimi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Sektörel Yaklaşım</a:t>
            </a:r>
            <a:r>
              <a:rPr lang="en" sz="1600"/>
              <a:t> - 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Leave One Feature Out (LOFO)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401" name="Google Shape;401;p41" title="lofo_df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9500" y="1244500"/>
            <a:ext cx="2277650" cy="347322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1"/>
          <p:cNvSpPr txBox="1"/>
          <p:nvPr/>
        </p:nvSpPr>
        <p:spPr>
          <a:xfrm>
            <a:off x="1043075" y="1721175"/>
            <a:ext cx="3000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Herbir özellik, veri setinden tek tek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çıkarılarak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model tekrar eğitilir ve performans değişimi gözlemlenir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Eğer model başarısı artıyorsa, o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özellik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gereksiz </a:t>
            </a:r>
            <a:r>
              <a:rPr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olabilir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tabii bir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özellik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grubuna ait değilse*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03" name="Google Shape;403;p41"/>
          <p:cNvGrpSpPr/>
          <p:nvPr/>
        </p:nvGrpSpPr>
        <p:grpSpPr>
          <a:xfrm>
            <a:off x="4365283" y="2363363"/>
            <a:ext cx="662018" cy="562722"/>
            <a:chOff x="4660325" y="1866850"/>
            <a:chExt cx="68350" cy="58100"/>
          </a:xfrm>
        </p:grpSpPr>
        <p:sp>
          <p:nvSpPr>
            <p:cNvPr id="404" name="Google Shape;404;p41"/>
            <p:cNvSpPr/>
            <p:nvPr/>
          </p:nvSpPr>
          <p:spPr>
            <a:xfrm>
              <a:off x="4660325" y="1866850"/>
              <a:ext cx="37700" cy="58100"/>
            </a:xfrm>
            <a:custGeom>
              <a:rect b="b" l="l" r="r" t="t"/>
              <a:pathLst>
                <a:path extrusionOk="0" h="2324" w="1508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63550" lIns="363550" spcFirstLastPara="1" rIns="363550" wrap="square" tIns="3635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1"/>
            <p:cNvSpPr/>
            <p:nvPr/>
          </p:nvSpPr>
          <p:spPr>
            <a:xfrm>
              <a:off x="4690975" y="1866850"/>
              <a:ext cx="37700" cy="58100"/>
            </a:xfrm>
            <a:custGeom>
              <a:rect b="b" l="l" r="r" t="t"/>
              <a:pathLst>
                <a:path extrusionOk="0" h="2324" w="1508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63550" lIns="363550" spcFirstLastPara="1" rIns="363550" wrap="square" tIns="3635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41"/>
          <p:cNvSpPr txBox="1"/>
          <p:nvPr/>
        </p:nvSpPr>
        <p:spPr>
          <a:xfrm>
            <a:off x="921425" y="4372050"/>
            <a:ext cx="348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*Lag gibi beraberken anlam oluşturan özelliklerde bir veya birkaç tanesi çıkarıldığında genel anlam bozulabilir ve dolayısıyla modelin gerçek dünyadaki başarısını negatif etkileyebilir</a:t>
            </a:r>
            <a:endParaRPr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07" name="Google Shape;40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6575" y="0"/>
            <a:ext cx="775200" cy="550401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41"/>
          <p:cNvSpPr txBox="1"/>
          <p:nvPr/>
        </p:nvSpPr>
        <p:spPr>
          <a:xfrm>
            <a:off x="3878500" y="4831714"/>
            <a:ext cx="474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13</a:t>
            </a:r>
            <a:endParaRPr b="1" sz="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2"/>
          <p:cNvSpPr txBox="1"/>
          <p:nvPr>
            <p:ph type="title"/>
          </p:nvPr>
        </p:nvSpPr>
        <p:spPr>
          <a:xfrm>
            <a:off x="921413" y="296600"/>
            <a:ext cx="616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Modelleme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Modelleme Mimarisi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414" name="Google Shape;414;p42"/>
          <p:cNvSpPr txBox="1"/>
          <p:nvPr/>
        </p:nvSpPr>
        <p:spPr>
          <a:xfrm>
            <a:off x="7062375" y="4452925"/>
            <a:ext cx="474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14</a:t>
            </a:r>
            <a:endParaRPr b="1" sz="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15" name="Google Shape;415;p42" title="ing-datathon-gercek-hayat.excalidraw(3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725" y="1359625"/>
            <a:ext cx="6689577" cy="267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075" y="4593100"/>
            <a:ext cx="775200" cy="55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3"/>
          <p:cNvSpPr txBox="1"/>
          <p:nvPr>
            <p:ph type="title"/>
          </p:nvPr>
        </p:nvSpPr>
        <p:spPr>
          <a:xfrm>
            <a:off x="921413" y="296600"/>
            <a:ext cx="616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Modelleme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Özellik Önemi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422" name="Google Shape;422;p43"/>
          <p:cNvSpPr txBox="1"/>
          <p:nvPr/>
        </p:nvSpPr>
        <p:spPr>
          <a:xfrm>
            <a:off x="3878500" y="4831714"/>
            <a:ext cx="474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15</a:t>
            </a:r>
            <a:endParaRPr b="1" sz="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23" name="Google Shape;423;p43" title="ing-ozellik_onem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788" y="1338387"/>
            <a:ext cx="7338425" cy="3024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6575" y="0"/>
            <a:ext cx="775200" cy="55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4"/>
          <p:cNvSpPr txBox="1"/>
          <p:nvPr>
            <p:ph idx="4" type="subTitle"/>
          </p:nvPr>
        </p:nvSpPr>
        <p:spPr>
          <a:xfrm>
            <a:off x="921425" y="1498050"/>
            <a:ext cx="5790000" cy="214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Ekstra Müşteri Bilgileri</a:t>
            </a:r>
            <a:endParaRPr b="1" sz="12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Müşteri segment bilgisi (Bireysel, Ticari, vs.)</a:t>
            </a:r>
            <a:endParaRPr sz="12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Bireysel müşterilerin il/ilçe ve medeni durum bilgisi</a:t>
            </a:r>
            <a:endParaRPr sz="12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Mobil uygulama giriş sıklığı ve ekran süresi</a:t>
            </a:r>
            <a:endParaRPr sz="12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Findeks Puanı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Detaylı Ürün Bilgileri</a:t>
            </a:r>
            <a:endParaRPr b="1" sz="12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Müşterinin ürünlerinin kategorileri (Kredi, Kredi kartı, vs.)</a:t>
            </a:r>
            <a:endParaRPr sz="12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Kredi kartı varsa limit doluluk oranı</a:t>
            </a:r>
            <a:endParaRPr sz="12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Mevduat hesabı varsa bakiye tutarı ve trendi</a:t>
            </a:r>
            <a:endParaRPr sz="1200"/>
          </a:p>
        </p:txBody>
      </p:sp>
      <p:sp>
        <p:nvSpPr>
          <p:cNvPr id="430" name="Google Shape;430;p44"/>
          <p:cNvSpPr txBox="1"/>
          <p:nvPr>
            <p:ph type="title"/>
          </p:nvPr>
        </p:nvSpPr>
        <p:spPr>
          <a:xfrm>
            <a:off x="921425" y="296600"/>
            <a:ext cx="6166200" cy="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Tavsiyeler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Veri setine eklenebilecek ekstra bilgiler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431" name="Google Shape;431;p44"/>
          <p:cNvSpPr txBox="1"/>
          <p:nvPr/>
        </p:nvSpPr>
        <p:spPr>
          <a:xfrm>
            <a:off x="6946786" y="4462568"/>
            <a:ext cx="474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16</a:t>
            </a:r>
            <a:endParaRPr b="1" sz="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32" name="Google Shape;43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075" y="4593100"/>
            <a:ext cx="775200" cy="55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Takım Tanıtımı</a:t>
            </a:r>
            <a:endParaRPr/>
          </a:p>
        </p:txBody>
      </p:sp>
      <p:pic>
        <p:nvPicPr>
          <p:cNvPr id="215" name="Google Shape;215;p27" title="a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050" y="1502337"/>
            <a:ext cx="1931875" cy="1893373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6" name="Google Shape;216;p27"/>
          <p:cNvSpPr txBox="1"/>
          <p:nvPr/>
        </p:nvSpPr>
        <p:spPr>
          <a:xfrm>
            <a:off x="1216175" y="3395713"/>
            <a:ext cx="4143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Özgür Aslan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Machine Learning Engineer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At Cimri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7" name="Google Shape;217;p27"/>
          <p:cNvPicPr preferRelativeResize="0"/>
          <p:nvPr/>
        </p:nvPicPr>
        <p:blipFill rotWithShape="1">
          <a:blip r:embed="rId4">
            <a:alphaModFix/>
          </a:blip>
          <a:srcRect b="18591" l="4818" r="43150" t="13409"/>
          <a:stretch/>
        </p:blipFill>
        <p:spPr>
          <a:xfrm>
            <a:off x="4890100" y="1502325"/>
            <a:ext cx="1931876" cy="1893372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8" name="Google Shape;218;p27"/>
          <p:cNvSpPr txBox="1"/>
          <p:nvPr/>
        </p:nvSpPr>
        <p:spPr>
          <a:xfrm>
            <a:off x="3784225" y="3395700"/>
            <a:ext cx="4143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Uğur Ay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Data Analyst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At Medianova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86575" y="0"/>
            <a:ext cx="775200" cy="55040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7"/>
          <p:cNvSpPr txBox="1"/>
          <p:nvPr/>
        </p:nvSpPr>
        <p:spPr>
          <a:xfrm>
            <a:off x="4018100" y="4822225"/>
            <a:ext cx="17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endParaRPr b="1" sz="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5"/>
          <p:cNvSpPr txBox="1"/>
          <p:nvPr>
            <p:ph type="title"/>
          </p:nvPr>
        </p:nvSpPr>
        <p:spPr>
          <a:xfrm>
            <a:off x="921413" y="296600"/>
            <a:ext cx="616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Tavsiyeler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Gerçek Hayat Kullanımı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438" name="Google Shape;438;p45"/>
          <p:cNvSpPr txBox="1"/>
          <p:nvPr/>
        </p:nvSpPr>
        <p:spPr>
          <a:xfrm>
            <a:off x="3878500" y="4831714"/>
            <a:ext cx="474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17</a:t>
            </a:r>
            <a:endParaRPr b="1" sz="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39" name="Google Shape;439;p45" title="ing-datathon-gercek-hayat.excalidraw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12" y="1417150"/>
            <a:ext cx="7240376" cy="27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6575" y="0"/>
            <a:ext cx="775200" cy="55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6"/>
          <p:cNvSpPr txBox="1"/>
          <p:nvPr>
            <p:ph idx="4294967295" type="title"/>
          </p:nvPr>
        </p:nvSpPr>
        <p:spPr>
          <a:xfrm>
            <a:off x="792400" y="2042400"/>
            <a:ext cx="51999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Teşekkürler</a:t>
            </a:r>
            <a:endParaRPr sz="6500"/>
          </a:p>
        </p:txBody>
      </p:sp>
      <p:pic>
        <p:nvPicPr>
          <p:cNvPr id="446" name="Google Shape;44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2300" y="4593100"/>
            <a:ext cx="775200" cy="55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İçerik</a:t>
            </a:r>
            <a:endParaRPr/>
          </a:p>
        </p:txBody>
      </p:sp>
      <p:sp>
        <p:nvSpPr>
          <p:cNvPr id="226" name="Google Shape;226;p28"/>
          <p:cNvSpPr txBox="1"/>
          <p:nvPr>
            <p:ph idx="4294967295" type="title"/>
          </p:nvPr>
        </p:nvSpPr>
        <p:spPr>
          <a:xfrm>
            <a:off x="720000" y="1531050"/>
            <a:ext cx="765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7" name="Google Shape;227;p28"/>
          <p:cNvSpPr txBox="1"/>
          <p:nvPr>
            <p:ph idx="4294967295" type="title"/>
          </p:nvPr>
        </p:nvSpPr>
        <p:spPr>
          <a:xfrm>
            <a:off x="3371772" y="1531050"/>
            <a:ext cx="765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8" name="Google Shape;228;p28"/>
          <p:cNvSpPr txBox="1"/>
          <p:nvPr>
            <p:ph idx="4294967295" type="title"/>
          </p:nvPr>
        </p:nvSpPr>
        <p:spPr>
          <a:xfrm>
            <a:off x="719997" y="2836663"/>
            <a:ext cx="765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9" name="Google Shape;229;p28"/>
          <p:cNvSpPr txBox="1"/>
          <p:nvPr>
            <p:ph idx="4294967295" type="title"/>
          </p:nvPr>
        </p:nvSpPr>
        <p:spPr>
          <a:xfrm>
            <a:off x="6023544" y="1531050"/>
            <a:ext cx="765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0" name="Google Shape;230;p28"/>
          <p:cNvSpPr txBox="1"/>
          <p:nvPr>
            <p:ph idx="4294967295" type="subTitle"/>
          </p:nvPr>
        </p:nvSpPr>
        <p:spPr>
          <a:xfrm>
            <a:off x="720000" y="1978648"/>
            <a:ext cx="24006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Problem Tanıtımı</a:t>
            </a:r>
            <a:endParaRPr sz="2000"/>
          </a:p>
        </p:txBody>
      </p:sp>
      <p:sp>
        <p:nvSpPr>
          <p:cNvPr id="231" name="Google Shape;231;p28"/>
          <p:cNvSpPr txBox="1"/>
          <p:nvPr>
            <p:ph idx="4294967295" type="subTitle"/>
          </p:nvPr>
        </p:nvSpPr>
        <p:spPr>
          <a:xfrm>
            <a:off x="3371774" y="1978648"/>
            <a:ext cx="24006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Veri Analizi</a:t>
            </a:r>
            <a:endParaRPr sz="2000"/>
          </a:p>
        </p:txBody>
      </p:sp>
      <p:sp>
        <p:nvSpPr>
          <p:cNvPr id="232" name="Google Shape;232;p28"/>
          <p:cNvSpPr txBox="1"/>
          <p:nvPr>
            <p:ph idx="4294967295" type="subTitle"/>
          </p:nvPr>
        </p:nvSpPr>
        <p:spPr>
          <a:xfrm>
            <a:off x="6023548" y="1978648"/>
            <a:ext cx="24006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Özellik Seçimi</a:t>
            </a:r>
            <a:endParaRPr sz="2000"/>
          </a:p>
        </p:txBody>
      </p:sp>
      <p:sp>
        <p:nvSpPr>
          <p:cNvPr id="233" name="Google Shape;233;p28"/>
          <p:cNvSpPr txBox="1"/>
          <p:nvPr>
            <p:ph idx="4294967295" type="subTitle"/>
          </p:nvPr>
        </p:nvSpPr>
        <p:spPr>
          <a:xfrm>
            <a:off x="719999" y="3284274"/>
            <a:ext cx="24006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Modelleme</a:t>
            </a:r>
            <a:endParaRPr sz="2000"/>
          </a:p>
        </p:txBody>
      </p:sp>
      <p:pic>
        <p:nvPicPr>
          <p:cNvPr id="234" name="Google Shape;2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6575" y="0"/>
            <a:ext cx="775200" cy="55040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8"/>
          <p:cNvSpPr txBox="1"/>
          <p:nvPr/>
        </p:nvSpPr>
        <p:spPr>
          <a:xfrm>
            <a:off x="3997875" y="4822232"/>
            <a:ext cx="474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II</a:t>
            </a:r>
            <a:endParaRPr b="1" sz="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6" name="Google Shape;236;p28"/>
          <p:cNvSpPr txBox="1"/>
          <p:nvPr>
            <p:ph idx="4294967295" type="title"/>
          </p:nvPr>
        </p:nvSpPr>
        <p:spPr>
          <a:xfrm>
            <a:off x="3413475" y="2836675"/>
            <a:ext cx="5694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16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7" name="Google Shape;237;p28"/>
          <p:cNvSpPr txBox="1"/>
          <p:nvPr>
            <p:ph idx="4294967295" type="subTitle"/>
          </p:nvPr>
        </p:nvSpPr>
        <p:spPr>
          <a:xfrm>
            <a:off x="3413475" y="3284275"/>
            <a:ext cx="14868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Tavsiyeler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713250" y="445025"/>
            <a:ext cx="655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Problem Tanımı ve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Senaryo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3" name="Google Shape;243;p29"/>
          <p:cNvSpPr txBox="1"/>
          <p:nvPr>
            <p:ph idx="4" type="subTitle"/>
          </p:nvPr>
        </p:nvSpPr>
        <p:spPr>
          <a:xfrm>
            <a:off x="713250" y="1763700"/>
            <a:ext cx="5790000" cy="161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ING Hubs Datathon 2025 kapsamında, hayali bir </a:t>
            </a:r>
            <a:r>
              <a:rPr b="1" lang="en" sz="1200"/>
              <a:t>bankanın müşteri verileri incelenmiştir</a:t>
            </a:r>
            <a:r>
              <a:rPr lang="en" sz="1200"/>
              <a:t>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Veri setinde her müşterinin geçmiş </a:t>
            </a:r>
            <a:r>
              <a:rPr b="1" lang="en" sz="1200"/>
              <a:t>banka hareketleri</a:t>
            </a:r>
            <a:r>
              <a:rPr lang="en" sz="1200"/>
              <a:t> ile </a:t>
            </a:r>
            <a:r>
              <a:rPr b="1" lang="en" sz="1200"/>
              <a:t>demografik</a:t>
            </a:r>
            <a:r>
              <a:rPr lang="en" sz="1200"/>
              <a:t> bilgileri yer almaktadır.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Amaç: </a:t>
            </a:r>
            <a:r>
              <a:rPr lang="en" sz="1200"/>
              <a:t>Her müşteri için, verilen son tarihten itibaren sonraki 6 ay içinde “churn” olma olasılığını tahmin etmektir.</a:t>
            </a:r>
            <a:endParaRPr sz="1200"/>
          </a:p>
        </p:txBody>
      </p:sp>
      <p:sp>
        <p:nvSpPr>
          <p:cNvPr id="244" name="Google Shape;244;p29"/>
          <p:cNvSpPr txBox="1"/>
          <p:nvPr/>
        </p:nvSpPr>
        <p:spPr>
          <a:xfrm>
            <a:off x="7062375" y="4462557"/>
            <a:ext cx="474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b="1" sz="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45" name="Google Shape;2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075" y="4593100"/>
            <a:ext cx="775200" cy="55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/>
        </p:nvSpPr>
        <p:spPr>
          <a:xfrm>
            <a:off x="3878500" y="4831714"/>
            <a:ext cx="474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b="1" sz="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1" name="Google Shape;251;p30"/>
          <p:cNvSpPr txBox="1"/>
          <p:nvPr>
            <p:ph type="title"/>
          </p:nvPr>
        </p:nvSpPr>
        <p:spPr>
          <a:xfrm>
            <a:off x="907038" y="296625"/>
            <a:ext cx="616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Veri Analizi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Veri Seti - Müşteri Banka İşlem Verileri</a:t>
            </a:r>
            <a:endParaRPr sz="1600"/>
          </a:p>
        </p:txBody>
      </p:sp>
      <p:grpSp>
        <p:nvGrpSpPr>
          <p:cNvPr id="252" name="Google Shape;252;p30"/>
          <p:cNvGrpSpPr/>
          <p:nvPr/>
        </p:nvGrpSpPr>
        <p:grpSpPr>
          <a:xfrm>
            <a:off x="1603716" y="1244872"/>
            <a:ext cx="5613263" cy="1263206"/>
            <a:chOff x="954375" y="1557625"/>
            <a:chExt cx="6266901" cy="1410300"/>
          </a:xfrm>
        </p:grpSpPr>
        <p:pic>
          <p:nvPicPr>
            <p:cNvPr id="253" name="Google Shape;253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49853" y="2173700"/>
              <a:ext cx="202424" cy="292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72525" y="1868100"/>
              <a:ext cx="970300" cy="703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30" title="emojipng.com-1366395.png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54375" y="1557625"/>
              <a:ext cx="1346251" cy="1014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30" title="eft.png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414725" y="1868100"/>
              <a:ext cx="1117326" cy="10998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30" title="eft.png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03950" y="1868113"/>
              <a:ext cx="1117326" cy="10997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30" title="tl.png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194500" y="2073670"/>
              <a:ext cx="202425" cy="29250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9" name="Google Shape;259;p30" title="timeline.png"/>
          <p:cNvPicPr preferRelativeResize="0"/>
          <p:nvPr/>
        </p:nvPicPr>
        <p:blipFill rotWithShape="1">
          <a:blip r:embed="rId8">
            <a:alphaModFix/>
          </a:blip>
          <a:srcRect b="23399" l="7361" r="8314" t="27161"/>
          <a:stretch/>
        </p:blipFill>
        <p:spPr>
          <a:xfrm>
            <a:off x="2699832" y="2986475"/>
            <a:ext cx="3421027" cy="3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0"/>
          <p:cNvSpPr txBox="1"/>
          <p:nvPr/>
        </p:nvSpPr>
        <p:spPr>
          <a:xfrm>
            <a:off x="1603720" y="2525300"/>
            <a:ext cx="151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CC İşlem Sayısı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1" name="Google Shape;261;p30"/>
          <p:cNvSpPr txBox="1"/>
          <p:nvPr/>
        </p:nvSpPr>
        <p:spPr>
          <a:xfrm>
            <a:off x="3014670" y="2525300"/>
            <a:ext cx="151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CC İşlem Miktarı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4526970" y="2525300"/>
            <a:ext cx="151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EFT İşlem Sayısı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6027970" y="2525300"/>
            <a:ext cx="151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EFT İşlem Miktarı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4" name="Google Shape;264;p30"/>
          <p:cNvSpPr txBox="1"/>
          <p:nvPr/>
        </p:nvSpPr>
        <p:spPr>
          <a:xfrm>
            <a:off x="4352233" y="3782675"/>
            <a:ext cx="151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Aktif Ürün Sayısı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65" name="Google Shape;265;p30" title="category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39925" y="3463252"/>
            <a:ext cx="1512300" cy="1008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86575" y="0"/>
            <a:ext cx="775200" cy="55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/>
        </p:nvSpPr>
        <p:spPr>
          <a:xfrm>
            <a:off x="3878500" y="4831714"/>
            <a:ext cx="474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b="1" sz="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2" name="Google Shape;272;p31"/>
          <p:cNvSpPr txBox="1"/>
          <p:nvPr>
            <p:ph type="title"/>
          </p:nvPr>
        </p:nvSpPr>
        <p:spPr>
          <a:xfrm>
            <a:off x="907038" y="296625"/>
            <a:ext cx="616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Veri Analizi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Veri Seti - Müşteri Bilgileri</a:t>
            </a:r>
            <a:endParaRPr sz="1600"/>
          </a:p>
        </p:txBody>
      </p:sp>
      <p:pic>
        <p:nvPicPr>
          <p:cNvPr id="273" name="Google Shape;273;p31" title="gender.jpg"/>
          <p:cNvPicPr preferRelativeResize="0"/>
          <p:nvPr/>
        </p:nvPicPr>
        <p:blipFill rotWithShape="1">
          <a:blip r:embed="rId3">
            <a:alphaModFix/>
          </a:blip>
          <a:srcRect b="14151" l="13959" r="10006" t="18005"/>
          <a:stretch/>
        </p:blipFill>
        <p:spPr>
          <a:xfrm>
            <a:off x="1923088" y="1427300"/>
            <a:ext cx="921576" cy="822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1" title="ag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1791" y="1427300"/>
            <a:ext cx="822247" cy="822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1" title="provinc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1176" y="1427300"/>
            <a:ext cx="1052506" cy="822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1" title="religion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0820" y="1427303"/>
            <a:ext cx="798659" cy="822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1" title="work_type.jpg"/>
          <p:cNvPicPr preferRelativeResize="0"/>
          <p:nvPr/>
        </p:nvPicPr>
        <p:blipFill rotWithShape="1">
          <a:blip r:embed="rId7">
            <a:alphaModFix/>
          </a:blip>
          <a:srcRect b="13656" l="29053" r="28333" t="12564"/>
          <a:stretch/>
        </p:blipFill>
        <p:spPr>
          <a:xfrm>
            <a:off x="2722913" y="3010250"/>
            <a:ext cx="474900" cy="82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1" title="work_sector.png"/>
          <p:cNvPicPr preferRelativeResize="0"/>
          <p:nvPr/>
        </p:nvPicPr>
        <p:blipFill rotWithShape="1">
          <a:blip r:embed="rId8">
            <a:alphaModFix/>
          </a:blip>
          <a:srcRect b="8189" l="0" r="3595" t="9001"/>
          <a:stretch/>
        </p:blipFill>
        <p:spPr>
          <a:xfrm>
            <a:off x="3831927" y="2951125"/>
            <a:ext cx="1094950" cy="94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1" title="tenure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60975" y="3005313"/>
            <a:ext cx="798676" cy="83212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1"/>
          <p:cNvSpPr txBox="1"/>
          <p:nvPr/>
        </p:nvSpPr>
        <p:spPr>
          <a:xfrm>
            <a:off x="1879121" y="2415688"/>
            <a:ext cx="100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Cinsiyet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1" name="Google Shape;281;p31"/>
          <p:cNvSpPr txBox="1"/>
          <p:nvPr/>
        </p:nvSpPr>
        <p:spPr>
          <a:xfrm>
            <a:off x="3298171" y="2395513"/>
            <a:ext cx="100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Yaş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2" name="Google Shape;282;p31"/>
          <p:cNvSpPr txBox="1"/>
          <p:nvPr/>
        </p:nvSpPr>
        <p:spPr>
          <a:xfrm>
            <a:off x="4782696" y="2395513"/>
            <a:ext cx="100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İkamet İli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3" name="Google Shape;283;p31"/>
          <p:cNvSpPr txBox="1"/>
          <p:nvPr/>
        </p:nvSpPr>
        <p:spPr>
          <a:xfrm>
            <a:off x="6255396" y="2395513"/>
            <a:ext cx="100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Din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4" name="Google Shape;284;p31"/>
          <p:cNvSpPr txBox="1"/>
          <p:nvPr/>
        </p:nvSpPr>
        <p:spPr>
          <a:xfrm>
            <a:off x="2455621" y="3891613"/>
            <a:ext cx="100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Çalışma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Şekli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5" name="Google Shape;285;p31"/>
          <p:cNvSpPr txBox="1"/>
          <p:nvPr/>
        </p:nvSpPr>
        <p:spPr>
          <a:xfrm>
            <a:off x="3874671" y="3891613"/>
            <a:ext cx="100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Çalıştığı</a:t>
            </a:r>
            <a:b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Sektör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6" name="Google Shape;286;p31"/>
          <p:cNvSpPr txBox="1"/>
          <p:nvPr/>
        </p:nvSpPr>
        <p:spPr>
          <a:xfrm>
            <a:off x="5359411" y="3891625"/>
            <a:ext cx="120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Müşteri Olma Süresi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87" name="Google Shape;287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86575" y="0"/>
            <a:ext cx="775200" cy="55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 txBox="1"/>
          <p:nvPr/>
        </p:nvSpPr>
        <p:spPr>
          <a:xfrm>
            <a:off x="3878500" y="4831714"/>
            <a:ext cx="474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b="1" sz="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3" name="Google Shape;293;p32"/>
          <p:cNvSpPr txBox="1"/>
          <p:nvPr>
            <p:ph type="title"/>
          </p:nvPr>
        </p:nvSpPr>
        <p:spPr>
          <a:xfrm>
            <a:off x="907038" y="296625"/>
            <a:ext cx="616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Veri Analizi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Veriyi Nasıl Analiz Ettik?</a:t>
            </a:r>
            <a:endParaRPr sz="1600"/>
          </a:p>
        </p:txBody>
      </p:sp>
      <p:sp>
        <p:nvSpPr>
          <p:cNvPr id="294" name="Google Shape;294;p32"/>
          <p:cNvSpPr txBox="1"/>
          <p:nvPr/>
        </p:nvSpPr>
        <p:spPr>
          <a:xfrm>
            <a:off x="907050" y="1509750"/>
            <a:ext cx="6244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Veriyi analiz ederken </a:t>
            </a: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RFM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yönteminden esinlenerek, müşterilerin geçmiş banka işlem davranışlarını inceleyip gelecekteki kayıp riskini değerlendirdik.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AutoNum type="arabicPeriod"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Recency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 Müşterilerin en son ne zaman işlem yaptıklarını inceledik; özellikle referans tarihinden önceki 6 aylık dönemdeki aktivitelerine odaklandık.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AutoNum type="arabicPeriod"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Frequency: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İşlem sıklığını ve zaman içindeki değişimini analiz etmeye başladık, farklı işlem türlerindeki hareketleri de gözlemledik.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AutoNum type="arabicPeriod"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Monetary: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İşlem başına düşen harcamaları ve toplam tutarı değerlendirerek, müşteri davranışlarını anlamaya çalıştık.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95" name="Google Shape;2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6575" y="0"/>
            <a:ext cx="775200" cy="55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 txBox="1"/>
          <p:nvPr>
            <p:ph type="title"/>
          </p:nvPr>
        </p:nvSpPr>
        <p:spPr>
          <a:xfrm>
            <a:off x="921413" y="296600"/>
            <a:ext cx="616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Veri Analizi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Kredi Kartı ve EFT İşlemleri</a:t>
            </a:r>
            <a:endParaRPr sz="1600"/>
          </a:p>
        </p:txBody>
      </p:sp>
      <p:sp>
        <p:nvSpPr>
          <p:cNvPr id="301" name="Google Shape;301;p33"/>
          <p:cNvSpPr txBox="1"/>
          <p:nvPr/>
        </p:nvSpPr>
        <p:spPr>
          <a:xfrm>
            <a:off x="3878500" y="4831714"/>
            <a:ext cx="474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endParaRPr b="1" sz="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2" name="Google Shape;302;p33"/>
          <p:cNvSpPr txBox="1"/>
          <p:nvPr/>
        </p:nvSpPr>
        <p:spPr>
          <a:xfrm>
            <a:off x="6265975" y="1837075"/>
            <a:ext cx="2395800" cy="19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Değişim oranlarında farklılık var mı?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Kalan ve kaybedilen müşterilerin değerleri arasında düzenli bir fark var mı?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Zamanla değişen bir fark var mı?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03" name="Google Shape;3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425" y="1075775"/>
            <a:ext cx="5303375" cy="380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6575" y="0"/>
            <a:ext cx="775200" cy="55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 txBox="1"/>
          <p:nvPr>
            <p:ph type="title"/>
          </p:nvPr>
        </p:nvSpPr>
        <p:spPr>
          <a:xfrm>
            <a:off x="921413" y="296600"/>
            <a:ext cx="616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Veri Analizi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Kredi Kartı ve EFT İşlemleri</a:t>
            </a:r>
            <a:endParaRPr sz="1600"/>
          </a:p>
        </p:txBody>
      </p:sp>
      <p:sp>
        <p:nvSpPr>
          <p:cNvPr id="310" name="Google Shape;310;p34"/>
          <p:cNvSpPr txBox="1"/>
          <p:nvPr/>
        </p:nvSpPr>
        <p:spPr>
          <a:xfrm>
            <a:off x="3878500" y="4831714"/>
            <a:ext cx="474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6</a:t>
            </a:r>
            <a:endParaRPr b="1" sz="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1" name="Google Shape;311;p34"/>
          <p:cNvSpPr txBox="1"/>
          <p:nvPr/>
        </p:nvSpPr>
        <p:spPr>
          <a:xfrm>
            <a:off x="6276175" y="1994325"/>
            <a:ext cx="2385600" cy="17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Toplam bütçe nasıl dağılıyor?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Kalan ve kaybedilen müşteriler bütçeyi farklı mı paylaşıyor?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Zamanla bu fark nasıl değişiyor?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12" name="Google Shape;3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425" y="1081300"/>
            <a:ext cx="5298952" cy="380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6575" y="0"/>
            <a:ext cx="775200" cy="55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ean and Neat Style Portfolio by Slidesgo">
  <a:themeElements>
    <a:clrScheme name="Simple Light">
      <a:dk1>
        <a:srgbClr val="191919"/>
      </a:dk1>
      <a:lt1>
        <a:srgbClr val="FFFFFF"/>
      </a:lt1>
      <a:dk2>
        <a:srgbClr val="45818E"/>
      </a:dk2>
      <a:lt2>
        <a:srgbClr val="D9D9D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