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client id="{92CC92F9-1CE7-4078-8794-352BCB2F2166}" v="4105" dt="2022-12-21T20:54:10.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4001095"/>
          </a:xfrm>
          <a:prstGeom prst="rect">
            <a:avLst/>
          </a:prstGeom>
          <a:solidFill>
            <a:srgbClr val="3B3B3B"/>
          </a:solidFill>
        </p:spPr>
        <p:txBody>
          <a:bodyPr wrap="none" lIns="91440" tIns="45720" rIns="91440" bIns="45720" rtlCol="0" anchor="t">
            <a:spAutoFit/>
          </a:bodyPr>
          <a:lstStyle/>
          <a:p>
            <a:r>
              <a:rPr lang="en-US" sz="6600" dirty="0">
                <a:solidFill>
                  <a:srgbClr val="FF6600"/>
                </a:solidFill>
              </a:rPr>
              <a:t>Exploratory Data Analysis</a:t>
            </a:r>
          </a:p>
          <a:p>
            <a:r>
              <a:rPr lang="en-US" sz="4000" dirty="0"/>
              <a:t>&lt;G2M Cab Investment&gt;</a:t>
            </a:r>
            <a:endParaRPr lang="en-US" sz="4000" dirty="0">
              <a:cs typeface="Calibri"/>
            </a:endParaRPr>
          </a:p>
          <a:p>
            <a:endParaRPr lang="en-US" sz="4000" dirty="0"/>
          </a:p>
          <a:p>
            <a:r>
              <a:rPr lang="en-US" sz="4000" dirty="0">
                <a:cs typeface="Calibri"/>
              </a:rPr>
              <a:t>Name: Özgür Ateş</a:t>
            </a:r>
            <a:endParaRPr lang="en-US" sz="4000" dirty="0"/>
          </a:p>
          <a:p>
            <a:r>
              <a:rPr lang="en-US" sz="4000" dirty="0">
                <a:cs typeface="Calibri"/>
              </a:rPr>
              <a:t>Team: Data Science</a:t>
            </a:r>
          </a:p>
          <a:p>
            <a:r>
              <a:rPr lang="en-US" sz="2800" b="1" dirty="0">
                <a:cs typeface="Calibri"/>
              </a:rPr>
              <a:t>Date: 21 December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Profit changes throughout years.</a:t>
            </a:r>
          </a:p>
          <a:p>
            <a:endParaRPr lang="en-US" dirty="0">
              <a:solidFill>
                <a:srgbClr val="FF6600"/>
              </a:solidFill>
              <a:latin typeface="Calibri"/>
              <a:cs typeface="Calibri"/>
            </a:endParaRPr>
          </a:p>
        </p:txBody>
      </p:sp>
      <p:sp>
        <p:nvSpPr>
          <p:cNvPr id="4" name="TextBox 3">
            <a:extLst>
              <a:ext uri="{FF2B5EF4-FFF2-40B4-BE49-F238E27FC236}">
                <a16:creationId xmlns:a16="http://schemas.microsoft.com/office/drawing/2014/main" id="{04806097-85D5-88C3-8555-A5D276233B41}"/>
              </a:ext>
            </a:extLst>
          </p:cNvPr>
          <p:cNvSpPr txBox="1"/>
          <p:nvPr/>
        </p:nvSpPr>
        <p:spPr>
          <a:xfrm>
            <a:off x="8741535" y="2307463"/>
            <a:ext cx="313238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From these graphs, we can see that from 2016 to 2017 both companies suffered a small profit loss while in Pink Cab Company that margin is a little bigger.</a:t>
            </a:r>
          </a:p>
          <a:p>
            <a:pPr marL="285750" indent="-285750">
              <a:buFont typeface="Arial"/>
              <a:buChar char="•"/>
            </a:pPr>
            <a:r>
              <a:rPr lang="en-US" dirty="0">
                <a:cs typeface="Calibri"/>
              </a:rPr>
              <a:t>From 2017 to 2018 both companies suffered a big amount of profit loss.</a:t>
            </a:r>
          </a:p>
          <a:p>
            <a:pPr marL="285750" indent="-285750">
              <a:buFont typeface="Arial"/>
              <a:buChar char="•"/>
            </a:pPr>
            <a:r>
              <a:rPr lang="en-US" dirty="0">
                <a:cs typeface="Calibri"/>
              </a:rPr>
              <a:t>But still, Yellow Cab Company profits are almost always 2 times more than the Pink Cab Company.</a:t>
            </a:r>
          </a:p>
        </p:txBody>
      </p:sp>
      <p:pic>
        <p:nvPicPr>
          <p:cNvPr id="7" name="Picture 7" descr="Chart, bar chart&#10;&#10;Description automatically generated">
            <a:extLst>
              <a:ext uri="{FF2B5EF4-FFF2-40B4-BE49-F238E27FC236}">
                <a16:creationId xmlns:a16="http://schemas.microsoft.com/office/drawing/2014/main" id="{623FF63C-90B6-BB3C-55F6-FE3A9E1C3FA5}"/>
              </a:ext>
            </a:extLst>
          </p:cNvPr>
          <p:cNvPicPr>
            <a:picLocks noChangeAspect="1"/>
          </p:cNvPicPr>
          <p:nvPr/>
        </p:nvPicPr>
        <p:blipFill>
          <a:blip r:embed="rId2"/>
          <a:stretch>
            <a:fillRect/>
          </a:stretch>
        </p:blipFill>
        <p:spPr>
          <a:xfrm>
            <a:off x="163132" y="1388538"/>
            <a:ext cx="8635284" cy="5465402"/>
          </a:xfrm>
          <a:prstGeom prst="rect">
            <a:avLst/>
          </a:prstGeom>
        </p:spPr>
      </p:pic>
    </p:spTree>
    <p:extLst>
      <p:ext uri="{BB962C8B-B14F-4D97-AF65-F5344CB8AC3E}">
        <p14:creationId xmlns:p14="http://schemas.microsoft.com/office/powerpoint/2010/main" val="166381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Profit contribution of social classes</a:t>
            </a:r>
          </a:p>
        </p:txBody>
      </p:sp>
      <p:sp>
        <p:nvSpPr>
          <p:cNvPr id="4" name="TextBox 3">
            <a:extLst>
              <a:ext uri="{FF2B5EF4-FFF2-40B4-BE49-F238E27FC236}">
                <a16:creationId xmlns:a16="http://schemas.microsoft.com/office/drawing/2014/main" id="{04806097-85D5-88C3-8555-A5D276233B41}"/>
              </a:ext>
            </a:extLst>
          </p:cNvPr>
          <p:cNvSpPr txBox="1"/>
          <p:nvPr/>
        </p:nvSpPr>
        <p:spPr>
          <a:xfrm>
            <a:off x="8934718" y="2887012"/>
            <a:ext cx="313238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We can see that Poor Mid and Wealthy classes are all contribute the same amount to the </a:t>
            </a:r>
            <a:r>
              <a:rPr lang="en-US" dirty="0" err="1">
                <a:cs typeface="Calibri"/>
              </a:rPr>
              <a:t>companies</a:t>
            </a:r>
            <a:r>
              <a:rPr lang="en-US" dirty="0">
                <a:cs typeface="Calibri"/>
              </a:rPr>
              <a:t> profits for each companies.</a:t>
            </a:r>
          </a:p>
        </p:txBody>
      </p:sp>
      <p:pic>
        <p:nvPicPr>
          <p:cNvPr id="3" name="Picture 5" descr="Chart, bar chart&#10;&#10;Description automatically generated">
            <a:extLst>
              <a:ext uri="{FF2B5EF4-FFF2-40B4-BE49-F238E27FC236}">
                <a16:creationId xmlns:a16="http://schemas.microsoft.com/office/drawing/2014/main" id="{927224B4-1D6D-140D-D9F1-486D2439ACF1}"/>
              </a:ext>
            </a:extLst>
          </p:cNvPr>
          <p:cNvPicPr>
            <a:picLocks noChangeAspect="1"/>
          </p:cNvPicPr>
          <p:nvPr/>
        </p:nvPicPr>
        <p:blipFill>
          <a:blip r:embed="rId2"/>
          <a:stretch>
            <a:fillRect/>
          </a:stretch>
        </p:blipFill>
        <p:spPr>
          <a:xfrm>
            <a:off x="291921" y="1328099"/>
            <a:ext cx="8538691" cy="5532618"/>
          </a:xfrm>
          <a:prstGeom prst="rect">
            <a:avLst/>
          </a:prstGeom>
        </p:spPr>
      </p:pic>
    </p:spTree>
    <p:extLst>
      <p:ext uri="{BB962C8B-B14F-4D97-AF65-F5344CB8AC3E}">
        <p14:creationId xmlns:p14="http://schemas.microsoft.com/office/powerpoint/2010/main" val="325866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Number of drive changes from Season</a:t>
            </a:r>
          </a:p>
        </p:txBody>
      </p:sp>
      <p:sp>
        <p:nvSpPr>
          <p:cNvPr id="4" name="TextBox 3">
            <a:extLst>
              <a:ext uri="{FF2B5EF4-FFF2-40B4-BE49-F238E27FC236}">
                <a16:creationId xmlns:a16="http://schemas.microsoft.com/office/drawing/2014/main" id="{04806097-85D5-88C3-8555-A5D276233B41}"/>
              </a:ext>
            </a:extLst>
          </p:cNvPr>
          <p:cNvSpPr txBox="1"/>
          <p:nvPr/>
        </p:nvSpPr>
        <p:spPr>
          <a:xfrm>
            <a:off x="8934718" y="2887012"/>
            <a:ext cx="31323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We can see that both companies travel around 20 to 40KM mostly.</a:t>
            </a:r>
          </a:p>
        </p:txBody>
      </p:sp>
      <p:pic>
        <p:nvPicPr>
          <p:cNvPr id="2" name="Picture 5" descr="Chart, bar chart&#10;&#10;Description automatically generated">
            <a:extLst>
              <a:ext uri="{FF2B5EF4-FFF2-40B4-BE49-F238E27FC236}">
                <a16:creationId xmlns:a16="http://schemas.microsoft.com/office/drawing/2014/main" id="{A5F1BD25-4A79-DE71-1CE2-F41DAA7F007D}"/>
              </a:ext>
            </a:extLst>
          </p:cNvPr>
          <p:cNvPicPr>
            <a:picLocks noChangeAspect="1"/>
          </p:cNvPicPr>
          <p:nvPr/>
        </p:nvPicPr>
        <p:blipFill>
          <a:blip r:embed="rId2"/>
          <a:stretch>
            <a:fillRect/>
          </a:stretch>
        </p:blipFill>
        <p:spPr>
          <a:xfrm>
            <a:off x="45076" y="1332942"/>
            <a:ext cx="8731876" cy="5522931"/>
          </a:xfrm>
          <a:prstGeom prst="rect">
            <a:avLst/>
          </a:prstGeom>
        </p:spPr>
      </p:pic>
    </p:spTree>
    <p:extLst>
      <p:ext uri="{BB962C8B-B14F-4D97-AF65-F5344CB8AC3E}">
        <p14:creationId xmlns:p14="http://schemas.microsoft.com/office/powerpoint/2010/main" val="99878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Number of drive changes from Season</a:t>
            </a:r>
          </a:p>
        </p:txBody>
      </p:sp>
      <p:sp>
        <p:nvSpPr>
          <p:cNvPr id="4" name="TextBox 3">
            <a:extLst>
              <a:ext uri="{FF2B5EF4-FFF2-40B4-BE49-F238E27FC236}">
                <a16:creationId xmlns:a16="http://schemas.microsoft.com/office/drawing/2014/main" id="{04806097-85D5-88C3-8555-A5D276233B41}"/>
              </a:ext>
            </a:extLst>
          </p:cNvPr>
          <p:cNvSpPr txBox="1"/>
          <p:nvPr/>
        </p:nvSpPr>
        <p:spPr>
          <a:xfrm>
            <a:off x="8934718" y="2629435"/>
            <a:ext cx="313238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From this graph, we can see that both card and cash payments contribute almost the same amount to the </a:t>
            </a:r>
            <a:r>
              <a:rPr lang="en-US" dirty="0" err="1">
                <a:cs typeface="Calibri"/>
              </a:rPr>
              <a:t>companies</a:t>
            </a:r>
            <a:r>
              <a:rPr lang="en-US" dirty="0">
                <a:cs typeface="Calibri"/>
              </a:rPr>
              <a:t> profits while Yellow Cab Company profits are bigger than the Pink Cab Company.</a:t>
            </a:r>
          </a:p>
        </p:txBody>
      </p:sp>
      <p:pic>
        <p:nvPicPr>
          <p:cNvPr id="2" name="Picture 5" descr="Chart, box and whisker chart&#10;&#10;Description automatically generated">
            <a:extLst>
              <a:ext uri="{FF2B5EF4-FFF2-40B4-BE49-F238E27FC236}">
                <a16:creationId xmlns:a16="http://schemas.microsoft.com/office/drawing/2014/main" id="{FA725020-8AA9-1CB0-D04E-916490703DE6}"/>
              </a:ext>
            </a:extLst>
          </p:cNvPr>
          <p:cNvPicPr>
            <a:picLocks noChangeAspect="1"/>
          </p:cNvPicPr>
          <p:nvPr/>
        </p:nvPicPr>
        <p:blipFill>
          <a:blip r:embed="rId2"/>
          <a:stretch>
            <a:fillRect/>
          </a:stretch>
        </p:blipFill>
        <p:spPr>
          <a:xfrm>
            <a:off x="2146" y="1420716"/>
            <a:ext cx="9043115" cy="5368850"/>
          </a:xfrm>
          <a:prstGeom prst="rect">
            <a:avLst/>
          </a:prstGeom>
        </p:spPr>
      </p:pic>
    </p:spTree>
    <p:extLst>
      <p:ext uri="{BB962C8B-B14F-4D97-AF65-F5344CB8AC3E}">
        <p14:creationId xmlns:p14="http://schemas.microsoft.com/office/powerpoint/2010/main" val="167188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rgbClr val="FF6600"/>
                </a:solidFill>
                <a:latin typeface="Calibri"/>
                <a:cs typeface="Calibri"/>
              </a:rPr>
              <a:t>Hyphotesis</a:t>
            </a:r>
            <a:r>
              <a:rPr lang="en-US" dirty="0">
                <a:solidFill>
                  <a:srgbClr val="FF6600"/>
                </a:solidFill>
                <a:latin typeface="Calibri"/>
                <a:cs typeface="Calibri"/>
              </a:rPr>
              <a:t> Testing</a:t>
            </a:r>
          </a:p>
        </p:txBody>
      </p:sp>
      <p:sp>
        <p:nvSpPr>
          <p:cNvPr id="4" name="TextBox 3">
            <a:extLst>
              <a:ext uri="{FF2B5EF4-FFF2-40B4-BE49-F238E27FC236}">
                <a16:creationId xmlns:a16="http://schemas.microsoft.com/office/drawing/2014/main" id="{04806097-85D5-88C3-8555-A5D276233B41}"/>
              </a:ext>
            </a:extLst>
          </p:cNvPr>
          <p:cNvSpPr txBox="1"/>
          <p:nvPr/>
        </p:nvSpPr>
        <p:spPr>
          <a:xfrm>
            <a:off x="284408" y="1577660"/>
            <a:ext cx="996891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cs typeface="Calibri"/>
              </a:rPr>
              <a:t>Hyphotesis</a:t>
            </a:r>
            <a:r>
              <a:rPr lang="en-US" sz="2000" b="1" dirty="0">
                <a:cs typeface="Calibri"/>
              </a:rPr>
              <a:t> One</a:t>
            </a:r>
            <a:r>
              <a:rPr lang="en-US" sz="2000" dirty="0">
                <a:cs typeface="Calibri"/>
              </a:rPr>
              <a:t>:</a:t>
            </a:r>
          </a:p>
          <a:p>
            <a:r>
              <a:rPr lang="en-US" sz="2000" dirty="0">
                <a:ea typeface="+mn-lt"/>
                <a:cs typeface="+mn-lt"/>
              </a:rPr>
              <a:t>Females bring less profit than Man</a:t>
            </a:r>
          </a:p>
          <a:p>
            <a:r>
              <a:rPr lang="en-US" sz="2000" b="1" dirty="0">
                <a:cs typeface="Calibri" panose="020F0502020204030204"/>
              </a:rPr>
              <a:t>Conclusion </a:t>
            </a:r>
            <a:r>
              <a:rPr lang="en-US" sz="2000" dirty="0">
                <a:cs typeface="Calibri" panose="020F0502020204030204"/>
              </a:rPr>
              <a:t>= For Yellow Cab Company the </a:t>
            </a:r>
            <a:r>
              <a:rPr lang="en-US" sz="2000" dirty="0" err="1">
                <a:cs typeface="Calibri" panose="020F0502020204030204"/>
              </a:rPr>
              <a:t>hyphotesis</a:t>
            </a:r>
            <a:r>
              <a:rPr lang="en-US" sz="2000" dirty="0">
                <a:cs typeface="Calibri" panose="020F0502020204030204"/>
              </a:rPr>
              <a:t> is false while for Pink Cab Company, the </a:t>
            </a:r>
            <a:r>
              <a:rPr lang="en-US" sz="2000" dirty="0" err="1">
                <a:cs typeface="Calibri" panose="020F0502020204030204"/>
              </a:rPr>
              <a:t>hyphotesis</a:t>
            </a:r>
            <a:r>
              <a:rPr lang="en-US" sz="2000" dirty="0">
                <a:cs typeface="Calibri" panose="020F0502020204030204"/>
              </a:rPr>
              <a:t> is true.</a:t>
            </a:r>
          </a:p>
          <a:p>
            <a:endParaRPr lang="en-US" sz="2000" dirty="0">
              <a:cs typeface="Calibri" panose="020F0502020204030204"/>
            </a:endParaRPr>
          </a:p>
          <a:p>
            <a:endParaRPr lang="en-US" sz="2000" dirty="0">
              <a:cs typeface="Calibri" panose="020F0502020204030204"/>
            </a:endParaRPr>
          </a:p>
          <a:p>
            <a:r>
              <a:rPr lang="en-US" sz="2000" b="1" dirty="0" err="1">
                <a:cs typeface="Calibri" panose="020F0502020204030204"/>
              </a:rPr>
              <a:t>Hyphotesis</a:t>
            </a:r>
            <a:r>
              <a:rPr lang="en-US" sz="2000" b="1" dirty="0">
                <a:cs typeface="Calibri" panose="020F0502020204030204"/>
              </a:rPr>
              <a:t> Two:</a:t>
            </a:r>
          </a:p>
          <a:p>
            <a:r>
              <a:rPr lang="en-US" sz="2000" dirty="0">
                <a:ea typeface="+mn-lt"/>
                <a:cs typeface="+mn-lt"/>
              </a:rPr>
              <a:t>Does profit/margins change depending on gender of customer?</a:t>
            </a:r>
            <a:endParaRPr lang="en-US" dirty="0"/>
          </a:p>
          <a:p>
            <a:r>
              <a:rPr lang="en-US" sz="2000" b="1" dirty="0">
                <a:cs typeface="Calibri" panose="020F0502020204030204"/>
              </a:rPr>
              <a:t>Conclusion </a:t>
            </a:r>
            <a:r>
              <a:rPr lang="en-US" sz="2000" dirty="0">
                <a:cs typeface="Calibri" panose="020F0502020204030204"/>
              </a:rPr>
              <a:t>= </a:t>
            </a:r>
            <a:r>
              <a:rPr lang="en-US" sz="2000" dirty="0">
                <a:ea typeface="+mn-lt"/>
                <a:cs typeface="+mn-lt"/>
              </a:rPr>
              <a:t>For Yellow Cab Company the </a:t>
            </a:r>
            <a:r>
              <a:rPr lang="en-US" sz="2000" dirty="0" err="1">
                <a:ea typeface="+mn-lt"/>
                <a:cs typeface="+mn-lt"/>
              </a:rPr>
              <a:t>hyphotesis</a:t>
            </a:r>
            <a:r>
              <a:rPr lang="en-US" sz="2000" dirty="0">
                <a:ea typeface="+mn-lt"/>
                <a:cs typeface="+mn-lt"/>
              </a:rPr>
              <a:t> is false while for Pink Cab Company, the </a:t>
            </a:r>
            <a:r>
              <a:rPr lang="en-US" sz="2000" dirty="0" err="1">
                <a:ea typeface="+mn-lt"/>
                <a:cs typeface="+mn-lt"/>
              </a:rPr>
              <a:t>hyphotesis</a:t>
            </a:r>
            <a:r>
              <a:rPr lang="en-US" sz="2000" dirty="0">
                <a:ea typeface="+mn-lt"/>
                <a:cs typeface="+mn-lt"/>
              </a:rPr>
              <a:t> is true.</a:t>
            </a:r>
          </a:p>
          <a:p>
            <a:endParaRPr lang="en-US" sz="2000" dirty="0">
              <a:cs typeface="Calibri" panose="020F0502020204030204"/>
            </a:endParaRPr>
          </a:p>
          <a:p>
            <a:endParaRPr lang="en-US" sz="2000" dirty="0">
              <a:cs typeface="Calibri" panose="020F0502020204030204"/>
            </a:endParaRPr>
          </a:p>
          <a:p>
            <a:r>
              <a:rPr lang="en-US" sz="2000" b="1" dirty="0" err="1">
                <a:cs typeface="Calibri" panose="020F0502020204030204"/>
              </a:rPr>
              <a:t>Hyphotesis</a:t>
            </a:r>
            <a:r>
              <a:rPr lang="en-US" sz="2000" b="1" dirty="0">
                <a:cs typeface="Calibri" panose="020F0502020204030204"/>
              </a:rPr>
              <a:t> Three</a:t>
            </a:r>
            <a:r>
              <a:rPr lang="en-US" sz="2000" dirty="0">
                <a:cs typeface="Calibri" panose="020F0502020204030204"/>
              </a:rPr>
              <a:t>:</a:t>
            </a:r>
          </a:p>
          <a:p>
            <a:r>
              <a:rPr lang="en-US" sz="2000" dirty="0">
                <a:ea typeface="+mn-lt"/>
                <a:cs typeface="+mn-lt"/>
              </a:rPr>
              <a:t>The mean Profit for the different Age groups for Cab Companies are equal.</a:t>
            </a:r>
            <a:endParaRPr lang="en-US" dirty="0"/>
          </a:p>
          <a:p>
            <a:r>
              <a:rPr lang="en-US" sz="2000" b="1" dirty="0">
                <a:cs typeface="Calibri" panose="020F0502020204030204"/>
              </a:rPr>
              <a:t>Conclusion </a:t>
            </a:r>
            <a:r>
              <a:rPr lang="en-US" sz="2000" dirty="0">
                <a:cs typeface="Calibri" panose="020F0502020204030204"/>
              </a:rPr>
              <a:t>= For both companies, this </a:t>
            </a:r>
            <a:r>
              <a:rPr lang="en-US" sz="2000" dirty="0" err="1">
                <a:cs typeface="Calibri" panose="020F0502020204030204"/>
              </a:rPr>
              <a:t>hyphotesis</a:t>
            </a:r>
            <a:r>
              <a:rPr lang="en-US" sz="2000" dirty="0">
                <a:cs typeface="Calibri" panose="020F0502020204030204"/>
              </a:rPr>
              <a:t> is False.</a:t>
            </a:r>
          </a:p>
          <a:p>
            <a:endParaRPr lang="en-US" sz="2000" b="1" dirty="0">
              <a:cs typeface="Calibri" panose="020F0502020204030204"/>
            </a:endParaRPr>
          </a:p>
        </p:txBody>
      </p:sp>
    </p:spTree>
    <p:extLst>
      <p:ext uri="{BB962C8B-B14F-4D97-AF65-F5344CB8AC3E}">
        <p14:creationId xmlns:p14="http://schemas.microsoft.com/office/powerpoint/2010/main" val="120915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Recommendations</a:t>
            </a:r>
          </a:p>
        </p:txBody>
      </p:sp>
      <p:sp>
        <p:nvSpPr>
          <p:cNvPr id="4" name="TextBox 3">
            <a:extLst>
              <a:ext uri="{FF2B5EF4-FFF2-40B4-BE49-F238E27FC236}">
                <a16:creationId xmlns:a16="http://schemas.microsoft.com/office/drawing/2014/main" id="{04806097-85D5-88C3-8555-A5D276233B41}"/>
              </a:ext>
            </a:extLst>
          </p:cNvPr>
          <p:cNvSpPr txBox="1"/>
          <p:nvPr/>
        </p:nvSpPr>
        <p:spPr>
          <a:xfrm>
            <a:off x="284408" y="1577660"/>
            <a:ext cx="996891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dirty="0">
                <a:cs typeface="Calibri"/>
              </a:rPr>
              <a:t>Transaction Analysis: </a:t>
            </a:r>
            <a:r>
              <a:rPr lang="en-US" sz="2000" dirty="0">
                <a:cs typeface="Calibri"/>
              </a:rPr>
              <a:t>Yellow Cab has domination over Pink Cab Company in terms of profits made.</a:t>
            </a:r>
          </a:p>
          <a:p>
            <a:endParaRPr lang="en-US" sz="2000" dirty="0">
              <a:cs typeface="Calibri"/>
            </a:endParaRPr>
          </a:p>
          <a:p>
            <a:endParaRPr lang="en-US" sz="2000" dirty="0">
              <a:cs typeface="Calibri"/>
            </a:endParaRPr>
          </a:p>
          <a:p>
            <a:pPr marL="342900" indent="-342900">
              <a:buFont typeface="Arial"/>
              <a:buChar char="•"/>
            </a:pPr>
            <a:r>
              <a:rPr lang="en-US" sz="2000" b="1" dirty="0">
                <a:cs typeface="Calibri"/>
              </a:rPr>
              <a:t>Gender</a:t>
            </a:r>
            <a:r>
              <a:rPr lang="en-US" sz="2000" dirty="0">
                <a:cs typeface="Calibri"/>
              </a:rPr>
              <a:t>: Yellow Cab Company has the most transactions made for both male and female.</a:t>
            </a:r>
          </a:p>
          <a:p>
            <a:pPr marL="342900" indent="-342900">
              <a:buFont typeface="Arial"/>
              <a:buChar char="•"/>
            </a:pPr>
            <a:endParaRPr lang="en-US" sz="2000" dirty="0">
              <a:cs typeface="Calibri"/>
            </a:endParaRPr>
          </a:p>
          <a:p>
            <a:pPr marL="342900" indent="-342900">
              <a:buFont typeface="Arial"/>
              <a:buChar char="•"/>
            </a:pPr>
            <a:endParaRPr lang="en-US" sz="2000" dirty="0">
              <a:cs typeface="Calibri"/>
            </a:endParaRPr>
          </a:p>
          <a:p>
            <a:pPr marL="342900" indent="-342900">
              <a:buFont typeface="Arial"/>
              <a:buChar char="•"/>
            </a:pPr>
            <a:r>
              <a:rPr lang="en-US" sz="2000" b="1" dirty="0">
                <a:cs typeface="Calibri"/>
              </a:rPr>
              <a:t>Age</a:t>
            </a:r>
            <a:r>
              <a:rPr lang="en-US" sz="2000" dirty="0">
                <a:cs typeface="Calibri"/>
              </a:rPr>
              <a:t>: Yellow Cab Company has the most transactions made for all age classes and ages.</a:t>
            </a:r>
          </a:p>
          <a:p>
            <a:pPr marL="342900" indent="-342900">
              <a:buFont typeface="Arial"/>
              <a:buChar char="•"/>
            </a:pPr>
            <a:endParaRPr lang="en-US" sz="2000" dirty="0">
              <a:cs typeface="Calibri"/>
            </a:endParaRPr>
          </a:p>
          <a:p>
            <a:pPr marL="342900" indent="-342900">
              <a:buFont typeface="Arial"/>
              <a:buChar char="•"/>
            </a:pPr>
            <a:endParaRPr lang="en-US" sz="2000" dirty="0">
              <a:cs typeface="Calibri"/>
            </a:endParaRPr>
          </a:p>
          <a:p>
            <a:pPr marL="342900" indent="-342900">
              <a:buFont typeface="Arial"/>
              <a:buChar char="•"/>
            </a:pPr>
            <a:r>
              <a:rPr lang="en-US" sz="2000" dirty="0">
                <a:cs typeface="Calibri"/>
              </a:rPr>
              <a:t>Even though both companies lost a profit in 2018 Yellow Cab Company lost less.</a:t>
            </a:r>
          </a:p>
          <a:p>
            <a:pPr marL="342900" indent="-342900">
              <a:buFont typeface="Arial"/>
              <a:buChar char="•"/>
            </a:pPr>
            <a:endParaRPr lang="en-US" sz="2000" dirty="0">
              <a:cs typeface="Calibri"/>
            </a:endParaRPr>
          </a:p>
          <a:p>
            <a:pPr marL="342900" indent="-342900">
              <a:buFont typeface="Arial"/>
              <a:buChar char="•"/>
            </a:pPr>
            <a:endParaRPr lang="en-US" sz="2000" dirty="0">
              <a:cs typeface="Calibri"/>
            </a:endParaRPr>
          </a:p>
          <a:p>
            <a:r>
              <a:rPr lang="en-US" sz="2000" dirty="0">
                <a:cs typeface="Calibri"/>
              </a:rPr>
              <a:t>Therefore, I recommend to invest in Yellow Cab Company.</a:t>
            </a:r>
          </a:p>
          <a:p>
            <a:endParaRPr lang="en-US" sz="2000" dirty="0">
              <a:cs typeface="Calibri"/>
            </a:endParaRPr>
          </a:p>
          <a:p>
            <a:endParaRPr lang="en-US" sz="2000" dirty="0">
              <a:cs typeface="Calibri"/>
            </a:endParaRPr>
          </a:p>
          <a:p>
            <a:pPr marL="342900" indent="-342900">
              <a:buFont typeface="Arial"/>
              <a:buChar char="•"/>
            </a:pPr>
            <a:endParaRPr lang="en-US" sz="2000" dirty="0">
              <a:cs typeface="Calibri"/>
            </a:endParaRPr>
          </a:p>
          <a:p>
            <a:endParaRPr lang="en-US" sz="2000" b="1" dirty="0">
              <a:cs typeface="Calibri"/>
            </a:endParaRPr>
          </a:p>
        </p:txBody>
      </p:sp>
    </p:spTree>
    <p:extLst>
      <p:ext uri="{BB962C8B-B14F-4D97-AF65-F5344CB8AC3E}">
        <p14:creationId xmlns:p14="http://schemas.microsoft.com/office/powerpoint/2010/main" val="226829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pPr marL="171450" indent="-171450">
              <a:buFont typeface="Arial"/>
              <a:buChar char="•"/>
            </a:pPr>
            <a:r>
              <a:rPr lang="en-US" sz="800" b="1" dirty="0">
                <a:solidFill>
                  <a:schemeClr val="tx1">
                    <a:lumMod val="50000"/>
                    <a:lumOff val="50000"/>
                  </a:schemeClr>
                </a:solidFill>
                <a:cs typeface="Calibri Light"/>
              </a:rPr>
              <a:t>a</a:t>
            </a:r>
            <a:endParaRPr lang="en-US">
              <a:solidFill>
                <a:schemeClr val="tx1">
                  <a:lumMod val="50000"/>
                  <a:lumOff val="50000"/>
                </a:schemeClr>
              </a:solidFill>
              <a:cs typeface="Calibri Ligh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rPr>
              <a:t>Executive Summary</a:t>
            </a:r>
            <a:endParaRPr lang="en-US" b="1" dirty="0">
              <a:solidFill>
                <a:srgbClr val="FF6600"/>
              </a:solidFill>
              <a:cs typeface="Calibri Light"/>
            </a:endParaRPr>
          </a:p>
        </p:txBody>
      </p:sp>
      <p:sp>
        <p:nvSpPr>
          <p:cNvPr id="6" name="TextBox 5">
            <a:extLst>
              <a:ext uri="{FF2B5EF4-FFF2-40B4-BE49-F238E27FC236}">
                <a16:creationId xmlns:a16="http://schemas.microsoft.com/office/drawing/2014/main" id="{1E72B4B4-01C1-9F2D-6542-086FF9117B92}"/>
              </a:ext>
            </a:extLst>
          </p:cNvPr>
          <p:cNvSpPr txBox="1"/>
          <p:nvPr/>
        </p:nvSpPr>
        <p:spPr>
          <a:xfrm>
            <a:off x="42059" y="1472045"/>
            <a:ext cx="82957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XYZ is a private firm in US. Due to remarkable growth in the Cab Industry in last few years and multiple key players in the market, it is planning for an investment in Cab industry.</a:t>
            </a:r>
            <a:endParaRPr lang="en-US" dirty="0">
              <a:cs typeface="Calibri"/>
            </a:endParaRPr>
          </a:p>
        </p:txBody>
      </p:sp>
      <p:sp>
        <p:nvSpPr>
          <p:cNvPr id="7" name="TextBox 6">
            <a:extLst>
              <a:ext uri="{FF2B5EF4-FFF2-40B4-BE49-F238E27FC236}">
                <a16:creationId xmlns:a16="http://schemas.microsoft.com/office/drawing/2014/main" id="{F0114E76-5681-8FEA-46F3-0FD041583B32}"/>
              </a:ext>
            </a:extLst>
          </p:cNvPr>
          <p:cNvSpPr txBox="1"/>
          <p:nvPr/>
        </p:nvSpPr>
        <p:spPr>
          <a:xfrm>
            <a:off x="42057" y="2555669"/>
            <a:ext cx="809785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r>
              <a:rPr lang="en-US" dirty="0">
                <a:cs typeface="Calibri" panose="020F0502020204030204"/>
              </a:rPr>
              <a:t>Objective:</a:t>
            </a:r>
          </a:p>
          <a:p>
            <a:pPr algn="l"/>
            <a:r>
              <a:rPr lang="en-US" dirty="0">
                <a:cs typeface="Calibri" panose="020F0502020204030204"/>
              </a:rPr>
              <a:t>Make an analysis and present your analysis to the firm and make a recommendation  about which company to invest in.</a:t>
            </a: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r>
              <a:rPr lang="en-US" dirty="0">
                <a:cs typeface="Calibri" panose="020F0502020204030204"/>
              </a:rPr>
              <a:t>This analysis consists of:</a:t>
            </a:r>
          </a:p>
          <a:p>
            <a:pPr marL="285750" indent="-285750">
              <a:buFont typeface="Arial"/>
              <a:buChar char="•"/>
            </a:pPr>
            <a:r>
              <a:rPr lang="en-US" dirty="0">
                <a:cs typeface="Calibri" panose="020F0502020204030204"/>
              </a:rPr>
              <a:t>Data analysis</a:t>
            </a:r>
          </a:p>
          <a:p>
            <a:pPr marL="285750" indent="-285750">
              <a:buFont typeface="Arial"/>
              <a:buChar char="•"/>
            </a:pPr>
            <a:r>
              <a:rPr lang="en-US" dirty="0">
                <a:cs typeface="Calibri" panose="020F0502020204030204"/>
              </a:rPr>
              <a:t>Data </a:t>
            </a:r>
            <a:r>
              <a:rPr lang="en-US" dirty="0" err="1">
                <a:cs typeface="Calibri" panose="020F0502020204030204"/>
              </a:rPr>
              <a:t>visualisation</a:t>
            </a:r>
          </a:p>
          <a:p>
            <a:pPr marL="285750" indent="-285750">
              <a:buFont typeface="Arial"/>
              <a:buChar char="•"/>
            </a:pPr>
            <a:r>
              <a:rPr lang="en-US" dirty="0" err="1">
                <a:cs typeface="Calibri" panose="020F0502020204030204"/>
              </a:rPr>
              <a:t>Hyphotesis</a:t>
            </a:r>
            <a:r>
              <a:rPr lang="en-US" dirty="0">
                <a:cs typeface="Calibri" panose="020F0502020204030204"/>
              </a:rPr>
              <a:t> testing</a:t>
            </a:r>
          </a:p>
          <a:p>
            <a:endParaRPr lang="en-US" dirty="0">
              <a:cs typeface="Calibri" panose="020F0502020204030204"/>
            </a:endParaRPr>
          </a:p>
        </p:txBody>
      </p:sp>
    </p:spTree>
    <p:extLst>
      <p:ext uri="{BB962C8B-B14F-4D97-AF65-F5344CB8AC3E}">
        <p14:creationId xmlns:p14="http://schemas.microsoft.com/office/powerpoint/2010/main" val="306227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Approach</a:t>
            </a:r>
          </a:p>
        </p:txBody>
      </p:sp>
      <p:sp>
        <p:nvSpPr>
          <p:cNvPr id="6" name="TextBox 5">
            <a:extLst>
              <a:ext uri="{FF2B5EF4-FFF2-40B4-BE49-F238E27FC236}">
                <a16:creationId xmlns:a16="http://schemas.microsoft.com/office/drawing/2014/main" id="{1E72B4B4-01C1-9F2D-6542-086FF9117B92}"/>
              </a:ext>
            </a:extLst>
          </p:cNvPr>
          <p:cNvSpPr txBox="1"/>
          <p:nvPr/>
        </p:nvSpPr>
        <p:spPr>
          <a:xfrm>
            <a:off x="210292" y="1531421"/>
            <a:ext cx="82957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Four Datasets have been provided to us:</a:t>
            </a:r>
          </a:p>
        </p:txBody>
      </p:sp>
      <p:sp>
        <p:nvSpPr>
          <p:cNvPr id="7" name="TextBox 6">
            <a:extLst>
              <a:ext uri="{FF2B5EF4-FFF2-40B4-BE49-F238E27FC236}">
                <a16:creationId xmlns:a16="http://schemas.microsoft.com/office/drawing/2014/main" id="{F0114E76-5681-8FEA-46F3-0FD041583B32}"/>
              </a:ext>
            </a:extLst>
          </p:cNvPr>
          <p:cNvSpPr txBox="1"/>
          <p:nvPr/>
        </p:nvSpPr>
        <p:spPr>
          <a:xfrm>
            <a:off x="42057" y="2555669"/>
            <a:ext cx="809785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dirty="0">
                <a:cs typeface="Calibri" panose="020F0502020204030204"/>
              </a:rPr>
              <a:t>Cab_data.csv</a:t>
            </a:r>
            <a:r>
              <a:rPr lang="en-US" sz="2400" dirty="0">
                <a:cs typeface="Calibri" panose="020F0502020204030204"/>
              </a:rPr>
              <a:t> - </a:t>
            </a:r>
            <a:r>
              <a:rPr lang="en-US" sz="2400" dirty="0">
                <a:ea typeface="+mn-lt"/>
                <a:cs typeface="+mn-lt"/>
              </a:rPr>
              <a:t>this file includes details of transaction for 2 cab companies</a:t>
            </a:r>
            <a:endParaRPr lang="en-US" sz="2400" dirty="0">
              <a:cs typeface="Calibri" panose="020F0502020204030204"/>
            </a:endParaRPr>
          </a:p>
          <a:p>
            <a:pPr marL="285750" indent="-285750">
              <a:buFont typeface="Arial"/>
              <a:buChar char="•"/>
            </a:pPr>
            <a:r>
              <a:rPr lang="en-US" sz="2400" b="1" dirty="0">
                <a:ea typeface="+mn-lt"/>
                <a:cs typeface="+mn-lt"/>
              </a:rPr>
              <a:t>Customer_ID.csv</a:t>
            </a:r>
            <a:r>
              <a:rPr lang="en-US" sz="2400" dirty="0">
                <a:ea typeface="+mn-lt"/>
                <a:cs typeface="+mn-lt"/>
              </a:rPr>
              <a:t> – this is a mapping table that contains a unique identifier which links the customer’s demographic details</a:t>
            </a:r>
            <a:endParaRPr lang="en-US" sz="2400" dirty="0">
              <a:cs typeface="Calibri" panose="020F0502020204030204"/>
            </a:endParaRPr>
          </a:p>
          <a:p>
            <a:pPr marL="285750" indent="-285750">
              <a:buFont typeface="Arial"/>
              <a:buChar char="•"/>
            </a:pPr>
            <a:r>
              <a:rPr lang="en-US" sz="2400" b="1" dirty="0">
                <a:ea typeface="+mn-lt"/>
                <a:cs typeface="+mn-lt"/>
              </a:rPr>
              <a:t>Transaction_ID.csv – </a:t>
            </a:r>
            <a:r>
              <a:rPr lang="en-US" sz="2400" dirty="0">
                <a:ea typeface="+mn-lt"/>
                <a:cs typeface="+mn-lt"/>
              </a:rPr>
              <a:t>this is a mapping table that contains transaction to customer mapping and payment mode</a:t>
            </a:r>
            <a:endParaRPr lang="en-US" sz="2400" dirty="0">
              <a:cs typeface="Calibri" panose="020F0502020204030204"/>
            </a:endParaRPr>
          </a:p>
          <a:p>
            <a:pPr marL="285750" indent="-285750">
              <a:buFont typeface="Arial"/>
              <a:buChar char="•"/>
            </a:pPr>
            <a:r>
              <a:rPr lang="en-US" sz="2400" b="1" dirty="0">
                <a:ea typeface="+mn-lt"/>
                <a:cs typeface="+mn-lt"/>
              </a:rPr>
              <a:t>City.csv – </a:t>
            </a:r>
            <a:r>
              <a:rPr lang="en-US" sz="2400" dirty="0">
                <a:ea typeface="+mn-lt"/>
                <a:cs typeface="+mn-lt"/>
              </a:rPr>
              <a:t>this file contains list of US cities, their population and number of cab users</a:t>
            </a:r>
            <a:endParaRPr lang="en-US" sz="2400" dirty="0">
              <a:cs typeface="Calibri" panose="020F0502020204030204"/>
            </a:endParaRPr>
          </a:p>
          <a:p>
            <a:pPr marL="285750" indent="-285750">
              <a:buFont typeface="Arial"/>
              <a:buChar char="•"/>
            </a:pP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334207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Company Profits</a:t>
            </a:r>
          </a:p>
        </p:txBody>
      </p:sp>
      <p:pic>
        <p:nvPicPr>
          <p:cNvPr id="3" name="Picture 3" descr="Chart, bar chart&#10;&#10;Description automatically generated">
            <a:extLst>
              <a:ext uri="{FF2B5EF4-FFF2-40B4-BE49-F238E27FC236}">
                <a16:creationId xmlns:a16="http://schemas.microsoft.com/office/drawing/2014/main" id="{40BC538A-ED76-346E-7C91-E21F95F31638}"/>
              </a:ext>
            </a:extLst>
          </p:cNvPr>
          <p:cNvPicPr>
            <a:picLocks noChangeAspect="1"/>
          </p:cNvPicPr>
          <p:nvPr/>
        </p:nvPicPr>
        <p:blipFill>
          <a:blip r:embed="rId2"/>
          <a:stretch>
            <a:fillRect/>
          </a:stretch>
        </p:blipFill>
        <p:spPr>
          <a:xfrm>
            <a:off x="-40783" y="1536971"/>
            <a:ext cx="7894749" cy="5200733"/>
          </a:xfrm>
          <a:prstGeom prst="rect">
            <a:avLst/>
          </a:prstGeom>
        </p:spPr>
      </p:pic>
      <p:sp>
        <p:nvSpPr>
          <p:cNvPr id="4" name="TextBox 3">
            <a:extLst>
              <a:ext uri="{FF2B5EF4-FFF2-40B4-BE49-F238E27FC236}">
                <a16:creationId xmlns:a16="http://schemas.microsoft.com/office/drawing/2014/main" id="{04806097-85D5-88C3-8555-A5D276233B41}"/>
              </a:ext>
            </a:extLst>
          </p:cNvPr>
          <p:cNvSpPr txBox="1"/>
          <p:nvPr/>
        </p:nvSpPr>
        <p:spPr>
          <a:xfrm>
            <a:off x="7861478" y="2371858"/>
            <a:ext cx="328263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It is understood from here that Yellow Cab Company gains way more profits compared to the Pink Cab Company. Since Yellow Cab Company Transaction number was way many compared to the Pink Cab Company, we took the mean of the profits.</a:t>
            </a:r>
          </a:p>
        </p:txBody>
      </p:sp>
    </p:spTree>
    <p:extLst>
      <p:ext uri="{BB962C8B-B14F-4D97-AF65-F5344CB8AC3E}">
        <p14:creationId xmlns:p14="http://schemas.microsoft.com/office/powerpoint/2010/main" val="327681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Company Profits </a:t>
            </a:r>
            <a:r>
              <a:rPr lang="en-US" dirty="0" err="1">
                <a:solidFill>
                  <a:srgbClr val="FF6600"/>
                </a:solidFill>
                <a:latin typeface="Calibri"/>
                <a:cs typeface="Calibri"/>
              </a:rPr>
              <a:t>Citywise</a:t>
            </a:r>
          </a:p>
        </p:txBody>
      </p:sp>
      <p:sp>
        <p:nvSpPr>
          <p:cNvPr id="4" name="TextBox 3">
            <a:extLst>
              <a:ext uri="{FF2B5EF4-FFF2-40B4-BE49-F238E27FC236}">
                <a16:creationId xmlns:a16="http://schemas.microsoft.com/office/drawing/2014/main" id="{04806097-85D5-88C3-8555-A5D276233B41}"/>
              </a:ext>
            </a:extLst>
          </p:cNvPr>
          <p:cNvSpPr txBox="1"/>
          <p:nvPr/>
        </p:nvSpPr>
        <p:spPr>
          <a:xfrm>
            <a:off x="8108323" y="1717181"/>
            <a:ext cx="367973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It can be seen from this figure that the city of New York is the most active city in terms of making drives.</a:t>
            </a:r>
          </a:p>
          <a:p>
            <a:pPr marL="285750" indent="-285750">
              <a:buFont typeface="Arial"/>
              <a:buChar char="•"/>
            </a:pPr>
            <a:r>
              <a:rPr lang="en-US" dirty="0">
                <a:cs typeface="Calibri"/>
              </a:rPr>
              <a:t>We can also see that for Pink Cab Company Dallas TX city is the least drives made city and for Yellow Cab Company that city is Sacramento CA.</a:t>
            </a:r>
          </a:p>
          <a:p>
            <a:pPr marL="285750" indent="-285750">
              <a:buFont typeface="Arial"/>
              <a:buChar char="•"/>
            </a:pPr>
            <a:r>
              <a:rPr lang="en-US" dirty="0">
                <a:cs typeface="Calibri"/>
              </a:rPr>
              <a:t>We can see the amount of profit differences between the two companies Yellow Cab Company has an insane amount of advantage in this field.</a:t>
            </a:r>
          </a:p>
        </p:txBody>
      </p:sp>
      <p:pic>
        <p:nvPicPr>
          <p:cNvPr id="2" name="Picture 5" descr="Chart, histogram&#10;&#10;Description automatically generated">
            <a:extLst>
              <a:ext uri="{FF2B5EF4-FFF2-40B4-BE49-F238E27FC236}">
                <a16:creationId xmlns:a16="http://schemas.microsoft.com/office/drawing/2014/main" id="{12D1EBD5-7874-A988-8799-A0481AD2063F}"/>
              </a:ext>
            </a:extLst>
          </p:cNvPr>
          <p:cNvPicPr>
            <a:picLocks noChangeAspect="1"/>
          </p:cNvPicPr>
          <p:nvPr/>
        </p:nvPicPr>
        <p:blipFill>
          <a:blip r:embed="rId2"/>
          <a:stretch>
            <a:fillRect/>
          </a:stretch>
        </p:blipFill>
        <p:spPr>
          <a:xfrm>
            <a:off x="2146" y="1335123"/>
            <a:ext cx="8163058" cy="5507838"/>
          </a:xfrm>
          <a:prstGeom prst="rect">
            <a:avLst/>
          </a:prstGeom>
        </p:spPr>
      </p:pic>
    </p:spTree>
    <p:extLst>
      <p:ext uri="{BB962C8B-B14F-4D97-AF65-F5344CB8AC3E}">
        <p14:creationId xmlns:p14="http://schemas.microsoft.com/office/powerpoint/2010/main" val="369471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Average Profits Per KM</a:t>
            </a:r>
          </a:p>
        </p:txBody>
      </p:sp>
      <p:sp>
        <p:nvSpPr>
          <p:cNvPr id="4" name="TextBox 3">
            <a:extLst>
              <a:ext uri="{FF2B5EF4-FFF2-40B4-BE49-F238E27FC236}">
                <a16:creationId xmlns:a16="http://schemas.microsoft.com/office/drawing/2014/main" id="{04806097-85D5-88C3-8555-A5D276233B41}"/>
              </a:ext>
            </a:extLst>
          </p:cNvPr>
          <p:cNvSpPr txBox="1"/>
          <p:nvPr/>
        </p:nvSpPr>
        <p:spPr>
          <a:xfrm>
            <a:off x="8108323" y="1717181"/>
            <a:ext cx="36797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a:endParaRPr>
          </a:p>
        </p:txBody>
      </p:sp>
      <p:pic>
        <p:nvPicPr>
          <p:cNvPr id="3" name="Picture 5" descr="Chart, bar chart&#10;&#10;Description automatically generated">
            <a:extLst>
              <a:ext uri="{FF2B5EF4-FFF2-40B4-BE49-F238E27FC236}">
                <a16:creationId xmlns:a16="http://schemas.microsoft.com/office/drawing/2014/main" id="{E1B5512B-ECD9-DCF6-FE32-2009BBA71FEE}"/>
              </a:ext>
            </a:extLst>
          </p:cNvPr>
          <p:cNvPicPr>
            <a:picLocks noChangeAspect="1"/>
          </p:cNvPicPr>
          <p:nvPr/>
        </p:nvPicPr>
        <p:blipFill>
          <a:blip r:embed="rId2"/>
          <a:stretch>
            <a:fillRect/>
          </a:stretch>
        </p:blipFill>
        <p:spPr>
          <a:xfrm>
            <a:off x="2146" y="1391672"/>
            <a:ext cx="7529847" cy="5469866"/>
          </a:xfrm>
          <a:prstGeom prst="rect">
            <a:avLst/>
          </a:prstGeom>
        </p:spPr>
      </p:pic>
      <p:sp>
        <p:nvSpPr>
          <p:cNvPr id="6" name="TextBox 5">
            <a:extLst>
              <a:ext uri="{FF2B5EF4-FFF2-40B4-BE49-F238E27FC236}">
                <a16:creationId xmlns:a16="http://schemas.microsoft.com/office/drawing/2014/main" id="{D2348061-6DF2-B4CD-0BCB-A325E77BB4E1}"/>
              </a:ext>
            </a:extLst>
          </p:cNvPr>
          <p:cNvSpPr txBox="1"/>
          <p:nvPr/>
        </p:nvSpPr>
        <p:spPr>
          <a:xfrm>
            <a:off x="7952703" y="2366492"/>
            <a:ext cx="333629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We saw that Yellow Cab Company makes more profits but what if we check the average profits made per KM taken.</a:t>
            </a:r>
          </a:p>
          <a:p>
            <a:pPr marL="285750" indent="-285750">
              <a:buFont typeface="Arial"/>
              <a:buChar char="•"/>
            </a:pPr>
            <a:r>
              <a:rPr lang="en-US" dirty="0">
                <a:cs typeface="Calibri" panose="020F0502020204030204"/>
              </a:rPr>
              <a:t>Well the result doesn't change, still Yellow Cab Company makes about 2.3 times more profits per KM taken.</a:t>
            </a:r>
          </a:p>
        </p:txBody>
      </p:sp>
    </p:spTree>
    <p:extLst>
      <p:ext uri="{BB962C8B-B14F-4D97-AF65-F5344CB8AC3E}">
        <p14:creationId xmlns:p14="http://schemas.microsoft.com/office/powerpoint/2010/main" val="260909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Average Profit Agewise</a:t>
            </a:r>
          </a:p>
        </p:txBody>
      </p:sp>
      <p:sp>
        <p:nvSpPr>
          <p:cNvPr id="4" name="TextBox 3">
            <a:extLst>
              <a:ext uri="{FF2B5EF4-FFF2-40B4-BE49-F238E27FC236}">
                <a16:creationId xmlns:a16="http://schemas.microsoft.com/office/drawing/2014/main" id="{04806097-85D5-88C3-8555-A5D276233B41}"/>
              </a:ext>
            </a:extLst>
          </p:cNvPr>
          <p:cNvSpPr txBox="1"/>
          <p:nvPr/>
        </p:nvSpPr>
        <p:spPr>
          <a:xfrm>
            <a:off x="2023056" y="5623773"/>
            <a:ext cx="91103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From these graphs, we can see that young people and middle aged people contribute almost same to the profits while young people contribute just a little more. Old people are not far behind but they contribute less compared to young and middle aged people.</a:t>
            </a:r>
          </a:p>
        </p:txBody>
      </p:sp>
      <p:pic>
        <p:nvPicPr>
          <p:cNvPr id="2" name="Picture 6" descr="Chart, bar chart, histogram&#10;&#10;Description automatically generated">
            <a:extLst>
              <a:ext uri="{FF2B5EF4-FFF2-40B4-BE49-F238E27FC236}">
                <a16:creationId xmlns:a16="http://schemas.microsoft.com/office/drawing/2014/main" id="{0A884B53-B798-6BD2-5535-2C263DE6E9E0}"/>
              </a:ext>
            </a:extLst>
          </p:cNvPr>
          <p:cNvPicPr>
            <a:picLocks noChangeAspect="1"/>
          </p:cNvPicPr>
          <p:nvPr/>
        </p:nvPicPr>
        <p:blipFill>
          <a:blip r:embed="rId2"/>
          <a:stretch>
            <a:fillRect/>
          </a:stretch>
        </p:blipFill>
        <p:spPr>
          <a:xfrm>
            <a:off x="45075" y="1331757"/>
            <a:ext cx="6531733" cy="4001301"/>
          </a:xfrm>
          <a:prstGeom prst="rect">
            <a:avLst/>
          </a:prstGeom>
        </p:spPr>
      </p:pic>
      <p:pic>
        <p:nvPicPr>
          <p:cNvPr id="7" name="Picture 7" descr="Chart, pie chart&#10;&#10;Description automatically generated">
            <a:extLst>
              <a:ext uri="{FF2B5EF4-FFF2-40B4-BE49-F238E27FC236}">
                <a16:creationId xmlns:a16="http://schemas.microsoft.com/office/drawing/2014/main" id="{CAD0BE22-A3F7-BE6A-182E-BD9813DE8AF0}"/>
              </a:ext>
            </a:extLst>
          </p:cNvPr>
          <p:cNvPicPr>
            <a:picLocks noChangeAspect="1"/>
          </p:cNvPicPr>
          <p:nvPr/>
        </p:nvPicPr>
        <p:blipFill>
          <a:blip r:embed="rId3"/>
          <a:stretch>
            <a:fillRect/>
          </a:stretch>
        </p:blipFill>
        <p:spPr>
          <a:xfrm>
            <a:off x="6312797" y="1368613"/>
            <a:ext cx="5866325" cy="3755871"/>
          </a:xfrm>
          <a:prstGeom prst="rect">
            <a:avLst/>
          </a:prstGeom>
        </p:spPr>
      </p:pic>
    </p:spTree>
    <p:extLst>
      <p:ext uri="{BB962C8B-B14F-4D97-AF65-F5344CB8AC3E}">
        <p14:creationId xmlns:p14="http://schemas.microsoft.com/office/powerpoint/2010/main" val="155676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9E4856-127F-B55A-F707-BAE06A50520E}"/>
              </a:ext>
            </a:extLst>
          </p:cNvPr>
          <p:cNvSpPr txBox="1">
            <a:spLocks/>
          </p:cNvSpPr>
          <p:nvPr/>
        </p:nvSpPr>
        <p:spPr>
          <a:xfrm rot="5400000">
            <a:off x="5474192" y="-5454401"/>
            <a:ext cx="1316184" cy="12264570"/>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6600"/>
                </a:solidFill>
                <a:latin typeface="Calibri"/>
                <a:cs typeface="Calibri"/>
              </a:rPr>
              <a:t>EDA – Number of drive changes from Season</a:t>
            </a:r>
          </a:p>
        </p:txBody>
      </p:sp>
      <p:sp>
        <p:nvSpPr>
          <p:cNvPr id="4" name="TextBox 3">
            <a:extLst>
              <a:ext uri="{FF2B5EF4-FFF2-40B4-BE49-F238E27FC236}">
                <a16:creationId xmlns:a16="http://schemas.microsoft.com/office/drawing/2014/main" id="{04806097-85D5-88C3-8555-A5D276233B41}"/>
              </a:ext>
            </a:extLst>
          </p:cNvPr>
          <p:cNvSpPr txBox="1"/>
          <p:nvPr/>
        </p:nvSpPr>
        <p:spPr>
          <a:xfrm>
            <a:off x="8741535" y="2307463"/>
            <a:ext cx="313238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From these graphs, we can see that Fall season is the most drives made for each companies and Spring is the least drives made for each companies. In Pink Cab Company Summer Season drives are just a little more than the Winter Season while in the Yellow Cab Company it’s the other way around.</a:t>
            </a:r>
            <a:endParaRPr lang="en-US"/>
          </a:p>
        </p:txBody>
      </p:sp>
      <p:pic>
        <p:nvPicPr>
          <p:cNvPr id="3" name="Picture 5" descr="Chart, bar chart&#10;&#10;Description automatically generated">
            <a:extLst>
              <a:ext uri="{FF2B5EF4-FFF2-40B4-BE49-F238E27FC236}">
                <a16:creationId xmlns:a16="http://schemas.microsoft.com/office/drawing/2014/main" id="{D07AF4C4-A5A4-0477-CF03-51BAF7BEA839}"/>
              </a:ext>
            </a:extLst>
          </p:cNvPr>
          <p:cNvPicPr>
            <a:picLocks noChangeAspect="1"/>
          </p:cNvPicPr>
          <p:nvPr/>
        </p:nvPicPr>
        <p:blipFill>
          <a:blip r:embed="rId2"/>
          <a:stretch>
            <a:fillRect/>
          </a:stretch>
        </p:blipFill>
        <p:spPr>
          <a:xfrm>
            <a:off x="216794" y="1393432"/>
            <a:ext cx="8517227" cy="5466347"/>
          </a:xfrm>
          <a:prstGeom prst="rect">
            <a:avLst/>
          </a:prstGeom>
        </p:spPr>
      </p:pic>
    </p:spTree>
    <p:extLst>
      <p:ext uri="{BB962C8B-B14F-4D97-AF65-F5344CB8AC3E}">
        <p14:creationId xmlns:p14="http://schemas.microsoft.com/office/powerpoint/2010/main" val="1252674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
  <TotalTime>22</TotalTime>
  <Words>33</Words>
  <Application>Microsoft Office PowerPoint</Application>
  <PresentationFormat>Widescreen</PresentationFormat>
  <Paragraphs>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Convertio</cp:lastModifiedBy>
  <cp:revision>486</cp:revision>
  <dcterms:created xsi:type="dcterms:W3CDTF">2020-12-18T04:50:05Z</dcterms:created>
  <dcterms:modified xsi:type="dcterms:W3CDTF">2022-12-21T20:56:07Z</dcterms:modified>
</cp:coreProperties>
</file>