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4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3" r:id="rId7"/>
    <p:sldId id="264" r:id="rId8"/>
    <p:sldId id="275" r:id="rId9"/>
    <p:sldId id="265" r:id="rId10"/>
    <p:sldId id="266" r:id="rId11"/>
    <p:sldId id="268" r:id="rId12"/>
    <p:sldId id="284" r:id="rId13"/>
    <p:sldId id="285" r:id="rId14"/>
    <p:sldId id="286" r:id="rId15"/>
    <p:sldId id="287" r:id="rId16"/>
    <p:sldId id="270" r:id="rId17"/>
    <p:sldId id="276" r:id="rId18"/>
    <p:sldId id="271" r:id="rId19"/>
    <p:sldId id="272" r:id="rId20"/>
    <p:sldId id="273" r:id="rId21"/>
    <p:sldId id="274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3141" autoAdjust="0"/>
  </p:normalViewPr>
  <p:slideViewPr>
    <p:cSldViewPr snapToGrid="0" snapToObjects="1">
      <p:cViewPr varScale="1">
        <p:scale>
          <a:sx n="60" d="100"/>
          <a:sy n="60" d="100"/>
        </p:scale>
        <p:origin x="72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628DCE-A052-2D42-AD07-8D4FEB01B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88AD545-4C0F-D843-B06F-3FC02F47E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A66A53E-593B-D741-A5B8-79909FCA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2162-4E68-D348-98D4-34D1259217F3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899D526-711B-134C-9215-FA82B818F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6CE1F10-84CC-B745-93BB-D2B753445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CCC5-D500-3F4D-9FBB-11467C4877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685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706CB8-2FF2-2E4B-8DF3-FB80B02A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D2063C0-DD81-9C4A-B882-3F86DAEE5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56172CA-BF36-E144-94B9-7AF4A445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2162-4E68-D348-98D4-34D1259217F3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ED97BAA-B4F7-8644-9E05-F9F21E3D7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B5EB82A-6AC6-2A40-A198-56B1A340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CCC5-D500-3F4D-9FBB-11467C4877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145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0397092-D62A-574A-B1BD-5DAB05423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ABAB668-A5F3-0D41-B9D4-08DD80C47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4E05FFF-43C4-9347-960D-94C3DC9FB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2162-4E68-D348-98D4-34D1259217F3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66C689A-0BFE-8747-B36F-A25498AB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D70C141-73A8-3C47-98F4-8CFFEB4B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CCC5-D500-3F4D-9FBB-11467C4877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105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A5BDD2-B271-B141-9E9B-7DBB2CA1F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85A54A-E17B-2A41-86FA-89175D6B6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09E22E1-68CB-044C-873E-5790BDE88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2162-4E68-D348-98D4-34D1259217F3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C46A007-216C-2B40-9612-A0458F91B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53EC9E3-0CBF-CF41-9270-1421A869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CCC5-D500-3F4D-9FBB-11467C4877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445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D1D19DE-9145-2444-8B04-7CC2A418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77D8846-47BB-4742-A45B-6D80BBFDC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AD2DEB8-BBCB-F148-A12D-2878B8242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2162-4E68-D348-98D4-34D1259217F3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19E8C5D-AA39-BE4D-BBA6-1B6860923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A9F3CA1-9A1B-004F-80EF-280DBF9BE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CCC5-D500-3F4D-9FBB-11467C4877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765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D7A770-32AF-C44D-9F8C-F586D295D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48E9A0-6F06-9D4C-B32C-83CBD8B51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43C0A44-4DD0-134F-AE88-622C1F39A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F6FA8C2-3964-7C40-89C6-E9CE53CC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2162-4E68-D348-98D4-34D1259217F3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FED1ED3-320A-7048-9141-45AA38B7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A27D2CA-D6EA-214A-B920-EF8B17272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CCC5-D500-3F4D-9FBB-11467C4877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781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BDA546-EBE9-7B4B-97A3-82F7E75E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EA00631-F484-F141-960B-3BAD08C93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AAE6EC2-5422-B645-9C51-158A5430E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DEFF8012-F141-9940-9879-7A4989F0C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A79C4BF-6B67-0042-9621-5EC5FC77D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F814C3AB-F10A-4148-80AD-B8028C924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2162-4E68-D348-98D4-34D1259217F3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FEEA072A-9F5B-BF40-90EC-657CF1535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302C0682-5A6C-3541-9A01-DDE44E48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CCC5-D500-3F4D-9FBB-11467C4877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995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A4FB32F-569A-5745-9689-9D5DAF9DB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74C954B-6C54-DD42-8290-5BB727B9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2162-4E68-D348-98D4-34D1259217F3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82EE320-BA85-BE4D-A375-726BF7B2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2F361E5-F8C8-AF46-A2CF-9FA905DA8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CCC5-D500-3F4D-9FBB-11467C4877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55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3A3A33A-7687-5548-A7F6-682FC5DC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2162-4E68-D348-98D4-34D1259217F3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53D9B7D-033F-D540-A713-FBD0B5BCD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7F6AB63-5446-324A-9990-40CC52743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CCC5-D500-3F4D-9FBB-11467C4877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814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602164-A1C9-E54F-A655-95B1DD8A3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FA04B8C-77AC-6A43-9043-19B00B7D3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0F70636-4DBD-FC4E-8C99-E266CFA86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33E3926-8FFB-CE4B-B6D0-F3866E81C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2162-4E68-D348-98D4-34D1259217F3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19950C1-E1C9-C44E-8987-D0622E47B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A5E7CED-2811-B046-A08F-430A0DD0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CCC5-D500-3F4D-9FBB-11467C4877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8067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F5E783-87F6-D940-A8EC-D31CECCCA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697A3F49-E85A-8A45-892F-CB2159610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1731FB0-519C-0843-9EE0-ED160D620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01924B7-32A6-BF4D-9461-1CF9CDF7D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2162-4E68-D348-98D4-34D1259217F3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257EB17-4F23-4D4E-86AE-F929D38DB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401D97F-D1E8-AC4F-9D0D-3AF4DFBD7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CCC5-D500-3F4D-9FBB-11467C4877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997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7909487-BA79-4141-A693-776D66FA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55DA62F-4EB6-7143-99DC-879DA5923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3194178-3524-2143-A336-EDB49B0A1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72162-4E68-D348-98D4-34D1259217F3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D10E8B3-1030-6F4A-BE18-F06C6FB16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9ADC53F-98A7-734F-A8D7-C7DA1BCD0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9CCC5-D500-3F4D-9FBB-11467C4877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556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1EE0DF2-8E0D-5C4E-A65B-CF873DC94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806" y="989869"/>
            <a:ext cx="9963150" cy="631825"/>
          </a:xfrm>
        </p:spPr>
        <p:txBody>
          <a:bodyPr anchor="ctr">
            <a:normAutofit fontScale="90000"/>
          </a:bodyPr>
          <a:lstStyle/>
          <a:p>
            <a:r>
              <a:rPr lang="tr-TR" sz="6100" dirty="0"/>
              <a:t>FRISEURSALON SIMULATION </a:t>
            </a:r>
            <a:br>
              <a:rPr lang="tr-TR" sz="6100" dirty="0"/>
            </a:br>
            <a:r>
              <a:rPr lang="tr-TR" sz="6100" dirty="0"/>
              <a:t>FINALPRÜFUNG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1DA6CBB-A929-EA42-B173-65972C7B6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tr-TR" sz="2800"/>
              <a:t>WARTESCHLANGETHEORIE</a:t>
            </a:r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EE27F358-BE0B-DA4B-8CA7-CB0307544385}"/>
              </a:ext>
            </a:extLst>
          </p:cNvPr>
          <p:cNvSpPr txBox="1"/>
          <p:nvPr/>
        </p:nvSpPr>
        <p:spPr>
          <a:xfrm>
            <a:off x="4006635" y="4213689"/>
            <a:ext cx="3845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Özgürazad</a:t>
            </a:r>
            <a:r>
              <a:rPr lang="tr-TR" dirty="0"/>
              <a:t> Çelik 138417056</a:t>
            </a:r>
          </a:p>
          <a:p>
            <a:r>
              <a:rPr lang="tr-TR" dirty="0"/>
              <a:t>Gizem Uysal 138417853</a:t>
            </a:r>
          </a:p>
          <a:p>
            <a:r>
              <a:rPr lang="tr-TR" dirty="0"/>
              <a:t>Aleyna </a:t>
            </a:r>
            <a:r>
              <a:rPr lang="tr-TR" dirty="0" err="1"/>
              <a:t>Şümşet</a:t>
            </a:r>
            <a:r>
              <a:rPr lang="tr-TR" dirty="0"/>
              <a:t> 138417049</a:t>
            </a:r>
          </a:p>
        </p:txBody>
      </p:sp>
    </p:spTree>
    <p:extLst>
      <p:ext uri="{BB962C8B-B14F-4D97-AF65-F5344CB8AC3E}">
        <p14:creationId xmlns:p14="http://schemas.microsoft.com/office/powerpoint/2010/main" val="3414264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169AE7D-1DCD-8A41-AA45-E0762353E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C19C92-53CD-C14B-8691-583FCDCEF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43FF787-BB87-5944-8446-AC85708C4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241264"/>
            <a:ext cx="11215687" cy="637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79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11030CB-E587-AA4B-A957-E621956F7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tr-TR" sz="1700" dirty="0" err="1"/>
              <a:t>Wir</a:t>
            </a:r>
            <a:r>
              <a:rPr lang="tr-TR" sz="1700" dirty="0"/>
              <a:t> </a:t>
            </a:r>
            <a:r>
              <a:rPr lang="tr-TR" sz="1700" dirty="0" err="1"/>
              <a:t>haben</a:t>
            </a:r>
            <a:r>
              <a:rPr lang="tr-TR" sz="1700" dirty="0"/>
              <a:t> den </a:t>
            </a:r>
            <a:r>
              <a:rPr lang="tr-TR" sz="1700" dirty="0" err="1"/>
              <a:t>Lambda-Wert</a:t>
            </a:r>
            <a:r>
              <a:rPr lang="tr-TR" sz="1700" dirty="0"/>
              <a:t> </a:t>
            </a:r>
            <a:r>
              <a:rPr lang="tr-TR" sz="1700" dirty="0" err="1"/>
              <a:t>erhalten</a:t>
            </a:r>
            <a:r>
              <a:rPr lang="tr-TR" sz="1700" dirty="0"/>
              <a:t>, der der </a:t>
            </a:r>
            <a:r>
              <a:rPr lang="tr-TR" sz="1700" dirty="0" err="1"/>
              <a:t>Parameter</a:t>
            </a:r>
            <a:r>
              <a:rPr lang="tr-TR" sz="1700" dirty="0"/>
              <a:t> der </a:t>
            </a:r>
            <a:r>
              <a:rPr lang="tr-TR" sz="1700" dirty="0" err="1"/>
              <a:t>Poisson-Verteilung</a:t>
            </a:r>
            <a:r>
              <a:rPr lang="tr-TR" sz="1700" dirty="0"/>
              <a:t> </a:t>
            </a:r>
            <a:r>
              <a:rPr lang="tr-TR" sz="1700" dirty="0" err="1"/>
              <a:t>ist</a:t>
            </a:r>
            <a:r>
              <a:rPr lang="tr-TR" sz="1700" dirty="0"/>
              <a:t>, der im Arena-</a:t>
            </a:r>
            <a:r>
              <a:rPr lang="tr-TR" sz="1700" dirty="0" err="1"/>
              <a:t>Programm</a:t>
            </a:r>
            <a:r>
              <a:rPr lang="tr-TR" sz="1700" dirty="0"/>
              <a:t> </a:t>
            </a:r>
            <a:r>
              <a:rPr lang="tr-TR" sz="1700" dirty="0" err="1"/>
              <a:t>verwendet</a:t>
            </a:r>
            <a:r>
              <a:rPr lang="tr-TR" sz="1700" dirty="0"/>
              <a:t> </a:t>
            </a:r>
            <a:r>
              <a:rPr lang="tr-TR" sz="1700" dirty="0" err="1"/>
              <a:t>wird</a:t>
            </a:r>
            <a:r>
              <a:rPr lang="tr-TR" sz="1700" dirty="0"/>
              <a:t> </a:t>
            </a:r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0F31541B-5E69-114E-9C7C-C48D7BF3F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8492"/>
            <a:ext cx="3780582" cy="658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111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2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2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3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6C785D7F-7404-4016-B7AF-BB25D90D7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" r="1" b="27670"/>
          <a:stretch/>
        </p:blipFill>
        <p:spPr>
          <a:xfrm>
            <a:off x="364607" y="134911"/>
            <a:ext cx="11462786" cy="5855987"/>
          </a:xfrm>
          <a:prstGeom prst="rect">
            <a:avLst/>
          </a:prstGeom>
          <a:ln>
            <a:noFill/>
          </a:ln>
        </p:spPr>
      </p:pic>
      <p:sp>
        <p:nvSpPr>
          <p:cNvPr id="75" name="Isosceles Triangle 3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AB2635A6-C492-45A2-BD68-0F6804E5F1E3}"/>
              </a:ext>
            </a:extLst>
          </p:cNvPr>
          <p:cNvSpPr txBox="1"/>
          <p:nvPr/>
        </p:nvSpPr>
        <p:spPr>
          <a:xfrm>
            <a:off x="4518660" y="6059273"/>
            <a:ext cx="3154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WAL</a:t>
            </a:r>
            <a:r>
              <a:rPr lang="tr-TR" dirty="0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rgbClr val="FF0000"/>
                </a:solidFill>
              </a:rPr>
              <a:t>-IN</a:t>
            </a:r>
          </a:p>
          <a:p>
            <a:r>
              <a:rPr lang="en-US" dirty="0">
                <a:solidFill>
                  <a:srgbClr val="FF0000"/>
                </a:solidFill>
              </a:rPr>
              <a:t>32</a:t>
            </a:r>
            <a:r>
              <a:rPr lang="tr-TR" dirty="0">
                <a:solidFill>
                  <a:srgbClr val="FF0000"/>
                </a:solidFill>
              </a:rPr>
              <a:t>-</a:t>
            </a:r>
            <a:r>
              <a:rPr lang="en-US" dirty="0">
                <a:solidFill>
                  <a:srgbClr val="FF0000"/>
                </a:solidFill>
              </a:rPr>
              <a:t>24</a:t>
            </a:r>
            <a:r>
              <a:rPr lang="tr-TR" dirty="0">
                <a:solidFill>
                  <a:srgbClr val="FF0000"/>
                </a:solidFill>
              </a:rPr>
              <a:t>-</a:t>
            </a:r>
            <a:r>
              <a:rPr lang="en-US" dirty="0">
                <a:solidFill>
                  <a:srgbClr val="FF0000"/>
                </a:solidFill>
              </a:rPr>
              <a:t>23</a:t>
            </a:r>
            <a:r>
              <a:rPr lang="tr-TR" dirty="0">
                <a:solidFill>
                  <a:srgbClr val="FF0000"/>
                </a:solidFill>
              </a:rPr>
              <a:t>-</a:t>
            </a:r>
            <a:r>
              <a:rPr lang="en-US" dirty="0">
                <a:solidFill>
                  <a:srgbClr val="FF0000"/>
                </a:solidFill>
              </a:rPr>
              <a:t>36</a:t>
            </a:r>
            <a:r>
              <a:rPr lang="tr-TR" dirty="0">
                <a:solidFill>
                  <a:srgbClr val="FF0000"/>
                </a:solidFill>
              </a:rPr>
              <a:t>-</a:t>
            </a:r>
            <a:r>
              <a:rPr lang="en-US" dirty="0">
                <a:solidFill>
                  <a:srgbClr val="FF0000"/>
                </a:solidFill>
              </a:rPr>
              <a:t>46</a:t>
            </a:r>
            <a:r>
              <a:rPr lang="tr-TR" dirty="0">
                <a:solidFill>
                  <a:srgbClr val="FF0000"/>
                </a:solidFill>
              </a:rPr>
              <a:t>-</a:t>
            </a:r>
            <a:r>
              <a:rPr lang="en-US" dirty="0">
                <a:solidFill>
                  <a:srgbClr val="FF0000"/>
                </a:solidFill>
              </a:rPr>
              <a:t>30</a:t>
            </a:r>
            <a:r>
              <a:rPr lang="tr-TR" dirty="0">
                <a:solidFill>
                  <a:srgbClr val="FF0000"/>
                </a:solidFill>
              </a:rPr>
              <a:t>-</a:t>
            </a:r>
            <a:r>
              <a:rPr lang="en-US" dirty="0">
                <a:solidFill>
                  <a:srgbClr val="FF0000"/>
                </a:solidFill>
              </a:rPr>
              <a:t>27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27463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2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2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3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3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AB2635A6-C492-45A2-BD68-0F6804E5F1E3}"/>
              </a:ext>
            </a:extLst>
          </p:cNvPr>
          <p:cNvSpPr txBox="1"/>
          <p:nvPr/>
        </p:nvSpPr>
        <p:spPr>
          <a:xfrm>
            <a:off x="4518660" y="6059273"/>
            <a:ext cx="3154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SCHNEIDEN</a:t>
            </a:r>
          </a:p>
          <a:p>
            <a:r>
              <a:rPr lang="de-DE" dirty="0">
                <a:solidFill>
                  <a:srgbClr val="FF0000"/>
                </a:solidFill>
              </a:rPr>
              <a:t>42</a:t>
            </a:r>
            <a:r>
              <a:rPr lang="tr-TR" dirty="0">
                <a:solidFill>
                  <a:srgbClr val="FF0000"/>
                </a:solidFill>
              </a:rPr>
              <a:t>-</a:t>
            </a:r>
            <a:r>
              <a:rPr lang="de-DE" dirty="0">
                <a:solidFill>
                  <a:srgbClr val="FF0000"/>
                </a:solidFill>
              </a:rPr>
              <a:t>33</a:t>
            </a:r>
            <a:r>
              <a:rPr lang="tr-TR" dirty="0">
                <a:solidFill>
                  <a:srgbClr val="FF0000"/>
                </a:solidFill>
              </a:rPr>
              <a:t>-</a:t>
            </a:r>
            <a:r>
              <a:rPr lang="de-DE" dirty="0">
                <a:solidFill>
                  <a:srgbClr val="FF0000"/>
                </a:solidFill>
              </a:rPr>
              <a:t>32</a:t>
            </a:r>
            <a:r>
              <a:rPr lang="tr-TR" dirty="0">
                <a:solidFill>
                  <a:srgbClr val="FF0000"/>
                </a:solidFill>
              </a:rPr>
              <a:t>-</a:t>
            </a:r>
            <a:r>
              <a:rPr lang="de-DE" dirty="0">
                <a:solidFill>
                  <a:srgbClr val="FF0000"/>
                </a:solidFill>
              </a:rPr>
              <a:t>35</a:t>
            </a:r>
            <a:r>
              <a:rPr lang="tr-TR" dirty="0">
                <a:solidFill>
                  <a:srgbClr val="FF0000"/>
                </a:solidFill>
              </a:rPr>
              <a:t>-</a:t>
            </a:r>
            <a:r>
              <a:rPr lang="de-DE" dirty="0">
                <a:solidFill>
                  <a:srgbClr val="FF0000"/>
                </a:solidFill>
              </a:rPr>
              <a:t>28</a:t>
            </a:r>
            <a:r>
              <a:rPr lang="tr-TR" dirty="0">
                <a:solidFill>
                  <a:srgbClr val="FF0000"/>
                </a:solidFill>
              </a:rPr>
              <a:t>-</a:t>
            </a:r>
            <a:r>
              <a:rPr lang="de-DE" dirty="0">
                <a:solidFill>
                  <a:srgbClr val="FF0000"/>
                </a:solidFill>
              </a:rPr>
              <a:t>39</a:t>
            </a:r>
            <a:r>
              <a:rPr lang="tr-TR" dirty="0">
                <a:solidFill>
                  <a:srgbClr val="FF0000"/>
                </a:solidFill>
              </a:rPr>
              <a:t>-</a:t>
            </a:r>
            <a:r>
              <a:rPr lang="de-DE" dirty="0">
                <a:solidFill>
                  <a:srgbClr val="FF0000"/>
                </a:solidFill>
              </a:rPr>
              <a:t>38</a:t>
            </a:r>
          </a:p>
          <a:p>
            <a:endParaRPr lang="tr-TR" dirty="0"/>
          </a:p>
        </p:txBody>
      </p:sp>
      <p:pic>
        <p:nvPicPr>
          <p:cNvPr id="19" name="Resim 18">
            <a:extLst>
              <a:ext uri="{FF2B5EF4-FFF2-40B4-BE49-F238E27FC236}">
                <a16:creationId xmlns:a16="http://schemas.microsoft.com/office/drawing/2014/main" id="{D46AB878-AB34-49B5-A5B9-6407CA7BE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61" y="207807"/>
            <a:ext cx="11275478" cy="585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49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2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2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3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3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AB2635A6-C492-45A2-BD68-0F6804E5F1E3}"/>
              </a:ext>
            </a:extLst>
          </p:cNvPr>
          <p:cNvSpPr txBox="1"/>
          <p:nvPr/>
        </p:nvSpPr>
        <p:spPr>
          <a:xfrm>
            <a:off x="4518660" y="6059273"/>
            <a:ext cx="3154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SHAMPOO</a:t>
            </a:r>
          </a:p>
          <a:p>
            <a:r>
              <a:rPr lang="en-US" dirty="0">
                <a:solidFill>
                  <a:srgbClr val="FF0000"/>
                </a:solidFill>
              </a:rPr>
              <a:t>12</a:t>
            </a:r>
            <a:r>
              <a:rPr lang="tr-TR" dirty="0">
                <a:solidFill>
                  <a:srgbClr val="FF0000"/>
                </a:solidFill>
              </a:rPr>
              <a:t>-</a:t>
            </a:r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tr-TR" dirty="0">
                <a:solidFill>
                  <a:srgbClr val="FF0000"/>
                </a:solidFill>
              </a:rPr>
              <a:t>-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tr-TR" dirty="0">
                <a:solidFill>
                  <a:srgbClr val="FF0000"/>
                </a:solidFill>
              </a:rPr>
              <a:t>-</a:t>
            </a:r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tr-TR" dirty="0">
                <a:solidFill>
                  <a:srgbClr val="FF0000"/>
                </a:solidFill>
              </a:rPr>
              <a:t>-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tr-TR" dirty="0">
                <a:solidFill>
                  <a:srgbClr val="FF0000"/>
                </a:solidFill>
              </a:rPr>
              <a:t>-</a:t>
            </a:r>
            <a:r>
              <a:rPr lang="en-US" dirty="0">
                <a:solidFill>
                  <a:srgbClr val="FF0000"/>
                </a:solidFill>
              </a:rPr>
              <a:t>11</a:t>
            </a:r>
            <a:r>
              <a:rPr lang="tr-TR" dirty="0">
                <a:solidFill>
                  <a:srgbClr val="FF0000"/>
                </a:solidFill>
              </a:rPr>
              <a:t>-</a:t>
            </a:r>
            <a:r>
              <a:rPr lang="en-US" dirty="0">
                <a:solidFill>
                  <a:srgbClr val="FF0000"/>
                </a:solidFill>
              </a:rPr>
              <a:t>9</a:t>
            </a:r>
          </a:p>
          <a:p>
            <a:endParaRPr lang="tr-TR" dirty="0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C392B75A-B08E-4AC3-9501-1B0F51FD2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43" y="102416"/>
            <a:ext cx="10896313" cy="585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464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2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2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3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3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AB2635A6-C492-45A2-BD68-0F6804E5F1E3}"/>
              </a:ext>
            </a:extLst>
          </p:cNvPr>
          <p:cNvSpPr txBox="1"/>
          <p:nvPr/>
        </p:nvSpPr>
        <p:spPr>
          <a:xfrm>
            <a:off x="4518660" y="6059273"/>
            <a:ext cx="3154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STYLING</a:t>
            </a:r>
          </a:p>
          <a:p>
            <a:r>
              <a:rPr lang="nb-NO" dirty="0">
                <a:solidFill>
                  <a:srgbClr val="FF0000"/>
                </a:solidFill>
              </a:rPr>
              <a:t>52</a:t>
            </a:r>
            <a:r>
              <a:rPr lang="tr-TR" dirty="0">
                <a:solidFill>
                  <a:srgbClr val="FF0000"/>
                </a:solidFill>
              </a:rPr>
              <a:t>-</a:t>
            </a:r>
            <a:r>
              <a:rPr lang="nb-NO" dirty="0">
                <a:solidFill>
                  <a:srgbClr val="FF0000"/>
                </a:solidFill>
              </a:rPr>
              <a:t>41</a:t>
            </a:r>
            <a:r>
              <a:rPr lang="tr-TR" dirty="0">
                <a:solidFill>
                  <a:srgbClr val="FF0000"/>
                </a:solidFill>
              </a:rPr>
              <a:t>-</a:t>
            </a:r>
            <a:r>
              <a:rPr lang="nb-NO" dirty="0">
                <a:solidFill>
                  <a:srgbClr val="FF0000"/>
                </a:solidFill>
              </a:rPr>
              <a:t>24</a:t>
            </a:r>
            <a:r>
              <a:rPr lang="tr-TR" dirty="0">
                <a:solidFill>
                  <a:srgbClr val="FF0000"/>
                </a:solidFill>
              </a:rPr>
              <a:t>-</a:t>
            </a:r>
            <a:r>
              <a:rPr lang="nb-NO" dirty="0">
                <a:solidFill>
                  <a:srgbClr val="FF0000"/>
                </a:solidFill>
              </a:rPr>
              <a:t>37</a:t>
            </a:r>
            <a:r>
              <a:rPr lang="tr-TR" dirty="0">
                <a:solidFill>
                  <a:srgbClr val="FF0000"/>
                </a:solidFill>
              </a:rPr>
              <a:t>-</a:t>
            </a:r>
            <a:r>
              <a:rPr lang="nb-NO" dirty="0">
                <a:solidFill>
                  <a:srgbClr val="FF0000"/>
                </a:solidFill>
              </a:rPr>
              <a:t>18</a:t>
            </a:r>
            <a:r>
              <a:rPr lang="tr-TR" dirty="0">
                <a:solidFill>
                  <a:srgbClr val="FF0000"/>
                </a:solidFill>
              </a:rPr>
              <a:t>-</a:t>
            </a:r>
            <a:r>
              <a:rPr lang="nb-NO" dirty="0">
                <a:solidFill>
                  <a:srgbClr val="FF0000"/>
                </a:solidFill>
              </a:rPr>
              <a:t>47</a:t>
            </a:r>
            <a:r>
              <a:rPr lang="tr-TR" dirty="0">
                <a:solidFill>
                  <a:srgbClr val="FF0000"/>
                </a:solidFill>
              </a:rPr>
              <a:t>-</a:t>
            </a:r>
            <a:r>
              <a:rPr lang="nb-NO" dirty="0">
                <a:solidFill>
                  <a:srgbClr val="FF0000"/>
                </a:solidFill>
              </a:rPr>
              <a:t>39</a:t>
            </a:r>
          </a:p>
          <a:p>
            <a:endParaRPr lang="tr-TR" dirty="0"/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507D703D-40D8-43B4-B261-C06D1CAA3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61" y="113510"/>
            <a:ext cx="11117585" cy="588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01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4FACE1A-BBC1-5B43-83E3-55FE87760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dirty="0" err="1">
                <a:solidFill>
                  <a:srgbClr val="FFFFFF"/>
                </a:solidFill>
              </a:rPr>
              <a:t>Wir</a:t>
            </a:r>
            <a:r>
              <a:rPr lang="en-US" sz="3400" dirty="0">
                <a:solidFill>
                  <a:srgbClr val="FFFFFF"/>
                </a:solidFill>
              </a:rPr>
              <a:t> </a:t>
            </a:r>
            <a:r>
              <a:rPr lang="en-US" sz="3400" dirty="0" err="1">
                <a:solidFill>
                  <a:srgbClr val="FFFFFF"/>
                </a:solidFill>
              </a:rPr>
              <a:t>haben</a:t>
            </a:r>
            <a:r>
              <a:rPr lang="en-US" sz="3400" dirty="0">
                <a:solidFill>
                  <a:srgbClr val="FFFFFF"/>
                </a:solidFill>
              </a:rPr>
              <a:t> 2 </a:t>
            </a:r>
            <a:r>
              <a:rPr lang="en-US" sz="3400" dirty="0" err="1">
                <a:solidFill>
                  <a:srgbClr val="FFFFFF"/>
                </a:solidFill>
              </a:rPr>
              <a:t>Kundentypen</a:t>
            </a:r>
            <a:r>
              <a:rPr lang="en-US" sz="3400" dirty="0">
                <a:solidFill>
                  <a:srgbClr val="FFFFFF"/>
                </a:solidFill>
              </a:rPr>
              <a:t> </a:t>
            </a:r>
            <a:r>
              <a:rPr lang="en-US" sz="3400" dirty="0" err="1">
                <a:solidFill>
                  <a:srgbClr val="FFFFFF"/>
                </a:solidFill>
              </a:rPr>
              <a:t>definiert</a:t>
            </a:r>
            <a:r>
              <a:rPr lang="en-US" sz="3400" dirty="0">
                <a:solidFill>
                  <a:srgbClr val="FFFFFF"/>
                </a:solidFill>
              </a:rPr>
              <a:t>, </a:t>
            </a:r>
            <a:r>
              <a:rPr lang="en-US" sz="3400" dirty="0" err="1">
                <a:solidFill>
                  <a:srgbClr val="FFFFFF"/>
                </a:solidFill>
              </a:rPr>
              <a:t>mit</a:t>
            </a:r>
            <a:r>
              <a:rPr lang="en-US" sz="3400" dirty="0">
                <a:solidFill>
                  <a:srgbClr val="FFFFFF"/>
                </a:solidFill>
              </a:rPr>
              <a:t> und </a:t>
            </a:r>
            <a:r>
              <a:rPr lang="en-US" sz="3400" dirty="0" err="1">
                <a:solidFill>
                  <a:srgbClr val="FFFFFF"/>
                </a:solidFill>
              </a:rPr>
              <a:t>ohne</a:t>
            </a:r>
            <a:r>
              <a:rPr lang="en-US" sz="3400" dirty="0">
                <a:solidFill>
                  <a:srgbClr val="FFFFFF"/>
                </a:solidFill>
              </a:rPr>
              <a:t> </a:t>
            </a:r>
            <a:r>
              <a:rPr lang="en-US" sz="3400" dirty="0" err="1">
                <a:solidFill>
                  <a:srgbClr val="FFFFFF"/>
                </a:solidFill>
              </a:rPr>
              <a:t>Termin</a:t>
            </a:r>
            <a:r>
              <a:rPr lang="en-US" sz="3400" dirty="0">
                <a:solidFill>
                  <a:srgbClr val="FFFFFF"/>
                </a:solidFill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İçerik Yer Tutucusu 10">
            <a:extLst>
              <a:ext uri="{FF2B5EF4-FFF2-40B4-BE49-F238E27FC236}">
                <a16:creationId xmlns:a16="http://schemas.microsoft.com/office/drawing/2014/main" id="{BEA859D2-FFE2-496D-94C1-B9B83C192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67" y="2543272"/>
            <a:ext cx="5455917" cy="376472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E40C618-DF2B-034F-BF21-C5A01D8D2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4167" y="76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F8D14E-3664-5445-A3E3-D043F6810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4167" y="2971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EA4265A-9155-427C-9223-3AC4489D3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543271"/>
            <a:ext cx="5455917" cy="376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41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E9F303E0-92EF-4821-8216-585BAC547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5" y="537203"/>
            <a:ext cx="4210050" cy="2590800"/>
          </a:xfrm>
          <a:prstGeom prst="rect">
            <a:avLst/>
          </a:prstGeom>
        </p:spPr>
      </p:pic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EC4DBCED-6234-4E38-8299-C7874AE13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29997"/>
            <a:ext cx="4191000" cy="1724025"/>
          </a:xfrm>
          <a:prstGeom prst="rect">
            <a:avLst/>
          </a:prstGeom>
        </p:spPr>
      </p:pic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87CC44C7-3BDC-48BF-B608-A0CCC1DC3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305675" y="3729997"/>
            <a:ext cx="4191585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A9ABB9-3FE5-49D5-B8B3-4489C4CE4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4300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Başlık 1">
            <a:extLst>
              <a:ext uri="{FF2B5EF4-FFF2-40B4-BE49-F238E27FC236}">
                <a16:creationId xmlns:a16="http://schemas.microsoft.com/office/drawing/2014/main" id="{13903FD9-6947-D142-9960-325549C2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0496" y="1282700"/>
            <a:ext cx="3102858" cy="4455416"/>
          </a:xfrm>
        </p:spPr>
        <p:txBody>
          <a:bodyPr anchor="ctr">
            <a:noAutofit/>
          </a:bodyPr>
          <a:lstStyle/>
          <a:p>
            <a:r>
              <a:rPr lang="tr-TR" sz="3200" dirty="0" err="1"/>
              <a:t>Für</a:t>
            </a:r>
            <a:r>
              <a:rPr lang="tr-TR" sz="3200" dirty="0"/>
              <a:t> </a:t>
            </a:r>
            <a:r>
              <a:rPr lang="tr-TR" sz="3200" dirty="0" err="1"/>
              <a:t>jede</a:t>
            </a:r>
            <a:r>
              <a:rPr lang="tr-TR" sz="3200" dirty="0"/>
              <a:t> </a:t>
            </a:r>
            <a:r>
              <a:rPr lang="tr-TR" sz="3200" dirty="0" err="1"/>
              <a:t>Periode</a:t>
            </a:r>
            <a:r>
              <a:rPr lang="tr-TR" sz="3200" dirty="0"/>
              <a:t> </a:t>
            </a:r>
            <a:r>
              <a:rPr lang="tr-TR" sz="3200" dirty="0" err="1"/>
              <a:t>wurden</a:t>
            </a:r>
            <a:r>
              <a:rPr lang="tr-TR" sz="3200" dirty="0"/>
              <a:t> </a:t>
            </a:r>
            <a:r>
              <a:rPr lang="tr-TR" sz="3200" dirty="0" err="1"/>
              <a:t>Mittelwerte</a:t>
            </a:r>
            <a:r>
              <a:rPr lang="tr-TR" sz="3200" dirty="0"/>
              <a:t> </a:t>
            </a:r>
            <a:r>
              <a:rPr lang="tr-TR" sz="3200" dirty="0" err="1"/>
              <a:t>und</a:t>
            </a:r>
            <a:r>
              <a:rPr lang="tr-TR" sz="3200" dirty="0"/>
              <a:t> </a:t>
            </a:r>
            <a:r>
              <a:rPr lang="tr-TR" sz="3200" dirty="0" err="1"/>
              <a:t>Standardabweichungen</a:t>
            </a:r>
            <a:r>
              <a:rPr lang="tr-TR" sz="3200" dirty="0"/>
              <a:t> </a:t>
            </a:r>
            <a:r>
              <a:rPr lang="tr-TR" sz="3200" dirty="0" err="1"/>
              <a:t>gemäß</a:t>
            </a:r>
            <a:r>
              <a:rPr lang="tr-TR" sz="3200" dirty="0"/>
              <a:t> der </a:t>
            </a:r>
            <a:r>
              <a:rPr lang="tr-TR" sz="3200" dirty="0" err="1"/>
              <a:t>Normalverteilung</a:t>
            </a:r>
            <a:r>
              <a:rPr lang="tr-TR" sz="3200" dirty="0"/>
              <a:t> in </a:t>
            </a:r>
            <a:r>
              <a:rPr lang="tr-TR" sz="3200" dirty="0" err="1"/>
              <a:t>Minuten</a:t>
            </a:r>
            <a:r>
              <a:rPr lang="tr-TR" sz="3200" dirty="0"/>
              <a:t> </a:t>
            </a:r>
            <a:r>
              <a:rPr lang="tr-TR" sz="3200" dirty="0" err="1"/>
              <a:t>eingegeben</a:t>
            </a:r>
            <a:r>
              <a:rPr lang="tr-TR" sz="2400" dirty="0"/>
              <a:t> </a:t>
            </a:r>
            <a:endParaRPr lang="tr-TR" sz="2000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2BE54D98-59C7-40A9-BDB9-56EE18ACB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760" y="1086992"/>
            <a:ext cx="4017773" cy="4923664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023DBC2E-0AA0-4041-AE7A-004F8434F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55" y="1086992"/>
            <a:ext cx="4017773" cy="492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20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20B0E9E9-79E8-4EC6-A470-4C646A259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9206" y="718327"/>
            <a:ext cx="5133588" cy="542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5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2950A12-BF62-7346-A2C4-B237640DF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tr-TR" sz="4000" dirty="0" err="1"/>
              <a:t>Projektbeschreibung</a:t>
            </a:r>
            <a:endParaRPr lang="tr-TR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5142136-6571-834F-B47C-3066A9E96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3074815"/>
            <a:ext cx="10168128" cy="1764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200" dirty="0" err="1"/>
              <a:t>Wir</a:t>
            </a:r>
            <a:r>
              <a:rPr lang="tr-TR" sz="2200" dirty="0"/>
              <a:t> </a:t>
            </a:r>
            <a:r>
              <a:rPr lang="tr-TR" sz="2200" dirty="0" err="1"/>
              <a:t>haben</a:t>
            </a:r>
            <a:r>
              <a:rPr lang="tr-TR" sz="2200" dirty="0"/>
              <a:t> </a:t>
            </a:r>
            <a:r>
              <a:rPr lang="tr-TR" sz="2200" dirty="0" err="1"/>
              <a:t>einen</a:t>
            </a:r>
            <a:r>
              <a:rPr lang="tr-TR" sz="2200" dirty="0"/>
              <a:t> </a:t>
            </a:r>
            <a:r>
              <a:rPr lang="tr-TR" sz="2200" dirty="0" err="1"/>
              <a:t>Friseurdatensatz</a:t>
            </a:r>
            <a:r>
              <a:rPr lang="tr-TR" sz="2200" dirty="0"/>
              <a:t> </a:t>
            </a:r>
            <a:r>
              <a:rPr lang="tr-TR" sz="2200" dirty="0" err="1"/>
              <a:t>für</a:t>
            </a:r>
            <a:r>
              <a:rPr lang="tr-TR" sz="2200" dirty="0"/>
              <a:t> </a:t>
            </a:r>
            <a:r>
              <a:rPr lang="tr-TR" sz="2200" dirty="0" err="1"/>
              <a:t>diese</a:t>
            </a:r>
            <a:r>
              <a:rPr lang="tr-TR" sz="2200" dirty="0"/>
              <a:t> </a:t>
            </a:r>
            <a:r>
              <a:rPr lang="tr-TR" sz="2200" dirty="0" err="1"/>
              <a:t>Warteschlangentheorie</a:t>
            </a:r>
            <a:r>
              <a:rPr lang="tr-TR" sz="2200" dirty="0"/>
              <a:t> </a:t>
            </a:r>
            <a:r>
              <a:rPr lang="tr-TR" sz="2200" dirty="0" err="1"/>
              <a:t>untersucht</a:t>
            </a:r>
            <a:r>
              <a:rPr lang="tr-TR" sz="2200" dirty="0"/>
              <a:t>. </a:t>
            </a:r>
            <a:r>
              <a:rPr lang="tr-TR" sz="2200" dirty="0" err="1"/>
              <a:t>Unser</a:t>
            </a:r>
            <a:r>
              <a:rPr lang="tr-TR" sz="2200" dirty="0"/>
              <a:t> </a:t>
            </a:r>
            <a:r>
              <a:rPr lang="tr-TR" sz="2200" dirty="0" err="1"/>
              <a:t>Ziel</a:t>
            </a:r>
            <a:r>
              <a:rPr lang="tr-TR" sz="2200" dirty="0"/>
              <a:t> in </a:t>
            </a:r>
            <a:r>
              <a:rPr lang="tr-TR" sz="2200" dirty="0" err="1"/>
              <a:t>diesem</a:t>
            </a:r>
            <a:r>
              <a:rPr lang="tr-TR" sz="2200" dirty="0"/>
              <a:t> </a:t>
            </a:r>
            <a:r>
              <a:rPr lang="tr-TR" sz="2200" dirty="0" err="1"/>
              <a:t>Projekt</a:t>
            </a:r>
            <a:r>
              <a:rPr lang="tr-TR" sz="2200" dirty="0"/>
              <a:t> </a:t>
            </a:r>
            <a:r>
              <a:rPr lang="tr-TR" sz="2200" dirty="0" err="1"/>
              <a:t>ist</a:t>
            </a:r>
            <a:r>
              <a:rPr lang="tr-TR" sz="2200" dirty="0"/>
              <a:t> es, </a:t>
            </a:r>
            <a:r>
              <a:rPr lang="tr-TR" sz="2200" dirty="0" err="1"/>
              <a:t>zu</a:t>
            </a:r>
            <a:r>
              <a:rPr lang="tr-TR" sz="2200" dirty="0"/>
              <a:t> </a:t>
            </a:r>
            <a:r>
              <a:rPr lang="tr-TR" sz="2200" dirty="0" err="1"/>
              <a:t>sehen</a:t>
            </a:r>
            <a:r>
              <a:rPr lang="tr-TR" sz="2200" dirty="0"/>
              <a:t>, </a:t>
            </a:r>
            <a:r>
              <a:rPr lang="tr-TR" sz="2200" dirty="0" err="1"/>
              <a:t>wie</a:t>
            </a:r>
            <a:r>
              <a:rPr lang="tr-TR" sz="2200" dirty="0"/>
              <a:t> </a:t>
            </a:r>
            <a:r>
              <a:rPr lang="tr-TR" sz="2200" dirty="0" err="1"/>
              <a:t>lange</a:t>
            </a:r>
            <a:r>
              <a:rPr lang="tr-TR" sz="2200" dirty="0"/>
              <a:t> </a:t>
            </a:r>
            <a:r>
              <a:rPr lang="tr-TR" sz="2200" dirty="0" err="1"/>
              <a:t>die</a:t>
            </a:r>
            <a:r>
              <a:rPr lang="tr-TR" sz="2200" dirty="0"/>
              <a:t> </a:t>
            </a:r>
            <a:r>
              <a:rPr lang="tr-TR" sz="2200" dirty="0" err="1"/>
              <a:t>Wartezeit</a:t>
            </a:r>
            <a:r>
              <a:rPr lang="tr-TR" sz="2200" dirty="0"/>
              <a:t> </a:t>
            </a:r>
            <a:r>
              <a:rPr lang="tr-TR" sz="2200" dirty="0" err="1"/>
              <a:t>zwischen</a:t>
            </a:r>
            <a:r>
              <a:rPr lang="tr-TR" sz="2200" dirty="0"/>
              <a:t> den </a:t>
            </a:r>
            <a:r>
              <a:rPr lang="tr-TR" sz="2200" dirty="0" err="1"/>
              <a:t>Kunden</a:t>
            </a:r>
            <a:r>
              <a:rPr lang="tr-TR" sz="2200" dirty="0"/>
              <a:t> </a:t>
            </a:r>
            <a:r>
              <a:rPr lang="tr-TR" sz="2200" dirty="0" err="1"/>
              <a:t>ist</a:t>
            </a:r>
            <a:r>
              <a:rPr lang="tr-TR" sz="2200" dirty="0"/>
              <a:t>, </a:t>
            </a:r>
            <a:r>
              <a:rPr lang="tr-TR" sz="2200" dirty="0" err="1"/>
              <a:t>und</a:t>
            </a:r>
            <a:r>
              <a:rPr lang="tr-TR" sz="2200" dirty="0"/>
              <a:t> </a:t>
            </a:r>
            <a:r>
              <a:rPr lang="tr-TR" sz="2200" dirty="0" err="1"/>
              <a:t>diesen</a:t>
            </a:r>
            <a:r>
              <a:rPr lang="tr-TR" sz="2200" dirty="0"/>
              <a:t> </a:t>
            </a:r>
            <a:r>
              <a:rPr lang="tr-TR" sz="2200" dirty="0" err="1"/>
              <a:t>Zeitkreis</a:t>
            </a:r>
            <a:r>
              <a:rPr lang="tr-TR" sz="2200" dirty="0"/>
              <a:t> mit der </a:t>
            </a:r>
            <a:r>
              <a:rPr lang="tr-TR" sz="2200" dirty="0" err="1"/>
              <a:t>Simulation</a:t>
            </a:r>
            <a:r>
              <a:rPr lang="tr-TR" sz="2200" dirty="0"/>
              <a:t>, </a:t>
            </a:r>
            <a:r>
              <a:rPr lang="tr-TR" sz="2200" dirty="0" err="1"/>
              <a:t>die</a:t>
            </a:r>
            <a:r>
              <a:rPr lang="tr-TR" sz="2200" dirty="0"/>
              <a:t> </a:t>
            </a:r>
            <a:r>
              <a:rPr lang="tr-TR" sz="2200" dirty="0" err="1"/>
              <a:t>wir</a:t>
            </a:r>
            <a:r>
              <a:rPr lang="tr-TR" sz="2200" dirty="0"/>
              <a:t> in Arena </a:t>
            </a:r>
            <a:r>
              <a:rPr lang="tr-TR" sz="2200" dirty="0" err="1"/>
              <a:t>erstellt</a:t>
            </a:r>
            <a:r>
              <a:rPr lang="tr-TR" sz="2200" dirty="0"/>
              <a:t> </a:t>
            </a:r>
            <a:r>
              <a:rPr lang="tr-TR" sz="2200" dirty="0" err="1"/>
              <a:t>haben</a:t>
            </a:r>
            <a:r>
              <a:rPr lang="tr-TR" sz="2200" dirty="0"/>
              <a:t>, </a:t>
            </a:r>
            <a:r>
              <a:rPr lang="tr-TR" sz="2200" dirty="0" err="1"/>
              <a:t>zu</a:t>
            </a:r>
            <a:r>
              <a:rPr lang="tr-TR" sz="2200" dirty="0"/>
              <a:t> </a:t>
            </a:r>
            <a:r>
              <a:rPr lang="tr-TR" sz="2200" dirty="0" err="1"/>
              <a:t>verbessern</a:t>
            </a:r>
            <a:r>
              <a:rPr lang="tr-TR" sz="2200" dirty="0"/>
              <a:t>.</a:t>
            </a:r>
          </a:p>
          <a:p>
            <a:pPr marL="0" indent="0">
              <a:buNone/>
            </a:pPr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244082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2F2926-856A-4849-A29E-919B1AEE8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78D5E15-1C15-C140-8065-EBD4EC4E2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 descr="tablo içeren bir resim&#10;&#10;Açıklama otomatik olarak oluşturuldu">
            <a:extLst>
              <a:ext uri="{FF2B5EF4-FFF2-40B4-BE49-F238E27FC236}">
                <a16:creationId xmlns:a16="http://schemas.microsoft.com/office/drawing/2014/main" id="{6A1B76C0-512B-EB4C-AB5C-1F32FDA8B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01" y="846137"/>
            <a:ext cx="6268849" cy="1355725"/>
          </a:xfrm>
          <a:prstGeom prst="rect">
            <a:avLst/>
          </a:prstGeom>
        </p:spPr>
      </p:pic>
      <p:pic>
        <p:nvPicPr>
          <p:cNvPr id="5" name="Resim 4" descr="tablo içeren bir resim&#10;&#10;Açıklama otomatik olarak oluşturuldu">
            <a:extLst>
              <a:ext uri="{FF2B5EF4-FFF2-40B4-BE49-F238E27FC236}">
                <a16:creationId xmlns:a16="http://schemas.microsoft.com/office/drawing/2014/main" id="{D47DD6AB-BEC0-6443-8E45-381CCA929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720" y="1095373"/>
            <a:ext cx="4059049" cy="857251"/>
          </a:xfrm>
          <a:prstGeom prst="rect">
            <a:avLst/>
          </a:prstGeom>
        </p:spPr>
      </p:pic>
      <p:pic>
        <p:nvPicPr>
          <p:cNvPr id="2050" name="Resim 30" descr="tablo içeren bir resim&#10;&#10;Açıklama otomatik olarak oluşturuldu">
            <a:extLst>
              <a:ext uri="{FF2B5EF4-FFF2-40B4-BE49-F238E27FC236}">
                <a16:creationId xmlns:a16="http://schemas.microsoft.com/office/drawing/2014/main" id="{FD3FC8B2-8B78-F64B-892B-773A7FAC7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10" y="3092451"/>
            <a:ext cx="5719763" cy="257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Resim 31" descr="tablo içeren bir resim&#10;&#10;Açıklama otomatik olarak oluşturuldu">
            <a:extLst>
              <a:ext uri="{FF2B5EF4-FFF2-40B4-BE49-F238E27FC236}">
                <a16:creationId xmlns:a16="http://schemas.microsoft.com/office/drawing/2014/main" id="{BF576377-D186-574B-B5D0-67F977551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92451"/>
            <a:ext cx="5956490" cy="257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6872F7E4-442C-704C-A14F-D1E6C10C4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56F1601-C973-1B4B-8AC7-4C5FC7118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495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0004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0E26C1-B319-0346-AEC3-BBD0D0FE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0ADC574-4DE4-C245-8779-0BE718261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53A6F40-0E82-5F4B-ABAD-A83105716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1" y="465137"/>
            <a:ext cx="10983846" cy="540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46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1B8EA84-BCC6-4494-9ECC-200C383E6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tr-TR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</a:t>
            </a:r>
            <a:endParaRPr lang="en-US" sz="2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CA9803B-4708-44F2-BF8D-0ADE20494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99" y="2686480"/>
            <a:ext cx="10345131" cy="399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04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İçerik Yer Tutucusu 3" descr="tablo içeren bir resim&#10;&#10;Açıklama otomatik olarak oluşturuldu">
            <a:extLst>
              <a:ext uri="{FF2B5EF4-FFF2-40B4-BE49-F238E27FC236}">
                <a16:creationId xmlns:a16="http://schemas.microsoft.com/office/drawing/2014/main" id="{418BCADA-1CE1-4927-913E-22848CDF9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8323" y="952500"/>
            <a:ext cx="6816725" cy="1108075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CEEFCD46-9704-494A-8016-B495A8204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280" y="2332256"/>
            <a:ext cx="3939440" cy="4268961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6C51ED1F-9984-46C6-BD1C-E061C6D5C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2068" y="2330404"/>
            <a:ext cx="3939440" cy="4268961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F5ADB425-0910-4E3C-AED4-C1C7E7CB8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Case 3 – </a:t>
            </a:r>
            <a:r>
              <a:rPr lang="en-US" sz="2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Gewinnoptimierung</a:t>
            </a: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mit</a:t>
            </a: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neuem</a:t>
            </a: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Mitarbeiter</a:t>
            </a:r>
          </a:p>
        </p:txBody>
      </p:sp>
    </p:spTree>
    <p:extLst>
      <p:ext uri="{BB962C8B-B14F-4D97-AF65-F5344CB8AC3E}">
        <p14:creationId xmlns:p14="http://schemas.microsoft.com/office/powerpoint/2010/main" val="1063760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DC08158-A9A5-4535-8821-4664394F2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FEA098A6-7E65-45BB-BCD5-F5895A1CD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881" y="1985339"/>
            <a:ext cx="7240010" cy="809738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EAEAF12B-B0E9-42E9-83CD-8D612E560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057" y="247046"/>
            <a:ext cx="2691039" cy="624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477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17F9B753-0E7A-4112-BF43-FD08C5414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98" y="643467"/>
            <a:ext cx="10413203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7940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BE7FE15F-B7CE-4EEC-A651-12AF8F59F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463" y="2981325"/>
            <a:ext cx="10064750" cy="1198563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FA5DCB70-5423-4477-AEA5-85440B722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463" y="4248150"/>
            <a:ext cx="10064750" cy="1514475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1850DD68-FC56-41F3-8A2F-4EF1E27B9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tr-TR" sz="2500" dirty="0" err="1">
                <a:solidFill>
                  <a:srgbClr val="FFFFFF"/>
                </a:solidFill>
              </a:rPr>
              <a:t>Untersuchung</a:t>
            </a:r>
            <a:r>
              <a:rPr lang="tr-TR" sz="2500" dirty="0">
                <a:solidFill>
                  <a:srgbClr val="FFFFFF"/>
                </a:solidFill>
              </a:rPr>
              <a:t> </a:t>
            </a:r>
            <a:r>
              <a:rPr lang="tr-TR" sz="2500" dirty="0" err="1">
                <a:solidFill>
                  <a:srgbClr val="FFFFFF"/>
                </a:solidFill>
              </a:rPr>
              <a:t>des</a:t>
            </a:r>
            <a:r>
              <a:rPr lang="tr-TR" sz="2500" dirty="0">
                <a:solidFill>
                  <a:srgbClr val="FFFFFF"/>
                </a:solidFill>
              </a:rPr>
              <a:t> </a:t>
            </a:r>
            <a:r>
              <a:rPr lang="tr-TR" sz="2500" dirty="0" err="1">
                <a:solidFill>
                  <a:srgbClr val="FFFFFF"/>
                </a:solidFill>
              </a:rPr>
              <a:t>Effekts</a:t>
            </a:r>
            <a:r>
              <a:rPr lang="tr-TR" sz="2500" dirty="0">
                <a:solidFill>
                  <a:srgbClr val="FFFFFF"/>
                </a:solidFill>
              </a:rPr>
              <a:t> </a:t>
            </a:r>
            <a:r>
              <a:rPr lang="tr-TR" sz="2500" dirty="0" err="1">
                <a:solidFill>
                  <a:srgbClr val="FFFFFF"/>
                </a:solidFill>
              </a:rPr>
              <a:t>des</a:t>
            </a:r>
            <a:r>
              <a:rPr lang="tr-TR" sz="2500" dirty="0">
                <a:solidFill>
                  <a:srgbClr val="FFFFFF"/>
                </a:solidFill>
              </a:rPr>
              <a:t> </a:t>
            </a:r>
            <a:r>
              <a:rPr lang="tr-TR" sz="2500" dirty="0" err="1">
                <a:solidFill>
                  <a:srgbClr val="FFFFFF"/>
                </a:solidFill>
              </a:rPr>
              <a:t>neuen</a:t>
            </a:r>
            <a:r>
              <a:rPr lang="tr-TR" sz="2500" dirty="0">
                <a:solidFill>
                  <a:srgbClr val="FFFFFF"/>
                </a:solidFill>
              </a:rPr>
              <a:t> </a:t>
            </a:r>
            <a:r>
              <a:rPr lang="tr-TR" sz="2500" dirty="0" err="1">
                <a:solidFill>
                  <a:srgbClr val="FFFFFF"/>
                </a:solidFill>
              </a:rPr>
              <a:t>Barbiers</a:t>
            </a:r>
            <a:r>
              <a:rPr lang="tr-TR" sz="2500" dirty="0">
                <a:solidFill>
                  <a:srgbClr val="FFFFFF"/>
                </a:solidFill>
              </a:rPr>
              <a:t>, der </a:t>
            </a:r>
            <a:r>
              <a:rPr lang="tr-TR" sz="2500" dirty="0" err="1">
                <a:solidFill>
                  <a:srgbClr val="FFFFFF"/>
                </a:solidFill>
              </a:rPr>
              <a:t>sich</a:t>
            </a:r>
            <a:r>
              <a:rPr lang="tr-TR" sz="2500" dirty="0">
                <a:solidFill>
                  <a:srgbClr val="FFFFFF"/>
                </a:solidFill>
              </a:rPr>
              <a:t> </a:t>
            </a:r>
            <a:r>
              <a:rPr lang="tr-TR" sz="2500" dirty="0" err="1">
                <a:solidFill>
                  <a:srgbClr val="FFFFFF"/>
                </a:solidFill>
              </a:rPr>
              <a:t>als</a:t>
            </a:r>
            <a:r>
              <a:rPr lang="tr-TR" sz="2500" dirty="0">
                <a:solidFill>
                  <a:srgbClr val="FFFFFF"/>
                </a:solidFill>
              </a:rPr>
              <a:t> </a:t>
            </a:r>
            <a:r>
              <a:rPr lang="tr-TR" sz="2500" dirty="0" err="1">
                <a:solidFill>
                  <a:srgbClr val="FFFFFF"/>
                </a:solidFill>
              </a:rPr>
              <a:t>effizient</a:t>
            </a:r>
            <a:r>
              <a:rPr lang="tr-TR" sz="2500" dirty="0">
                <a:solidFill>
                  <a:srgbClr val="FFFFFF"/>
                </a:solidFill>
              </a:rPr>
              <a:t> </a:t>
            </a:r>
            <a:r>
              <a:rPr lang="tr-TR" sz="2500" dirty="0" err="1">
                <a:solidFill>
                  <a:srgbClr val="FFFFFF"/>
                </a:solidFill>
              </a:rPr>
              <a:t>herausstellte</a:t>
            </a:r>
            <a:r>
              <a:rPr lang="tr-TR" sz="2500" dirty="0">
                <a:solidFill>
                  <a:srgbClr val="FFFFFF"/>
                </a:solidFill>
              </a:rPr>
              <a:t>, </a:t>
            </a:r>
            <a:r>
              <a:rPr lang="tr-TR" sz="2500" dirty="0" err="1">
                <a:solidFill>
                  <a:srgbClr val="FFFFFF"/>
                </a:solidFill>
              </a:rPr>
              <a:t>auf</a:t>
            </a:r>
            <a:r>
              <a:rPr lang="tr-TR" sz="2500" dirty="0">
                <a:solidFill>
                  <a:srgbClr val="FFFFFF"/>
                </a:solidFill>
              </a:rPr>
              <a:t> </a:t>
            </a:r>
            <a:r>
              <a:rPr lang="tr-TR" sz="2500" dirty="0" err="1">
                <a:solidFill>
                  <a:srgbClr val="FFFFFF"/>
                </a:solidFill>
              </a:rPr>
              <a:t>die</a:t>
            </a:r>
            <a:r>
              <a:rPr lang="tr-TR" sz="2500" dirty="0">
                <a:solidFill>
                  <a:srgbClr val="FFFFFF"/>
                </a:solidFill>
              </a:rPr>
              <a:t> </a:t>
            </a:r>
            <a:r>
              <a:rPr lang="tr-TR" sz="2500" dirty="0" err="1">
                <a:solidFill>
                  <a:srgbClr val="FFFFFF"/>
                </a:solidFill>
              </a:rPr>
              <a:t>Ausstiegszeiten</a:t>
            </a:r>
            <a:r>
              <a:rPr lang="tr-TR" sz="2500" dirty="0">
                <a:solidFill>
                  <a:srgbClr val="FFFFFF"/>
                </a:solidFill>
              </a:rPr>
              <a:t> der </a:t>
            </a:r>
            <a:r>
              <a:rPr lang="tr-TR" sz="2500" dirty="0" err="1">
                <a:solidFill>
                  <a:srgbClr val="FFFFFF"/>
                </a:solidFill>
              </a:rPr>
              <a:t>Warteschlangen</a:t>
            </a:r>
            <a:r>
              <a:rPr lang="tr-TR" sz="25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5062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ACF593-4FF0-47A2-864D-3353C462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 descr="metin içeren bir resim&#10;&#10;Açıklama otomatik olarak oluşturuldu">
            <a:extLst>
              <a:ext uri="{FF2B5EF4-FFF2-40B4-BE49-F238E27FC236}">
                <a16:creationId xmlns:a16="http://schemas.microsoft.com/office/drawing/2014/main" id="{E542274D-2E73-4D75-9A4F-8CCB0A5BD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87" y="232228"/>
            <a:ext cx="5509257" cy="3635499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FC7CAFBE-2681-4585-BF77-5F75CEF52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416" y="534243"/>
            <a:ext cx="4075032" cy="3403851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B9F1B32A-E334-4E28-9EE7-ACAFABDCE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023" y="4665229"/>
            <a:ext cx="33813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32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 descr="metin içeren bir resim&#10;&#10;Açıklama otomatik olarak oluşturuldu">
            <a:extLst>
              <a:ext uri="{FF2B5EF4-FFF2-40B4-BE49-F238E27FC236}">
                <a16:creationId xmlns:a16="http://schemas.microsoft.com/office/drawing/2014/main" id="{1F6C512E-A047-4832-BC63-31124DDC9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95" y="321027"/>
            <a:ext cx="10113009" cy="621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69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1B7D0FF-D43F-EA45-9F5B-C887B8CBC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tr-TR" sz="4000" dirty="0" err="1"/>
              <a:t>Problemstellung</a:t>
            </a:r>
            <a:endParaRPr lang="tr-TR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CEF5C41-0B47-B14F-ADD8-84A6D2AFA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200" dirty="0" err="1"/>
              <a:t>In</a:t>
            </a:r>
            <a:r>
              <a:rPr lang="tr-TR" sz="2200" dirty="0"/>
              <a:t> </a:t>
            </a:r>
            <a:r>
              <a:rPr lang="tr-TR" sz="2200" dirty="0" err="1"/>
              <a:t>einem</a:t>
            </a:r>
            <a:r>
              <a:rPr lang="tr-TR" sz="2200" dirty="0"/>
              <a:t> </a:t>
            </a:r>
            <a:r>
              <a:rPr lang="tr-TR" sz="2200" dirty="0" err="1"/>
              <a:t>Friseursalon</a:t>
            </a:r>
            <a:r>
              <a:rPr lang="tr-TR" sz="2200" dirty="0"/>
              <a:t> </a:t>
            </a:r>
            <a:r>
              <a:rPr lang="tr-TR" sz="2200" dirty="0" err="1"/>
              <a:t>wird</a:t>
            </a:r>
            <a:r>
              <a:rPr lang="tr-TR" sz="2200" dirty="0"/>
              <a:t> </a:t>
            </a:r>
            <a:r>
              <a:rPr lang="tr-TR" sz="2200" dirty="0" err="1"/>
              <a:t>eine</a:t>
            </a:r>
            <a:r>
              <a:rPr lang="tr-TR" sz="2200" dirty="0"/>
              <a:t> </a:t>
            </a:r>
            <a:r>
              <a:rPr lang="tr-TR" sz="2200" dirty="0" err="1"/>
              <a:t>Simulationsforschung</a:t>
            </a:r>
            <a:r>
              <a:rPr lang="tr-TR" sz="2200" dirty="0"/>
              <a:t> </a:t>
            </a:r>
            <a:r>
              <a:rPr lang="tr-TR" sz="2200" dirty="0" err="1"/>
              <a:t>durchgeführt</a:t>
            </a:r>
            <a:r>
              <a:rPr lang="tr-TR" sz="2200" dirty="0"/>
              <a:t>. </a:t>
            </a:r>
            <a:r>
              <a:rPr lang="tr-TR" sz="2200" dirty="0" err="1"/>
              <a:t>Kunden</a:t>
            </a:r>
            <a:r>
              <a:rPr lang="tr-TR" sz="2200" dirty="0"/>
              <a:t> </a:t>
            </a:r>
            <a:r>
              <a:rPr lang="tr-TR" sz="2200" dirty="0" err="1"/>
              <a:t>können</a:t>
            </a:r>
            <a:r>
              <a:rPr lang="tr-TR" sz="2200" dirty="0"/>
              <a:t> den </a:t>
            </a:r>
            <a:r>
              <a:rPr lang="tr-TR" sz="2200" dirty="0" err="1"/>
              <a:t>Friseursalon</a:t>
            </a:r>
            <a:r>
              <a:rPr lang="tr-TR" sz="2200" dirty="0"/>
              <a:t> </a:t>
            </a:r>
            <a:r>
              <a:rPr lang="tr-TR" sz="2200" dirty="0" err="1"/>
              <a:t>auf</a:t>
            </a:r>
            <a:r>
              <a:rPr lang="tr-TR" sz="2200" dirty="0"/>
              <a:t> </a:t>
            </a:r>
            <a:r>
              <a:rPr lang="tr-TR" sz="2200" dirty="0" err="1"/>
              <a:t>zwei</a:t>
            </a:r>
            <a:r>
              <a:rPr lang="tr-TR" sz="2200" dirty="0"/>
              <a:t> </a:t>
            </a:r>
            <a:r>
              <a:rPr lang="tr-TR" sz="2200" dirty="0" err="1"/>
              <a:t>Arten</a:t>
            </a:r>
            <a:r>
              <a:rPr lang="tr-TR" sz="2200" dirty="0"/>
              <a:t> </a:t>
            </a:r>
            <a:r>
              <a:rPr lang="tr-TR" sz="2200" dirty="0" err="1"/>
              <a:t>erreichen</a:t>
            </a:r>
            <a:r>
              <a:rPr lang="tr-TR" sz="2200" dirty="0"/>
              <a:t>: </a:t>
            </a:r>
            <a:r>
              <a:rPr lang="tr-TR" sz="2200" dirty="0" err="1"/>
              <a:t>per</a:t>
            </a:r>
            <a:r>
              <a:rPr lang="tr-TR" sz="2200" dirty="0"/>
              <a:t> </a:t>
            </a:r>
            <a:r>
              <a:rPr lang="tr-TR" sz="2200" dirty="0" err="1"/>
              <a:t>Termin</a:t>
            </a:r>
            <a:r>
              <a:rPr lang="tr-TR" sz="2200" dirty="0"/>
              <a:t> </a:t>
            </a:r>
            <a:r>
              <a:rPr lang="tr-TR" sz="2200" dirty="0" err="1"/>
              <a:t>oder</a:t>
            </a:r>
            <a:r>
              <a:rPr lang="tr-TR" sz="2200" dirty="0"/>
              <a:t> </a:t>
            </a:r>
            <a:r>
              <a:rPr lang="tr-TR" sz="2200" dirty="0" err="1"/>
              <a:t>per</a:t>
            </a:r>
            <a:r>
              <a:rPr lang="tr-TR" sz="2200" dirty="0"/>
              <a:t> </a:t>
            </a:r>
            <a:r>
              <a:rPr lang="tr-TR" sz="2200" dirty="0" err="1"/>
              <a:t>Walk</a:t>
            </a:r>
            <a:r>
              <a:rPr lang="tr-TR" sz="2200" dirty="0"/>
              <a:t>-in. </a:t>
            </a:r>
          </a:p>
          <a:p>
            <a:pPr marL="0" indent="0">
              <a:buNone/>
            </a:pPr>
            <a:endParaRPr lang="tr-TR" sz="2200" dirty="0"/>
          </a:p>
          <a:p>
            <a:pPr marL="0" indent="0">
              <a:buNone/>
            </a:pPr>
            <a:r>
              <a:rPr lang="tr-TR" sz="2200" dirty="0" err="1"/>
              <a:t>Die</a:t>
            </a:r>
            <a:r>
              <a:rPr lang="tr-TR" sz="2200" dirty="0"/>
              <a:t> </a:t>
            </a:r>
            <a:r>
              <a:rPr lang="tr-TR" sz="2200" dirty="0" err="1"/>
              <a:t>Simulation</a:t>
            </a:r>
            <a:r>
              <a:rPr lang="tr-TR" sz="2200" dirty="0"/>
              <a:t> </a:t>
            </a:r>
            <a:r>
              <a:rPr lang="tr-TR" sz="2200" dirty="0" err="1"/>
              <a:t>berücksichtigt</a:t>
            </a:r>
            <a:r>
              <a:rPr lang="tr-TR" sz="2200" dirty="0"/>
              <a:t> </a:t>
            </a:r>
            <a:r>
              <a:rPr lang="tr-TR" sz="2200" dirty="0" err="1"/>
              <a:t>auch</a:t>
            </a:r>
            <a:r>
              <a:rPr lang="tr-TR" sz="2200" dirty="0"/>
              <a:t> </a:t>
            </a:r>
            <a:r>
              <a:rPr lang="tr-TR" sz="2200" dirty="0" err="1"/>
              <a:t>das</a:t>
            </a:r>
            <a:r>
              <a:rPr lang="tr-TR" sz="2200" dirty="0"/>
              <a:t> </a:t>
            </a:r>
            <a:r>
              <a:rPr lang="tr-TR" sz="2200" dirty="0" err="1"/>
              <a:t>entscheidende</a:t>
            </a:r>
            <a:r>
              <a:rPr lang="tr-TR" sz="2200" dirty="0"/>
              <a:t> Element der </a:t>
            </a:r>
            <a:r>
              <a:rPr lang="tr-TR" sz="2200" dirty="0" err="1"/>
              <a:t>Warteschlangenwartezeit</a:t>
            </a:r>
            <a:r>
              <a:rPr lang="tr-TR" sz="2200" dirty="0"/>
              <a:t>. </a:t>
            </a:r>
          </a:p>
          <a:p>
            <a:pPr marL="0" indent="0">
              <a:buNone/>
            </a:pPr>
            <a:endParaRPr lang="tr-TR" sz="2200" dirty="0"/>
          </a:p>
          <a:p>
            <a:pPr marL="0" indent="0">
              <a:buNone/>
            </a:pPr>
            <a:r>
              <a:rPr lang="tr-TR" sz="2200" dirty="0" err="1"/>
              <a:t>Infolgedessen</a:t>
            </a:r>
            <a:r>
              <a:rPr lang="tr-TR" sz="2200" dirty="0"/>
              <a:t> </a:t>
            </a:r>
            <a:r>
              <a:rPr lang="tr-TR" sz="2200" dirty="0" err="1"/>
              <a:t>kann</a:t>
            </a:r>
            <a:r>
              <a:rPr lang="tr-TR" sz="2200" dirty="0"/>
              <a:t> </a:t>
            </a:r>
            <a:r>
              <a:rPr lang="tr-TR" sz="2200" dirty="0" err="1"/>
              <a:t>eine</a:t>
            </a:r>
            <a:r>
              <a:rPr lang="tr-TR" sz="2200" dirty="0"/>
              <a:t> </a:t>
            </a:r>
            <a:r>
              <a:rPr lang="tr-TR" sz="2200" dirty="0" err="1"/>
              <a:t>lange</a:t>
            </a:r>
            <a:r>
              <a:rPr lang="tr-TR" sz="2200" dirty="0"/>
              <a:t> </a:t>
            </a:r>
            <a:r>
              <a:rPr lang="tr-TR" sz="2200" dirty="0" err="1"/>
              <a:t>Wartezeit</a:t>
            </a:r>
            <a:r>
              <a:rPr lang="tr-TR" sz="2200" dirty="0"/>
              <a:t> zum </a:t>
            </a:r>
            <a:r>
              <a:rPr lang="tr-TR" sz="2200" dirty="0" err="1"/>
              <a:t>Verlust</a:t>
            </a:r>
            <a:r>
              <a:rPr lang="tr-TR" sz="2200" dirty="0"/>
              <a:t> </a:t>
            </a:r>
            <a:r>
              <a:rPr lang="tr-TR" sz="2200" dirty="0" err="1"/>
              <a:t>von</a:t>
            </a:r>
            <a:r>
              <a:rPr lang="tr-TR" sz="2200" dirty="0"/>
              <a:t> </a:t>
            </a:r>
            <a:r>
              <a:rPr lang="tr-TR" sz="2200" dirty="0" err="1"/>
              <a:t>Verbrauchern</a:t>
            </a:r>
            <a:r>
              <a:rPr lang="tr-TR" sz="2200" dirty="0"/>
              <a:t> </a:t>
            </a:r>
            <a:r>
              <a:rPr lang="tr-TR" sz="2200" dirty="0" err="1"/>
              <a:t>führen</a:t>
            </a:r>
            <a:r>
              <a:rPr lang="tr-TR" sz="2200" dirty="0"/>
              <a:t>, </a:t>
            </a:r>
            <a:r>
              <a:rPr lang="tr-TR" sz="2200" dirty="0" err="1"/>
              <a:t>was</a:t>
            </a:r>
            <a:r>
              <a:rPr lang="tr-TR" sz="2200" dirty="0"/>
              <a:t> </a:t>
            </a:r>
            <a:r>
              <a:rPr lang="tr-TR" sz="2200" dirty="0" err="1"/>
              <a:t>für</a:t>
            </a:r>
            <a:r>
              <a:rPr lang="tr-TR" sz="2200" dirty="0"/>
              <a:t> </a:t>
            </a:r>
            <a:r>
              <a:rPr lang="tr-TR" sz="2200" dirty="0" err="1"/>
              <a:t>das</a:t>
            </a:r>
            <a:r>
              <a:rPr lang="tr-TR" sz="2200" dirty="0"/>
              <a:t> </a:t>
            </a:r>
            <a:r>
              <a:rPr lang="tr-TR" sz="2200" dirty="0" err="1"/>
              <a:t>Unternehmen</a:t>
            </a:r>
            <a:r>
              <a:rPr lang="tr-TR" sz="2200" dirty="0"/>
              <a:t> </a:t>
            </a:r>
            <a:r>
              <a:rPr lang="tr-TR" sz="2200" dirty="0" err="1"/>
              <a:t>schlecht</a:t>
            </a:r>
            <a:r>
              <a:rPr lang="tr-TR" sz="2200" dirty="0"/>
              <a:t> </a:t>
            </a:r>
            <a:r>
              <a:rPr lang="tr-TR" sz="2200" dirty="0" err="1"/>
              <a:t>ist.</a:t>
            </a:r>
            <a:r>
              <a:rPr lang="tr-TR" sz="2200" dirty="0"/>
              <a:t> </a:t>
            </a:r>
            <a:r>
              <a:rPr lang="tr-TR" sz="2200" dirty="0" err="1"/>
              <a:t>Die</a:t>
            </a:r>
            <a:r>
              <a:rPr lang="tr-TR" sz="2200" dirty="0"/>
              <a:t> </a:t>
            </a:r>
            <a:r>
              <a:rPr lang="tr-TR" sz="2200" dirty="0" err="1"/>
              <a:t>Simulation</a:t>
            </a:r>
            <a:r>
              <a:rPr lang="tr-TR" sz="2200" dirty="0"/>
              <a:t> </a:t>
            </a:r>
            <a:r>
              <a:rPr lang="tr-TR" sz="2200" dirty="0" err="1"/>
              <a:t>wird</a:t>
            </a:r>
            <a:r>
              <a:rPr lang="tr-TR" sz="2200" dirty="0"/>
              <a:t> </a:t>
            </a:r>
            <a:r>
              <a:rPr lang="tr-TR" sz="2200" dirty="0" err="1"/>
              <a:t>also</a:t>
            </a:r>
            <a:r>
              <a:rPr lang="tr-TR" sz="2200" dirty="0"/>
              <a:t> </a:t>
            </a:r>
            <a:r>
              <a:rPr lang="tr-TR" sz="2200" dirty="0" err="1"/>
              <a:t>versuchen</a:t>
            </a:r>
            <a:r>
              <a:rPr lang="tr-TR" sz="2200" dirty="0"/>
              <a:t>, </a:t>
            </a:r>
            <a:r>
              <a:rPr lang="tr-TR" sz="2200" dirty="0" err="1"/>
              <a:t>eine</a:t>
            </a:r>
            <a:r>
              <a:rPr lang="tr-TR" sz="2200" dirty="0"/>
              <a:t> </a:t>
            </a:r>
            <a:r>
              <a:rPr lang="tr-TR" sz="2200" dirty="0" err="1"/>
              <a:t>Vielzahl</a:t>
            </a:r>
            <a:r>
              <a:rPr lang="tr-TR" sz="2200" dirty="0"/>
              <a:t> </a:t>
            </a:r>
            <a:r>
              <a:rPr lang="tr-TR" sz="2200" dirty="0" err="1"/>
              <a:t>von</a:t>
            </a:r>
            <a:r>
              <a:rPr lang="tr-TR" sz="2200" dirty="0"/>
              <a:t> </a:t>
            </a:r>
            <a:r>
              <a:rPr lang="tr-TR" sz="2200" dirty="0" err="1"/>
              <a:t>Situationen</a:t>
            </a:r>
            <a:r>
              <a:rPr lang="tr-TR" sz="2200" dirty="0"/>
              <a:t> </a:t>
            </a:r>
            <a:r>
              <a:rPr lang="tr-TR" sz="2200" dirty="0" err="1"/>
              <a:t>zu</a:t>
            </a:r>
            <a:r>
              <a:rPr lang="tr-TR" sz="2200" dirty="0"/>
              <a:t> </a:t>
            </a:r>
            <a:r>
              <a:rPr lang="tr-TR" sz="2200" dirty="0" err="1"/>
              <a:t>untersuchen</a:t>
            </a:r>
            <a:r>
              <a:rPr lang="tr-TR" sz="2200" dirty="0"/>
              <a:t>, </a:t>
            </a:r>
            <a:r>
              <a:rPr lang="tr-TR" sz="2200" dirty="0" err="1"/>
              <a:t>die</a:t>
            </a:r>
            <a:r>
              <a:rPr lang="tr-TR" sz="2200" dirty="0"/>
              <a:t> </a:t>
            </a:r>
            <a:r>
              <a:rPr lang="tr-TR" sz="2200" dirty="0" err="1"/>
              <a:t>sich</a:t>
            </a:r>
            <a:r>
              <a:rPr lang="tr-TR" sz="2200" dirty="0"/>
              <a:t> </a:t>
            </a:r>
            <a:r>
              <a:rPr lang="tr-TR" sz="2200" dirty="0" err="1"/>
              <a:t>jeweils</a:t>
            </a:r>
            <a:r>
              <a:rPr lang="tr-TR" sz="2200" dirty="0"/>
              <a:t> in der </a:t>
            </a:r>
            <a:r>
              <a:rPr lang="tr-TR" sz="2200" dirty="0" err="1"/>
              <a:t>Anzahl</a:t>
            </a:r>
            <a:r>
              <a:rPr lang="tr-TR" sz="2200" dirty="0"/>
              <a:t> der </a:t>
            </a:r>
            <a:r>
              <a:rPr lang="tr-TR" sz="2200" dirty="0" err="1"/>
              <a:t>verwendeten</a:t>
            </a:r>
            <a:r>
              <a:rPr lang="tr-TR" sz="2200" dirty="0"/>
              <a:t> </a:t>
            </a:r>
            <a:r>
              <a:rPr lang="tr-TR" sz="2200" dirty="0" err="1"/>
              <a:t>Ressourcen</a:t>
            </a:r>
            <a:r>
              <a:rPr lang="tr-TR" sz="2200" dirty="0"/>
              <a:t> </a:t>
            </a:r>
            <a:r>
              <a:rPr lang="tr-TR" sz="2200" dirty="0" err="1"/>
              <a:t>unterscheiden</a:t>
            </a:r>
            <a:r>
              <a:rPr lang="tr-TR" sz="2200" dirty="0"/>
              <a:t>.</a:t>
            </a:r>
          </a:p>
          <a:p>
            <a:pPr marL="0" indent="0">
              <a:buNone/>
            </a:pPr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1287530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AB24C9-6809-FF49-A89C-614347398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900" dirty="0" err="1"/>
              <a:t>Befinden</a:t>
            </a:r>
            <a:r>
              <a:rPr lang="tr-TR" sz="1900" dirty="0"/>
              <a:t> </a:t>
            </a:r>
            <a:r>
              <a:rPr lang="tr-TR" sz="1900" dirty="0" err="1"/>
              <a:t>sich</a:t>
            </a:r>
            <a:r>
              <a:rPr lang="tr-TR" sz="1900" dirty="0"/>
              <a:t> </a:t>
            </a:r>
            <a:r>
              <a:rPr lang="tr-TR" sz="1900" dirty="0" err="1"/>
              <a:t>weniger</a:t>
            </a:r>
            <a:r>
              <a:rPr lang="tr-TR" sz="1900" dirty="0"/>
              <a:t> </a:t>
            </a:r>
            <a:r>
              <a:rPr lang="tr-TR" sz="1900" dirty="0" err="1"/>
              <a:t>als</a:t>
            </a:r>
            <a:r>
              <a:rPr lang="tr-TR" sz="1900" dirty="0"/>
              <a:t> </a:t>
            </a:r>
            <a:r>
              <a:rPr lang="tr-TR" sz="1900" dirty="0" err="1"/>
              <a:t>zwei</a:t>
            </a:r>
            <a:r>
              <a:rPr lang="tr-TR" sz="1900" dirty="0"/>
              <a:t> </a:t>
            </a:r>
            <a:r>
              <a:rPr lang="tr-TR" sz="1900" dirty="0" err="1"/>
              <a:t>Personen</a:t>
            </a:r>
            <a:r>
              <a:rPr lang="tr-TR" sz="1900" dirty="0"/>
              <a:t> in der </a:t>
            </a:r>
            <a:r>
              <a:rPr lang="tr-TR" sz="1900" dirty="0" err="1"/>
              <a:t>Warteschlange</a:t>
            </a:r>
            <a:r>
              <a:rPr lang="tr-TR" sz="1900" dirty="0"/>
              <a:t> </a:t>
            </a:r>
            <a:r>
              <a:rPr lang="tr-TR" sz="1900" dirty="0" err="1"/>
              <a:t>des</a:t>
            </a:r>
            <a:r>
              <a:rPr lang="tr-TR" sz="1900" dirty="0"/>
              <a:t> </a:t>
            </a:r>
            <a:r>
              <a:rPr lang="tr-TR" sz="1900" dirty="0" err="1"/>
              <a:t>Schneidservices</a:t>
            </a:r>
            <a:r>
              <a:rPr lang="tr-TR" sz="1900" dirty="0"/>
              <a:t>, </a:t>
            </a:r>
            <a:r>
              <a:rPr lang="tr-TR" sz="1900" dirty="0" err="1"/>
              <a:t>wird</a:t>
            </a:r>
            <a:r>
              <a:rPr lang="tr-TR" sz="1900" dirty="0"/>
              <a:t> der </a:t>
            </a:r>
            <a:r>
              <a:rPr lang="tr-TR" sz="1900" dirty="0" err="1"/>
              <a:t>Kunde</a:t>
            </a:r>
            <a:r>
              <a:rPr lang="tr-TR" sz="1900" dirty="0"/>
              <a:t> </a:t>
            </a:r>
            <a:r>
              <a:rPr lang="tr-TR" sz="1900" dirty="0" err="1"/>
              <a:t>sofort</a:t>
            </a:r>
            <a:r>
              <a:rPr lang="tr-TR" sz="1900" dirty="0"/>
              <a:t> </a:t>
            </a:r>
            <a:r>
              <a:rPr lang="tr-TR" sz="1900" dirty="0" err="1"/>
              <a:t>bedient</a:t>
            </a:r>
            <a:r>
              <a:rPr lang="tr-TR" sz="1900" dirty="0"/>
              <a:t>.</a:t>
            </a:r>
          </a:p>
          <a:p>
            <a:pPr marL="0" indent="0">
              <a:buNone/>
            </a:pPr>
            <a:r>
              <a:rPr lang="tr-TR" sz="1900" dirty="0" err="1"/>
              <a:t>Wenn</a:t>
            </a:r>
            <a:r>
              <a:rPr lang="tr-TR" sz="1900" dirty="0"/>
              <a:t> </a:t>
            </a:r>
            <a:r>
              <a:rPr lang="tr-TR" sz="1900" dirty="0" err="1"/>
              <a:t>mehr</a:t>
            </a:r>
            <a:r>
              <a:rPr lang="tr-TR" sz="1900" dirty="0"/>
              <a:t> </a:t>
            </a:r>
            <a:r>
              <a:rPr lang="tr-TR" sz="1900" dirty="0" err="1"/>
              <a:t>als</a:t>
            </a:r>
            <a:r>
              <a:rPr lang="tr-TR" sz="1900" dirty="0"/>
              <a:t> </a:t>
            </a:r>
            <a:r>
              <a:rPr lang="tr-TR" sz="1900" dirty="0" err="1"/>
              <a:t>fünf</a:t>
            </a:r>
            <a:r>
              <a:rPr lang="tr-TR" sz="1900" dirty="0"/>
              <a:t> </a:t>
            </a:r>
            <a:r>
              <a:rPr lang="tr-TR" sz="1900" dirty="0" err="1"/>
              <a:t>Personen</a:t>
            </a:r>
            <a:r>
              <a:rPr lang="tr-TR" sz="1900" dirty="0"/>
              <a:t> </a:t>
            </a:r>
            <a:r>
              <a:rPr lang="tr-TR" sz="1900" dirty="0" err="1"/>
              <a:t>für</a:t>
            </a:r>
            <a:r>
              <a:rPr lang="tr-TR" sz="1900" dirty="0"/>
              <a:t> den </a:t>
            </a:r>
            <a:r>
              <a:rPr lang="tr-TR" sz="1900" dirty="0" err="1"/>
              <a:t>Schneideservice</a:t>
            </a:r>
            <a:r>
              <a:rPr lang="tr-TR" sz="1900" dirty="0"/>
              <a:t> </a:t>
            </a:r>
            <a:r>
              <a:rPr lang="tr-TR" sz="1900" dirty="0" err="1"/>
              <a:t>anstehen</a:t>
            </a:r>
            <a:r>
              <a:rPr lang="tr-TR" sz="1900" dirty="0"/>
              <a:t>, </a:t>
            </a:r>
            <a:r>
              <a:rPr lang="tr-TR" sz="1900" dirty="0" err="1"/>
              <a:t>wartet</a:t>
            </a:r>
            <a:r>
              <a:rPr lang="tr-TR" sz="1900" dirty="0"/>
              <a:t> der </a:t>
            </a:r>
            <a:r>
              <a:rPr lang="tr-TR" sz="1900" dirty="0" err="1"/>
              <a:t>Kunde</a:t>
            </a:r>
            <a:r>
              <a:rPr lang="tr-TR" sz="1900" dirty="0"/>
              <a:t> </a:t>
            </a:r>
            <a:r>
              <a:rPr lang="tr-TR" sz="1900" dirty="0" err="1"/>
              <a:t>nicht</a:t>
            </a:r>
            <a:r>
              <a:rPr lang="tr-TR" sz="1900" dirty="0"/>
              <a:t> </a:t>
            </a:r>
            <a:r>
              <a:rPr lang="tr-TR" sz="1900" dirty="0" err="1"/>
              <a:t>und</a:t>
            </a:r>
            <a:r>
              <a:rPr lang="tr-TR" sz="1900" dirty="0"/>
              <a:t> </a:t>
            </a:r>
            <a:r>
              <a:rPr lang="tr-TR" sz="1900" dirty="0" err="1"/>
              <a:t>verlässt</a:t>
            </a:r>
            <a:r>
              <a:rPr lang="tr-TR" sz="1900" dirty="0"/>
              <a:t> den </a:t>
            </a:r>
            <a:r>
              <a:rPr lang="tr-TR" sz="1900" dirty="0" err="1"/>
              <a:t>Friseur</a:t>
            </a:r>
            <a:r>
              <a:rPr lang="tr-TR" sz="1900" dirty="0"/>
              <a:t>.</a:t>
            </a:r>
          </a:p>
          <a:p>
            <a:pPr marL="0" indent="0">
              <a:buNone/>
            </a:pPr>
            <a:r>
              <a:rPr lang="tr-TR" sz="1900" dirty="0" err="1"/>
              <a:t>Ein</a:t>
            </a:r>
            <a:r>
              <a:rPr lang="tr-TR" sz="1900" dirty="0"/>
              <a:t> </a:t>
            </a:r>
            <a:r>
              <a:rPr lang="tr-TR" sz="1900" dirty="0" err="1"/>
              <a:t>weiteres</a:t>
            </a:r>
            <a:r>
              <a:rPr lang="tr-TR" sz="1900" dirty="0"/>
              <a:t> </a:t>
            </a:r>
            <a:r>
              <a:rPr lang="tr-TR" sz="1900" dirty="0" err="1"/>
              <a:t>Beispiel</a:t>
            </a:r>
            <a:r>
              <a:rPr lang="tr-TR" sz="1900" dirty="0"/>
              <a:t> </a:t>
            </a:r>
            <a:r>
              <a:rPr lang="tr-TR" sz="1900" dirty="0" err="1"/>
              <a:t>ist</a:t>
            </a:r>
            <a:r>
              <a:rPr lang="tr-TR" sz="1900" dirty="0"/>
              <a:t>, </a:t>
            </a:r>
            <a:r>
              <a:rPr lang="tr-TR" sz="1900" dirty="0" err="1"/>
              <a:t>wenn</a:t>
            </a:r>
            <a:r>
              <a:rPr lang="tr-TR" sz="1900" dirty="0"/>
              <a:t> der </a:t>
            </a:r>
            <a:r>
              <a:rPr lang="tr-TR" sz="1900" dirty="0" err="1"/>
              <a:t>Auftragsbestand</a:t>
            </a:r>
            <a:r>
              <a:rPr lang="tr-TR" sz="1900" dirty="0"/>
              <a:t> </a:t>
            </a:r>
            <a:r>
              <a:rPr lang="tr-TR" sz="1900" dirty="0" err="1"/>
              <a:t>beim</a:t>
            </a:r>
            <a:r>
              <a:rPr lang="tr-TR" sz="1900" dirty="0"/>
              <a:t> </a:t>
            </a:r>
            <a:r>
              <a:rPr lang="tr-TR" sz="1900" dirty="0" err="1"/>
              <a:t>Zuschneiden</a:t>
            </a:r>
            <a:r>
              <a:rPr lang="tr-TR" sz="1900" dirty="0"/>
              <a:t> </a:t>
            </a:r>
            <a:r>
              <a:rPr lang="tr-TR" sz="1900" dirty="0" err="1"/>
              <a:t>zwischen</a:t>
            </a:r>
            <a:r>
              <a:rPr lang="tr-TR" sz="1900" dirty="0"/>
              <a:t> 2 </a:t>
            </a:r>
            <a:r>
              <a:rPr lang="tr-TR" sz="1900" dirty="0" err="1"/>
              <a:t>und</a:t>
            </a:r>
            <a:r>
              <a:rPr lang="tr-TR" sz="1900" dirty="0"/>
              <a:t> 5 </a:t>
            </a:r>
            <a:r>
              <a:rPr lang="tr-TR" sz="1900" dirty="0" err="1"/>
              <a:t>Personen</a:t>
            </a:r>
            <a:r>
              <a:rPr lang="tr-TR" sz="1900" dirty="0"/>
              <a:t> </a:t>
            </a:r>
            <a:r>
              <a:rPr lang="tr-TR" sz="1900" dirty="0" err="1"/>
              <a:t>beträgt</a:t>
            </a:r>
            <a:r>
              <a:rPr lang="tr-TR" sz="1900" dirty="0"/>
              <a:t>.</a:t>
            </a:r>
          </a:p>
          <a:p>
            <a:r>
              <a:rPr lang="tr-TR" sz="1900" dirty="0" err="1"/>
              <a:t>Kunden</a:t>
            </a:r>
            <a:r>
              <a:rPr lang="tr-TR" sz="1900" dirty="0"/>
              <a:t>, </a:t>
            </a:r>
            <a:r>
              <a:rPr lang="tr-TR" sz="1900" dirty="0" err="1"/>
              <a:t>die</a:t>
            </a:r>
            <a:r>
              <a:rPr lang="tr-TR" sz="1900" dirty="0"/>
              <a:t> </a:t>
            </a:r>
            <a:r>
              <a:rPr lang="tr-TR" sz="1900" dirty="0" err="1"/>
              <a:t>hereinkommen</a:t>
            </a:r>
            <a:r>
              <a:rPr lang="tr-TR" sz="1900" dirty="0"/>
              <a:t>, </a:t>
            </a:r>
            <a:r>
              <a:rPr lang="tr-TR" sz="1900" dirty="0" err="1"/>
              <a:t>folgen</a:t>
            </a:r>
            <a:r>
              <a:rPr lang="tr-TR" sz="1900" dirty="0"/>
              <a:t> der </a:t>
            </a:r>
            <a:r>
              <a:rPr lang="tr-TR" sz="1900" dirty="0" err="1"/>
              <a:t>Poisson</a:t>
            </a:r>
            <a:r>
              <a:rPr lang="tr-TR" sz="1900" dirty="0"/>
              <a:t> </a:t>
            </a:r>
            <a:r>
              <a:rPr lang="tr-TR" sz="1900" dirty="0" err="1"/>
              <a:t>Verteilung</a:t>
            </a:r>
            <a:r>
              <a:rPr lang="tr-TR" sz="1900" dirty="0"/>
              <a:t> mit </a:t>
            </a:r>
            <a:r>
              <a:rPr lang="tr-TR" sz="1900" dirty="0" err="1"/>
              <a:t>Lambda</a:t>
            </a:r>
            <a:r>
              <a:rPr lang="tr-TR" sz="1900" dirty="0"/>
              <a:t> 40.9[</a:t>
            </a:r>
            <a:r>
              <a:rPr lang="tr-TR" sz="1900" dirty="0" err="1"/>
              <a:t>Minuten</a:t>
            </a:r>
            <a:r>
              <a:rPr lang="tr-TR" sz="1900" dirty="0"/>
              <a:t>].</a:t>
            </a:r>
          </a:p>
          <a:p>
            <a:r>
              <a:rPr lang="tr-TR" sz="1900" dirty="0" err="1"/>
              <a:t>Kunden</a:t>
            </a:r>
            <a:r>
              <a:rPr lang="tr-TR" sz="1900" dirty="0"/>
              <a:t>, </a:t>
            </a:r>
            <a:r>
              <a:rPr lang="tr-TR" sz="1900" dirty="0" err="1"/>
              <a:t>die</a:t>
            </a:r>
            <a:r>
              <a:rPr lang="tr-TR" sz="1900" dirty="0"/>
              <a:t> </a:t>
            </a:r>
            <a:r>
              <a:rPr lang="tr-TR" sz="1900" dirty="0" err="1"/>
              <a:t>hereinkommen</a:t>
            </a:r>
            <a:r>
              <a:rPr lang="tr-TR" sz="1900" dirty="0"/>
              <a:t>, </a:t>
            </a:r>
            <a:r>
              <a:rPr lang="tr-TR" sz="1900" dirty="0" err="1"/>
              <a:t>erhalten</a:t>
            </a:r>
            <a:r>
              <a:rPr lang="tr-TR" sz="1900" dirty="0"/>
              <a:t> </a:t>
            </a:r>
            <a:r>
              <a:rPr lang="tr-TR" sz="1900" dirty="0" err="1"/>
              <a:t>Dienstleistungen</a:t>
            </a:r>
            <a:r>
              <a:rPr lang="tr-TR" sz="1900" dirty="0"/>
              <a:t> in der </a:t>
            </a:r>
            <a:r>
              <a:rPr lang="tr-TR" sz="1900" dirty="0" err="1"/>
              <a:t>folgenden</a:t>
            </a:r>
            <a:r>
              <a:rPr lang="tr-TR" sz="1900" dirty="0"/>
              <a:t> </a:t>
            </a:r>
            <a:r>
              <a:rPr lang="tr-TR" sz="1900" dirty="0" err="1"/>
              <a:t>Reihenfolge</a:t>
            </a:r>
            <a:r>
              <a:rPr lang="tr-TR" sz="1900" dirty="0"/>
              <a:t>: </a:t>
            </a:r>
            <a:r>
              <a:rPr lang="tr-TR" sz="1900" dirty="0" err="1"/>
              <a:t>Shampoo</a:t>
            </a:r>
            <a:r>
              <a:rPr lang="tr-TR" sz="1900" dirty="0"/>
              <a:t>, </a:t>
            </a:r>
            <a:r>
              <a:rPr lang="tr-TR" sz="1900" dirty="0" err="1"/>
              <a:t>Schneiden</a:t>
            </a:r>
            <a:r>
              <a:rPr lang="tr-TR" sz="1900" dirty="0"/>
              <a:t>, </a:t>
            </a:r>
            <a:r>
              <a:rPr lang="tr-TR" sz="1900" dirty="0" err="1"/>
              <a:t>Shampoo</a:t>
            </a:r>
            <a:r>
              <a:rPr lang="tr-TR" sz="1900" dirty="0"/>
              <a:t> </a:t>
            </a:r>
            <a:r>
              <a:rPr lang="tr-TR" sz="1900" dirty="0" err="1"/>
              <a:t>und</a:t>
            </a:r>
            <a:r>
              <a:rPr lang="tr-TR" sz="1900" dirty="0"/>
              <a:t> </a:t>
            </a:r>
            <a:r>
              <a:rPr lang="tr-TR" sz="1900" dirty="0" err="1"/>
              <a:t>Styling</a:t>
            </a:r>
            <a:r>
              <a:rPr lang="tr-TR" sz="1900" dirty="0"/>
              <a:t>.</a:t>
            </a:r>
          </a:p>
          <a:p>
            <a:r>
              <a:rPr lang="tr-TR" sz="1900" dirty="0" err="1"/>
              <a:t>Kunden</a:t>
            </a:r>
            <a:r>
              <a:rPr lang="tr-TR" sz="1900" dirty="0"/>
              <a:t>, </a:t>
            </a:r>
            <a:r>
              <a:rPr lang="tr-TR" sz="1900" dirty="0" err="1"/>
              <a:t>die</a:t>
            </a:r>
            <a:r>
              <a:rPr lang="tr-TR" sz="1900" dirty="0"/>
              <a:t> online </a:t>
            </a:r>
            <a:r>
              <a:rPr lang="tr-TR" sz="1900" dirty="0" err="1"/>
              <a:t>einchecken</a:t>
            </a:r>
            <a:r>
              <a:rPr lang="tr-TR" sz="1900" dirty="0"/>
              <a:t>, </a:t>
            </a:r>
            <a:r>
              <a:rPr lang="tr-TR" sz="1900" dirty="0" err="1"/>
              <a:t>folgen</a:t>
            </a:r>
            <a:r>
              <a:rPr lang="tr-TR" sz="1900" dirty="0"/>
              <a:t> </a:t>
            </a:r>
            <a:r>
              <a:rPr lang="tr-TR" sz="1900" dirty="0" err="1"/>
              <a:t>einer</a:t>
            </a:r>
            <a:r>
              <a:rPr lang="tr-TR" sz="1900" dirty="0"/>
              <a:t> </a:t>
            </a:r>
            <a:r>
              <a:rPr lang="tr-TR" sz="1900" dirty="0" err="1"/>
              <a:t>Poisson</a:t>
            </a:r>
            <a:r>
              <a:rPr lang="tr-TR" sz="1900" dirty="0"/>
              <a:t> </a:t>
            </a:r>
            <a:r>
              <a:rPr lang="tr-TR" sz="1900" dirty="0" err="1"/>
              <a:t>Verteilung</a:t>
            </a:r>
            <a:r>
              <a:rPr lang="tr-TR" sz="1900" dirty="0"/>
              <a:t> mit </a:t>
            </a:r>
            <a:r>
              <a:rPr lang="tr-TR" sz="1900" dirty="0" err="1"/>
              <a:t>Lambda</a:t>
            </a:r>
            <a:r>
              <a:rPr lang="tr-TR" sz="1900" dirty="0"/>
              <a:t> 0.314[</a:t>
            </a:r>
            <a:r>
              <a:rPr lang="tr-TR" sz="1900" dirty="0" err="1"/>
              <a:t>Tagen</a:t>
            </a:r>
            <a:r>
              <a:rPr lang="tr-TR" sz="1900" dirty="0"/>
              <a:t>].</a:t>
            </a:r>
          </a:p>
          <a:p>
            <a:r>
              <a:rPr lang="tr-TR" sz="1900" dirty="0" err="1"/>
              <a:t>Kunden</a:t>
            </a:r>
            <a:r>
              <a:rPr lang="tr-TR" sz="1900" dirty="0"/>
              <a:t>, </a:t>
            </a:r>
            <a:r>
              <a:rPr lang="tr-TR" sz="1900" dirty="0" err="1"/>
              <a:t>die</a:t>
            </a:r>
            <a:r>
              <a:rPr lang="tr-TR" sz="1900" dirty="0"/>
              <a:t> online </a:t>
            </a:r>
            <a:r>
              <a:rPr lang="tr-TR" sz="1900" dirty="0" err="1"/>
              <a:t>einchecken</a:t>
            </a:r>
            <a:r>
              <a:rPr lang="tr-TR" sz="1900" dirty="0"/>
              <a:t>, </a:t>
            </a:r>
            <a:r>
              <a:rPr lang="tr-TR" sz="1900" dirty="0" err="1"/>
              <a:t>erhalten</a:t>
            </a:r>
            <a:r>
              <a:rPr lang="tr-TR" sz="1900" dirty="0"/>
              <a:t> </a:t>
            </a:r>
            <a:r>
              <a:rPr lang="tr-TR" sz="1900" dirty="0" err="1"/>
              <a:t>einen</a:t>
            </a:r>
            <a:r>
              <a:rPr lang="tr-TR" sz="1900" dirty="0"/>
              <a:t> Service in der </a:t>
            </a:r>
            <a:r>
              <a:rPr lang="tr-TR" sz="1900" dirty="0" err="1"/>
              <a:t>folgenden</a:t>
            </a:r>
            <a:r>
              <a:rPr lang="tr-TR" sz="1900" dirty="0"/>
              <a:t> </a:t>
            </a:r>
            <a:r>
              <a:rPr lang="tr-TR" sz="1900" dirty="0" err="1"/>
              <a:t>Reihenfolge</a:t>
            </a:r>
            <a:r>
              <a:rPr lang="tr-TR" sz="1900" dirty="0"/>
              <a:t>: </a:t>
            </a:r>
            <a:r>
              <a:rPr lang="tr-TR" sz="1900" dirty="0" err="1"/>
              <a:t>Schneiden</a:t>
            </a:r>
            <a:r>
              <a:rPr lang="tr-TR" sz="1900" dirty="0"/>
              <a:t>, </a:t>
            </a:r>
            <a:r>
              <a:rPr lang="tr-TR" sz="1900" dirty="0" err="1"/>
              <a:t>Shampoonieren</a:t>
            </a:r>
            <a:r>
              <a:rPr lang="tr-TR" sz="1900" dirty="0"/>
              <a:t> </a:t>
            </a:r>
            <a:r>
              <a:rPr lang="tr-TR" sz="1900" dirty="0" err="1"/>
              <a:t>und</a:t>
            </a:r>
            <a:r>
              <a:rPr lang="tr-TR" sz="1900" dirty="0"/>
              <a:t> </a:t>
            </a:r>
            <a:r>
              <a:rPr lang="tr-TR" sz="1900" dirty="0" err="1"/>
              <a:t>Stylen</a:t>
            </a:r>
            <a:r>
              <a:rPr lang="tr-TR" sz="1900" dirty="0"/>
              <a:t>. Der </a:t>
            </a:r>
            <a:r>
              <a:rPr lang="tr-TR" sz="1900" dirty="0" err="1"/>
              <a:t>Barbershop</a:t>
            </a:r>
            <a:r>
              <a:rPr lang="tr-TR" sz="1900" dirty="0"/>
              <a:t> </a:t>
            </a:r>
            <a:r>
              <a:rPr lang="tr-TR" sz="1900" dirty="0" err="1"/>
              <a:t>ist</a:t>
            </a:r>
            <a:r>
              <a:rPr lang="tr-TR" sz="1900" dirty="0"/>
              <a:t> 12 </a:t>
            </a:r>
            <a:r>
              <a:rPr lang="tr-TR" sz="1900" dirty="0" err="1"/>
              <a:t>Stunden</a:t>
            </a:r>
            <a:r>
              <a:rPr lang="tr-TR" sz="1900" dirty="0"/>
              <a:t> </a:t>
            </a:r>
            <a:r>
              <a:rPr lang="tr-TR" sz="1900" dirty="0" err="1"/>
              <a:t>geöffnet</a:t>
            </a:r>
            <a:r>
              <a:rPr lang="tr-TR" sz="1900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66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4C2DAF0-5E32-1D4A-B80A-1684B0B89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0C70463-F6F6-5447-847E-8584101B6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40" y="1105787"/>
            <a:ext cx="11461897" cy="5354028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075A89FE-3CBC-984B-A10D-AB828B53B640}"/>
              </a:ext>
            </a:extLst>
          </p:cNvPr>
          <p:cNvSpPr txBox="1"/>
          <p:nvPr/>
        </p:nvSpPr>
        <p:spPr>
          <a:xfrm>
            <a:off x="372140" y="223284"/>
            <a:ext cx="11100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/>
              <a:t>Hier haben wir unseren Datensatz, den wir in Matlab importiert haben. Wir haben bookingdate genutzt, um unser Projekt umzusetzen.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04850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A51721-4EF1-2343-83CD-52641FD30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2C53F9-C57B-8249-B0EF-BEEE26E7B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 descr="tablo içeren bir resim&#10;&#10;Açıklama otomatik olarak oluşturuldu">
            <a:extLst>
              <a:ext uri="{FF2B5EF4-FFF2-40B4-BE49-F238E27FC236}">
                <a16:creationId xmlns:a16="http://schemas.microsoft.com/office/drawing/2014/main" id="{1D9BBDC0-4C5E-A647-9B97-0DD952923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8" y="365125"/>
            <a:ext cx="11264724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39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C58EBE-48AC-0B4C-BE28-70A9710F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50ED5E1E-FD98-CD40-A71D-B155F79BFB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01"/>
          <a:stretch/>
        </p:blipFill>
        <p:spPr>
          <a:xfrm>
            <a:off x="838200" y="365125"/>
            <a:ext cx="7870371" cy="1460499"/>
          </a:xfrm>
          <a:prstGeom prst="rect">
            <a:avLst/>
          </a:prstGeom>
        </p:spPr>
      </p:pic>
      <p:pic>
        <p:nvPicPr>
          <p:cNvPr id="5" name="İçerik Yer Tutucusu 4" descr="tablo içeren bir resim&#10;&#10;Açıklama otomatik olarak oluşturuldu">
            <a:extLst>
              <a:ext uri="{FF2B5EF4-FFF2-40B4-BE49-F238E27FC236}">
                <a16:creationId xmlns:a16="http://schemas.microsoft.com/office/drawing/2014/main" id="{A2282E6E-9065-EA4D-9D34-B1A9E154D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537243"/>
            <a:ext cx="10515600" cy="361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96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997DC7-B572-0848-883F-692B157A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EC20496-7A94-594B-BCE9-054A290DB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CE38055-A98A-F14E-8440-7C9D0EE83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11" y="254845"/>
            <a:ext cx="10860505" cy="623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17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8966904-16B1-1C42-A30E-662E1823E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B8BE668-CF15-614E-BF51-08DD41EB9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" y="1026695"/>
            <a:ext cx="10751820" cy="5466180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61E97A5A-3C9B-8D48-974E-09B077117DE8}"/>
              </a:ext>
            </a:extLst>
          </p:cNvPr>
          <p:cNvSpPr txBox="1"/>
          <p:nvPr/>
        </p:nvSpPr>
        <p:spPr>
          <a:xfrm>
            <a:off x="838200" y="311705"/>
            <a:ext cx="1011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PROBABILITY DENSITY FUNCTION (PDF)</a:t>
            </a:r>
          </a:p>
        </p:txBody>
      </p:sp>
    </p:spTree>
    <p:extLst>
      <p:ext uri="{BB962C8B-B14F-4D97-AF65-F5344CB8AC3E}">
        <p14:creationId xmlns:p14="http://schemas.microsoft.com/office/powerpoint/2010/main" val="908137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2541</TotalTime>
  <Words>424</Words>
  <Application>Microsoft Office PowerPoint</Application>
  <PresentationFormat>Geniş ekran</PresentationFormat>
  <Paragraphs>36</Paragraphs>
  <Slides>28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Teması</vt:lpstr>
      <vt:lpstr>FRISEURSALON SIMULATION  FINALPRÜFUNG</vt:lpstr>
      <vt:lpstr>Projektbeschreibung</vt:lpstr>
      <vt:lpstr>Problemstellung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Wir haben 2 Kundentypen definiert, mit und ohne Termin </vt:lpstr>
      <vt:lpstr>PowerPoint Sunusu</vt:lpstr>
      <vt:lpstr>Für jede Periode wurden Mittelwerte und Standardabweichungen gemäß der Normalverteilung in Minuten eingegeben </vt:lpstr>
      <vt:lpstr>PowerPoint Sunusu</vt:lpstr>
      <vt:lpstr>PowerPoint Sunusu</vt:lpstr>
      <vt:lpstr>PowerPoint Sunusu</vt:lpstr>
      <vt:lpstr>v</vt:lpstr>
      <vt:lpstr>Case 3 – Gewinnoptimierung mit neuem Mitarbeiter</vt:lpstr>
      <vt:lpstr>PowerPoint Sunusu</vt:lpstr>
      <vt:lpstr>PowerPoint Sunusu</vt:lpstr>
      <vt:lpstr>Untersuchung des Effekts des neuen Barbiers, der sich als effizient herausstellte, auf die Ausstiegszeiten der Warteschlangen.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FRISEURSALON SIMULATION  FINALPRÜFUNG</dc:title>
  <dc:creator>Aleyna Şümşet</dc:creator>
  <cp:lastModifiedBy>Özgürazad  Çelik</cp:lastModifiedBy>
  <cp:revision>34</cp:revision>
  <dcterms:created xsi:type="dcterms:W3CDTF">2022-01-06T18:34:55Z</dcterms:created>
  <dcterms:modified xsi:type="dcterms:W3CDTF">2022-01-15T02:13:04Z</dcterms:modified>
</cp:coreProperties>
</file>