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9" r:id="rId3"/>
  </p:sldMasterIdLst>
  <p:sldIdLst>
    <p:sldId id="256" r:id="rId4"/>
    <p:sldId id="260" r:id="rId5"/>
    <p:sldId id="261" r:id="rId6"/>
    <p:sldId id="258" r:id="rId7"/>
    <p:sldId id="262" r:id="rId8"/>
    <p:sldId id="263"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8933B-F7F0-483A-BCCC-AB7693E8756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489BE63-AF9F-4057-ABF9-D215022F3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72E95A6-2C4F-4294-8005-0B82FC2B9C6B}"/>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3FEFCF37-1EBD-474F-B085-63FE8E1037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FE76BDE-5322-4D4C-BC52-06705F10B343}"/>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14556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E68EB7-F646-4C8F-940D-636D7778896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A033447-7C35-4E99-8FF6-A45E9A0D2E1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0B91F0-3B3D-432A-9E95-146B6FC25499}"/>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DAC5E06F-9F49-4619-B0E1-C3308310B8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60E56B-EBBD-4CE5-B264-FE2CE7FEB85C}"/>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87213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A82577-CB79-411C-97EE-5D9C5B52C6F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04CB272-FB4A-413E-9DB2-854362D0937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2313138-3A84-4959-A574-3E8D18FC4B9B}"/>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A6613EB0-D247-4C4A-A920-247C8FB2C5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86ECE6-390D-434A-8F35-E0885DE4ED93}"/>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617629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17966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558300" y="5956137"/>
            <a:ext cx="1052508" cy="365125"/>
          </a:xfrm>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29000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1183361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22089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A72CED-B160-4EE8-AA77-469E4A74E4F2}" type="datetimeFigureOut">
              <a:rPr lang="tr-TR" smtClean="0"/>
              <a:t>31.12.2020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2621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A72CED-B160-4EE8-AA77-469E4A74E4F2}" type="datetimeFigureOut">
              <a:rPr lang="tr-TR" smtClean="0"/>
              <a:t>31.12.2020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21683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72CED-B160-4EE8-AA77-469E4A74E4F2}" type="datetimeFigureOut">
              <a:rPr lang="tr-TR" smtClean="0"/>
              <a:t>31.12.2020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952746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38851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DC0B-7703-4D9D-BF94-8826ECD08E9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4EDCFA0-D81B-45CD-8EF2-F57F455662B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32C711-655D-4585-906E-A2607E9D0F60}"/>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A496F30D-B89F-461E-A50D-6824F25BF8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3A5A6C-1E9B-4B31-A609-3ADBE9A4D18C}"/>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67089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592485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014857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a:xfrm>
            <a:off x="774923" y="5951811"/>
            <a:ext cx="7896279" cy="365125"/>
          </a:xfrm>
        </p:spPr>
        <p:txBody>
          <a:bodyPr/>
          <a:lstStyle/>
          <a:p>
            <a:endParaRPr lang="tr-T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3308245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71251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28371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988823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456301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A72CED-B160-4EE8-AA77-469E4A74E4F2}" type="datetimeFigureOut">
              <a:rPr lang="tr-TR" smtClean="0"/>
              <a:t>31.12.2020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630183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A72CED-B160-4EE8-AA77-469E4A74E4F2}" type="datetimeFigureOut">
              <a:rPr lang="tr-TR" smtClean="0"/>
              <a:t>31.12.2020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0322379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72CED-B160-4EE8-AA77-469E4A74E4F2}" type="datetimeFigureOut">
              <a:rPr lang="tr-TR" smtClean="0"/>
              <a:t>31.12.2020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9433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035EA3-706A-47BC-B97B-4180087C454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B4288D3-E88A-4595-AC30-EFEFE5C05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D07A44C-2B68-445F-A9AD-15AA6EE4D8E7}"/>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25925400-2770-4EC3-83DC-3FCB76FEBF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29BDF1-746C-4B0B-A61E-3DEA3BF0CC79}"/>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7275510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10320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701761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901567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398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28412162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04558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324904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888743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A72CED-B160-4EE8-AA77-469E4A74E4F2}" type="datetimeFigureOut">
              <a:rPr lang="tr-TR" smtClean="0"/>
              <a:t>31.12.2020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8685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5A539C-C658-4E71-89C0-222F71FEFE8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0F97CBA-22B3-4936-B258-1B645A5817F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E7EAD10-E955-401A-869E-364C08C5B9B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0642B83-583F-4863-939B-C00468CBCBAF}"/>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Alt Bilgi Yer Tutucusu 5">
            <a:extLst>
              <a:ext uri="{FF2B5EF4-FFF2-40B4-BE49-F238E27FC236}">
                <a16:creationId xmlns:a16="http://schemas.microsoft.com/office/drawing/2014/main" id="{7966D389-334E-4BC6-B54D-7467AF6AD92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BC3503-1830-46C5-9825-BA8296AF8669}"/>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00384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99FD9E-69DD-4FDB-9085-55B339E75D6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636B74B-DAB8-464E-8BDB-8FB77AEA4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0E0F47-D43B-417A-95A1-315DD61C59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3908FBA-7DC8-4B57-B65E-93D2922DB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CBB7485-4937-4EB1-86DE-C7F4B858510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5123686-A027-4301-89CE-6D87AA9A3D82}"/>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8" name="Alt Bilgi Yer Tutucusu 7">
            <a:extLst>
              <a:ext uri="{FF2B5EF4-FFF2-40B4-BE49-F238E27FC236}">
                <a16:creationId xmlns:a16="http://schemas.microsoft.com/office/drawing/2014/main" id="{CEF8BABB-B6A8-4760-AE2F-266DCE1626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5E0226A-1388-4F7D-A6AE-1FE1230C9099}"/>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47919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693FBD-D69C-497A-8CD7-0FDCB5FEBDE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8247F3C-FF31-4475-B838-9AC740517E8D}"/>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4" name="Alt Bilgi Yer Tutucusu 3">
            <a:extLst>
              <a:ext uri="{FF2B5EF4-FFF2-40B4-BE49-F238E27FC236}">
                <a16:creationId xmlns:a16="http://schemas.microsoft.com/office/drawing/2014/main" id="{4C7C16B9-9BD2-434C-B390-4B8203BA399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C402894-807E-4683-B49D-B1D1486F4C85}"/>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15468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4ED7EFF-6703-4304-8723-2D8AD533545A}"/>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3" name="Alt Bilgi Yer Tutucusu 2">
            <a:extLst>
              <a:ext uri="{FF2B5EF4-FFF2-40B4-BE49-F238E27FC236}">
                <a16:creationId xmlns:a16="http://schemas.microsoft.com/office/drawing/2014/main" id="{210D142B-D6E2-4E71-AD30-449CA6C0F0B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8478B3B-51F8-4FAD-B35B-6634C702D3A6}"/>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75448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0634F2-67CD-4389-96C1-B336A54BC4B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746BA2B-6649-4AE4-8333-8BFCCA945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70CFBBF-1E3D-473E-88D5-3DBCACDB7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954208B-BC79-4F36-965B-76888C81CF14}"/>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Alt Bilgi Yer Tutucusu 5">
            <a:extLst>
              <a:ext uri="{FF2B5EF4-FFF2-40B4-BE49-F238E27FC236}">
                <a16:creationId xmlns:a16="http://schemas.microsoft.com/office/drawing/2014/main" id="{782896CE-AACB-4C0E-A7A0-7DE9623287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B5CC64-59D3-4948-98E6-6E1F62B891EA}"/>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30889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4D3676-961D-4511-8409-0693D1E66EA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253F058-6F8B-4F03-982F-283A644DA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1CABED3-9F8B-44E8-ADF4-AD95B3A48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99D598-B5BA-4DC8-B240-69D4CB14D98F}"/>
              </a:ext>
            </a:extLst>
          </p:cNvPr>
          <p:cNvSpPr>
            <a:spLocks noGrp="1"/>
          </p:cNvSpPr>
          <p:nvPr>
            <p:ph type="dt" sz="half" idx="10"/>
          </p:nvPr>
        </p:nvSpPr>
        <p:spPr/>
        <p:txBody>
          <a:bodyPr/>
          <a:lstStyle/>
          <a:p>
            <a:fld id="{12A72CED-B160-4EE8-AA77-469E4A74E4F2}" type="datetimeFigureOut">
              <a:rPr lang="tr-TR" smtClean="0"/>
              <a:t>31.12.2020</a:t>
            </a:fld>
            <a:endParaRPr lang="tr-TR"/>
          </a:p>
        </p:txBody>
      </p:sp>
      <p:sp>
        <p:nvSpPr>
          <p:cNvPr id="6" name="Alt Bilgi Yer Tutucusu 5">
            <a:extLst>
              <a:ext uri="{FF2B5EF4-FFF2-40B4-BE49-F238E27FC236}">
                <a16:creationId xmlns:a16="http://schemas.microsoft.com/office/drawing/2014/main" id="{C300B0DA-E1A0-4E13-97F3-7C4626DD766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1491EAD-3444-4ACB-B844-2B39B86C5211}"/>
              </a:ext>
            </a:extLst>
          </p:cNvPr>
          <p:cNvSpPr>
            <a:spLocks noGrp="1"/>
          </p:cNvSpPr>
          <p:nvPr>
            <p:ph type="sldNum" sz="quarter" idx="12"/>
          </p:nvPr>
        </p:nvSpPr>
        <p:spPr/>
        <p:txBody>
          <a:bodyPr/>
          <a:lstStyle/>
          <a:p>
            <a:fld id="{C682B931-4F15-45A5-9E31-E1E657B94295}" type="slidenum">
              <a:rPr lang="tr-TR" smtClean="0"/>
              <a:t>‹#›</a:t>
            </a:fld>
            <a:endParaRPr lang="tr-TR"/>
          </a:p>
        </p:txBody>
      </p:sp>
    </p:spTree>
    <p:extLst>
      <p:ext uri="{BB962C8B-B14F-4D97-AF65-F5344CB8AC3E}">
        <p14:creationId xmlns:p14="http://schemas.microsoft.com/office/powerpoint/2010/main" val="11832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3F4A72F-4DA0-4F89-8B7F-E23AC617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00EA2B5-7499-41CD-90E6-CDD2B9C30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E2DC442-B44E-487A-9ED0-BE6FC72B4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72CED-B160-4EE8-AA77-469E4A74E4F2}" type="datetimeFigureOut">
              <a:rPr lang="tr-TR" smtClean="0"/>
              <a:t>31.12.2020</a:t>
            </a:fld>
            <a:endParaRPr lang="tr-TR"/>
          </a:p>
        </p:txBody>
      </p:sp>
      <p:sp>
        <p:nvSpPr>
          <p:cNvPr id="5" name="Alt Bilgi Yer Tutucusu 4">
            <a:extLst>
              <a:ext uri="{FF2B5EF4-FFF2-40B4-BE49-F238E27FC236}">
                <a16:creationId xmlns:a16="http://schemas.microsoft.com/office/drawing/2014/main" id="{415129DE-0272-4EAF-948C-594076D41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9088C93-282D-460F-83BA-DDFEDDA32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398541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2A72CED-B160-4EE8-AA77-469E4A74E4F2}" type="datetimeFigureOut">
              <a:rPr lang="tr-TR" smtClean="0"/>
              <a:t>31.12.2020</a:t>
            </a:fld>
            <a:endParaRPr lang="tr-T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tr-T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682B931-4F15-45A5-9E31-E1E657B94295}" type="slidenum">
              <a:rPr lang="tr-TR" smtClean="0"/>
              <a:t>‹#›</a:t>
            </a:fld>
            <a:endParaRPr lang="tr-T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60378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A72CED-B160-4EE8-AA77-469E4A74E4F2}" type="datetimeFigureOut">
              <a:rPr lang="tr-TR" smtClean="0"/>
              <a:t>31.12.2020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82B931-4F15-45A5-9E31-E1E657B94295}" type="slidenum">
              <a:rPr lang="tr-TR" smtClean="0"/>
              <a:t>‹#›</a:t>
            </a:fld>
            <a:endParaRPr lang="tr-TR"/>
          </a:p>
        </p:txBody>
      </p:sp>
    </p:spTree>
    <p:extLst>
      <p:ext uri="{BB962C8B-B14F-4D97-AF65-F5344CB8AC3E}">
        <p14:creationId xmlns:p14="http://schemas.microsoft.com/office/powerpoint/2010/main" val="281630458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emalefetezcan/DiyetisyenWebsite"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E626D6-6C0A-4276-ADF6-E6EA0B72A132}"/>
              </a:ext>
            </a:extLst>
          </p:cNvPr>
          <p:cNvSpPr>
            <a:spLocks noGrp="1"/>
          </p:cNvSpPr>
          <p:nvPr>
            <p:ph type="ctrTitle"/>
          </p:nvPr>
        </p:nvSpPr>
        <p:spPr>
          <a:xfrm>
            <a:off x="5520043" y="597436"/>
            <a:ext cx="6671957" cy="1474922"/>
          </a:xfrm>
        </p:spPr>
        <p:txBody>
          <a:bodyPr>
            <a:noAutofit/>
          </a:bodyPr>
          <a:lstStyle/>
          <a:p>
            <a:r>
              <a:rPr lang="tr-TR" sz="3200" b="1" dirty="0"/>
              <a:t>TÜRKİYE CUMHURİYETİ</a:t>
            </a:r>
            <a:br>
              <a:rPr lang="tr-TR" sz="3200" b="1" dirty="0"/>
            </a:br>
            <a:r>
              <a:rPr lang="tr-TR" sz="3200" b="1" dirty="0"/>
              <a:t>YILDIZ TEKNİK ÜNİVERSİTESİ</a:t>
            </a:r>
            <a:br>
              <a:rPr lang="tr-TR" sz="3200" b="1" dirty="0"/>
            </a:br>
            <a:r>
              <a:rPr lang="tr-TR" sz="3200" b="1" dirty="0"/>
              <a:t>BİLGİSAYAR MÜHENDİSLİĞİ BÖLÜMÜ</a:t>
            </a:r>
          </a:p>
        </p:txBody>
      </p:sp>
      <p:sp>
        <p:nvSpPr>
          <p:cNvPr id="3" name="Alt Başlık 2">
            <a:extLst>
              <a:ext uri="{FF2B5EF4-FFF2-40B4-BE49-F238E27FC236}">
                <a16:creationId xmlns:a16="http://schemas.microsoft.com/office/drawing/2014/main" id="{8392B2AB-13FA-404A-AB71-AA892223E627}"/>
              </a:ext>
            </a:extLst>
          </p:cNvPr>
          <p:cNvSpPr>
            <a:spLocks noGrp="1"/>
          </p:cNvSpPr>
          <p:nvPr>
            <p:ph type="subTitle" idx="1"/>
          </p:nvPr>
        </p:nvSpPr>
        <p:spPr>
          <a:xfrm>
            <a:off x="5520043" y="2830056"/>
            <a:ext cx="6722629" cy="2189214"/>
          </a:xfrm>
        </p:spPr>
        <p:txBody>
          <a:bodyPr>
            <a:normAutofit fontScale="85000" lnSpcReduction="20000"/>
          </a:bodyPr>
          <a:lstStyle/>
          <a:p>
            <a:r>
              <a:rPr lang="tr-TR" sz="4200" b="1" dirty="0"/>
              <a:t>DİYETİSYEN RANDEVU SİSTEMİ</a:t>
            </a:r>
          </a:p>
          <a:p>
            <a:r>
              <a:rPr lang="tr-TR" sz="3200" dirty="0"/>
              <a:t>15011702 − ÖZGÜR KAN </a:t>
            </a:r>
          </a:p>
          <a:p>
            <a:r>
              <a:rPr lang="tr-TR" sz="3200" dirty="0"/>
              <a:t>17011088 − CEMAL EFE TEZCAN </a:t>
            </a:r>
          </a:p>
          <a:p>
            <a:r>
              <a:rPr lang="tr-TR" sz="3200" dirty="0"/>
              <a:t>17011606 − HALİD BEHEŞTİ SİPAHİOĞLU</a:t>
            </a:r>
          </a:p>
          <a:p>
            <a:r>
              <a:rPr lang="tr-TR" sz="3200" dirty="0"/>
              <a:t>16011702 − MUSTAFA AYDIN </a:t>
            </a:r>
          </a:p>
          <a:p>
            <a:endParaRPr lang="tr-TR" dirty="0"/>
          </a:p>
        </p:txBody>
      </p:sp>
      <p:sp>
        <p:nvSpPr>
          <p:cNvPr id="15"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Resim 4">
            <a:extLst>
              <a:ext uri="{FF2B5EF4-FFF2-40B4-BE49-F238E27FC236}">
                <a16:creationId xmlns:a16="http://schemas.microsoft.com/office/drawing/2014/main" id="{EDAB573F-DAC2-40F1-A2D4-8C13DA196DC1}"/>
              </a:ext>
            </a:extLst>
          </p:cNvPr>
          <p:cNvPicPr>
            <a:picLocks noChangeAspect="1"/>
          </p:cNvPicPr>
          <p:nvPr/>
        </p:nvPicPr>
        <p:blipFill rotWithShape="1">
          <a:blip r:embed="rId2">
            <a:extLst>
              <a:ext uri="{28A0092B-C50C-407E-A947-70E740481C1C}">
                <a14:useLocalDpi xmlns:a14="http://schemas.microsoft.com/office/drawing/2010/main" val="0"/>
              </a:ext>
            </a:extLst>
          </a:blip>
          <a:srcRect l="1250" r="-4" b="-4"/>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Metin kutusu 5">
            <a:extLst>
              <a:ext uri="{FF2B5EF4-FFF2-40B4-BE49-F238E27FC236}">
                <a16:creationId xmlns:a16="http://schemas.microsoft.com/office/drawing/2014/main" id="{7E67720F-0BAF-4540-A8ED-A4E3AA3566F8}"/>
              </a:ext>
            </a:extLst>
          </p:cNvPr>
          <p:cNvSpPr txBox="1"/>
          <p:nvPr/>
        </p:nvSpPr>
        <p:spPr>
          <a:xfrm>
            <a:off x="6195060" y="5493871"/>
            <a:ext cx="5365100" cy="923330"/>
          </a:xfrm>
          <a:prstGeom prst="rect">
            <a:avLst/>
          </a:prstGeom>
          <a:noFill/>
        </p:spPr>
        <p:txBody>
          <a:bodyPr wrap="square" rtlCol="0">
            <a:spAutoFit/>
          </a:bodyPr>
          <a:lstStyle/>
          <a:p>
            <a:pPr algn="ctr"/>
            <a:r>
              <a:rPr lang="tr-TR" dirty="0"/>
              <a:t>DÖNEM PROJESİ</a:t>
            </a:r>
          </a:p>
          <a:p>
            <a:pPr algn="ctr"/>
            <a:r>
              <a:rPr lang="tr-TR" dirty="0"/>
              <a:t>DANIŞMAN: DR.ÖĞR.ÜYESİ GÖKSEL BİRİCİK</a:t>
            </a:r>
          </a:p>
          <a:p>
            <a:pPr algn="ctr"/>
            <a:r>
              <a:rPr lang="tr-TR" dirty="0"/>
              <a:t>OCAK,2021</a:t>
            </a:r>
          </a:p>
        </p:txBody>
      </p:sp>
    </p:spTree>
    <p:extLst>
      <p:ext uri="{BB962C8B-B14F-4D97-AF65-F5344CB8AC3E}">
        <p14:creationId xmlns:p14="http://schemas.microsoft.com/office/powerpoint/2010/main" val="381230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30B918-E01A-44E0-B85A-34E3632C8C07}"/>
              </a:ext>
            </a:extLst>
          </p:cNvPr>
          <p:cNvSpPr>
            <a:spLocks noGrp="1"/>
          </p:cNvSpPr>
          <p:nvPr>
            <p:ph type="title"/>
          </p:nvPr>
        </p:nvSpPr>
        <p:spPr/>
        <p:txBody>
          <a:bodyPr>
            <a:normAutofit/>
          </a:bodyPr>
          <a:lstStyle/>
          <a:p>
            <a:pPr algn="ctr"/>
            <a:r>
              <a:rPr lang="tr-TR" sz="4800" dirty="0"/>
              <a:t>PROJENİN AMAÇLARI - BEKLENTİLERİ</a:t>
            </a:r>
          </a:p>
        </p:txBody>
      </p:sp>
      <p:sp>
        <p:nvSpPr>
          <p:cNvPr id="6" name="Metin kutusu 5">
            <a:extLst>
              <a:ext uri="{FF2B5EF4-FFF2-40B4-BE49-F238E27FC236}">
                <a16:creationId xmlns:a16="http://schemas.microsoft.com/office/drawing/2014/main" id="{C661EA44-4709-4AED-B79A-F453595AADB8}"/>
              </a:ext>
            </a:extLst>
          </p:cNvPr>
          <p:cNvSpPr txBox="1"/>
          <p:nvPr/>
        </p:nvSpPr>
        <p:spPr>
          <a:xfrm>
            <a:off x="462116" y="2094271"/>
            <a:ext cx="11729884" cy="3785652"/>
          </a:xfrm>
          <a:prstGeom prst="rect">
            <a:avLst/>
          </a:prstGeom>
          <a:noFill/>
        </p:spPr>
        <p:txBody>
          <a:bodyPr wrap="square" rtlCol="0">
            <a:spAutoFit/>
          </a:bodyPr>
          <a:lstStyle/>
          <a:p>
            <a:pPr marL="285750" indent="-285750">
              <a:buFont typeface="Arial" panose="020B0604020202020204" pitchFamily="34" charset="0"/>
              <a:buChar char="•"/>
            </a:pPr>
            <a:r>
              <a:rPr lang="tr-TR" sz="2400" dirty="0"/>
              <a:t>   Diyetisyen randevu sisteminin amacı hastalara kolayca randevu alabilecekleri ve bu randevuları yönetmelerini sağlayan bir sistem sunmaktır. Aynı zamanda kendileri için özel oluşturulmuş diyet programlarını görüntüleme imkanı da sunmaktadır. Sistemin diğer bir elemanı olan diyetisyenler alınan randevuları görüntüleyebilir ve düzenleyebilirler. Ayrıca hastalarına özel olarak kolay bir şekilde diyet listesi oluşturabilirler. </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Sistemden beklenenler randevu alma sürecinde gereksiz harcanan fazla süreyi ortadan kaldırmaktır. Sadece gerekli bilgileri kullanıcıdan alarak kullanıcıyı yormadan hızlı bir şekilde randevu alabilmesini sağlamaktır. Sistem bu yönüyle beklenen işlevlerini yerine getirmektedir. </a:t>
            </a:r>
          </a:p>
        </p:txBody>
      </p:sp>
    </p:spTree>
    <p:extLst>
      <p:ext uri="{BB962C8B-B14F-4D97-AF65-F5344CB8AC3E}">
        <p14:creationId xmlns:p14="http://schemas.microsoft.com/office/powerpoint/2010/main" val="86295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FC9617-1F43-4D25-BA24-43771A035F2B}"/>
              </a:ext>
            </a:extLst>
          </p:cNvPr>
          <p:cNvSpPr>
            <a:spLocks noGrp="1"/>
          </p:cNvSpPr>
          <p:nvPr>
            <p:ph type="title"/>
          </p:nvPr>
        </p:nvSpPr>
        <p:spPr/>
        <p:txBody>
          <a:bodyPr>
            <a:normAutofit/>
          </a:bodyPr>
          <a:lstStyle/>
          <a:p>
            <a:pPr algn="ctr"/>
            <a:r>
              <a:rPr lang="tr-TR" sz="4800" dirty="0"/>
              <a:t>SEÇİLEN Araçlar VE TEKNOLOJİLER</a:t>
            </a:r>
          </a:p>
        </p:txBody>
      </p:sp>
      <p:sp>
        <p:nvSpPr>
          <p:cNvPr id="4" name="Metin kutusu 3">
            <a:extLst>
              <a:ext uri="{FF2B5EF4-FFF2-40B4-BE49-F238E27FC236}">
                <a16:creationId xmlns:a16="http://schemas.microsoft.com/office/drawing/2014/main" id="{CB6BE1CB-15C7-4862-8461-FB900F299043}"/>
              </a:ext>
            </a:extLst>
          </p:cNvPr>
          <p:cNvSpPr txBox="1"/>
          <p:nvPr/>
        </p:nvSpPr>
        <p:spPr>
          <a:xfrm>
            <a:off x="422787" y="2104103"/>
            <a:ext cx="11326761" cy="3847207"/>
          </a:xfrm>
          <a:prstGeom prst="rect">
            <a:avLst/>
          </a:prstGeom>
          <a:noFill/>
        </p:spPr>
        <p:txBody>
          <a:bodyPr wrap="square" rtlCol="0">
            <a:spAutoFit/>
          </a:bodyPr>
          <a:lstStyle/>
          <a:p>
            <a:pPr marL="457200" indent="-457200">
              <a:buFont typeface="Arial" panose="020B0604020202020204" pitchFamily="34" charset="0"/>
              <a:buChar char="•"/>
            </a:pPr>
            <a:r>
              <a:rPr lang="tr-TR" sz="2400" dirty="0"/>
              <a:t>Uygulama dili Türkçe olacaktır </a:t>
            </a:r>
          </a:p>
          <a:p>
            <a:pPr marL="457200" indent="-457200">
              <a:buFont typeface="Arial" panose="020B0604020202020204" pitchFamily="34" charset="0"/>
              <a:buChar char="•"/>
            </a:pPr>
            <a:r>
              <a:rPr lang="tr-TR" sz="2400" dirty="0"/>
              <a:t>Kullanılacak programlama dili Java’dır. </a:t>
            </a:r>
          </a:p>
          <a:p>
            <a:pPr marL="457200" indent="-457200">
              <a:buFont typeface="Arial" panose="020B0604020202020204" pitchFamily="34" charset="0"/>
              <a:buChar char="•"/>
            </a:pPr>
            <a:r>
              <a:rPr lang="tr-TR" sz="2400" dirty="0"/>
              <a:t>Kullanılacak olan framework Spring - boot 2.4.1 kullanılmıştır. </a:t>
            </a:r>
          </a:p>
          <a:p>
            <a:pPr marL="457200" indent="-457200">
              <a:buFont typeface="Arial" panose="020B0604020202020204" pitchFamily="34" charset="0"/>
              <a:buChar char="•"/>
            </a:pPr>
            <a:r>
              <a:rPr lang="tr-TR" sz="2400" dirty="0"/>
              <a:t>Veritabanı olarak MySql kullanılacaktır. Bunun için Xampp ve MySQL Workbench kurulumu yapılmıştır.</a:t>
            </a:r>
          </a:p>
          <a:p>
            <a:pPr marL="457200" indent="-457200">
              <a:buFont typeface="Arial" panose="020B0604020202020204" pitchFamily="34" charset="0"/>
              <a:buChar char="•"/>
            </a:pPr>
            <a:r>
              <a:rPr lang="tr-TR" sz="2400" dirty="0"/>
              <a:t>Html5,Css,Javascript,JQuery ve Bootstrap teknolojileri kullanılarak tasarlanmıştır.</a:t>
            </a:r>
          </a:p>
          <a:p>
            <a:pPr marL="342900" indent="-342900">
              <a:buFont typeface="Arial" panose="020B0604020202020204" pitchFamily="34" charset="0"/>
              <a:buChar char="•"/>
            </a:pPr>
            <a:r>
              <a:rPr lang="tr-TR" sz="2400" dirty="0"/>
              <a:t> Ücretsiz web template olan Nature Portfolio Template kullanılmıştır. Bu template       uygulamamıza özel olarak birçok yeri yeniden düzenlenmiş ve kullanıcıların uygulamayı kolay kullanabilmesi için özelleştirilmiştir. </a:t>
            </a:r>
            <a:endParaRPr lang="tr-TR" sz="2800" dirty="0"/>
          </a:p>
          <a:p>
            <a:pPr marL="457200" indent="-457200">
              <a:buFont typeface="Arial" panose="020B0604020202020204" pitchFamily="34" charset="0"/>
              <a:buChar char="•"/>
            </a:pPr>
            <a:r>
              <a:rPr lang="tr-TR" sz="2400" dirty="0"/>
              <a:t>Uygulamada Font Awesome ikon paketi kullanılmıştır.</a:t>
            </a:r>
          </a:p>
        </p:txBody>
      </p:sp>
    </p:spTree>
    <p:extLst>
      <p:ext uri="{BB962C8B-B14F-4D97-AF65-F5344CB8AC3E}">
        <p14:creationId xmlns:p14="http://schemas.microsoft.com/office/powerpoint/2010/main" val="251552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0FA1D-5310-40A5-800C-81D68D14CBF9}"/>
              </a:ext>
            </a:extLst>
          </p:cNvPr>
          <p:cNvSpPr>
            <a:spLocks noGrp="1"/>
          </p:cNvSpPr>
          <p:nvPr>
            <p:ph type="title"/>
          </p:nvPr>
        </p:nvSpPr>
        <p:spPr/>
        <p:txBody>
          <a:bodyPr>
            <a:normAutofit/>
          </a:bodyPr>
          <a:lstStyle/>
          <a:p>
            <a:pPr algn="ctr"/>
            <a:r>
              <a:rPr lang="tr-TR" sz="5400" dirty="0"/>
              <a:t>İŞ BÖLÜMÜ</a:t>
            </a:r>
          </a:p>
        </p:txBody>
      </p:sp>
      <p:pic>
        <p:nvPicPr>
          <p:cNvPr id="5" name="Resim 4" descr="metin içeren bir resim&#10;&#10;Açıklama otomatik olarak oluşturuldu">
            <a:extLst>
              <a:ext uri="{FF2B5EF4-FFF2-40B4-BE49-F238E27FC236}">
                <a16:creationId xmlns:a16="http://schemas.microsoft.com/office/drawing/2014/main" id="{25D80829-19BF-4021-9709-C34AEE896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37" y="2283387"/>
            <a:ext cx="8010525" cy="2733675"/>
          </a:xfrm>
          <a:prstGeom prst="rect">
            <a:avLst/>
          </a:prstGeom>
        </p:spPr>
      </p:pic>
    </p:spTree>
    <p:extLst>
      <p:ext uri="{BB962C8B-B14F-4D97-AF65-F5344CB8AC3E}">
        <p14:creationId xmlns:p14="http://schemas.microsoft.com/office/powerpoint/2010/main" val="193878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2A1EC5-86B0-4C75-8D58-44E9CBB44AF0}"/>
              </a:ext>
            </a:extLst>
          </p:cNvPr>
          <p:cNvSpPr>
            <a:spLocks noGrp="1"/>
          </p:cNvSpPr>
          <p:nvPr>
            <p:ph type="title"/>
          </p:nvPr>
        </p:nvSpPr>
        <p:spPr/>
        <p:txBody>
          <a:bodyPr>
            <a:normAutofit/>
          </a:bodyPr>
          <a:lstStyle/>
          <a:p>
            <a:pPr algn="ctr"/>
            <a:r>
              <a:rPr lang="tr-TR" sz="4800" dirty="0"/>
              <a:t>UYGULAMADAKİ ROLLER</a:t>
            </a:r>
          </a:p>
        </p:txBody>
      </p:sp>
      <p:sp>
        <p:nvSpPr>
          <p:cNvPr id="4" name="Metin kutusu 3">
            <a:extLst>
              <a:ext uri="{FF2B5EF4-FFF2-40B4-BE49-F238E27FC236}">
                <a16:creationId xmlns:a16="http://schemas.microsoft.com/office/drawing/2014/main" id="{CB270ED8-1E4C-484A-BBA6-20A3C8E203B3}"/>
              </a:ext>
            </a:extLst>
          </p:cNvPr>
          <p:cNvSpPr txBox="1"/>
          <p:nvPr/>
        </p:nvSpPr>
        <p:spPr>
          <a:xfrm>
            <a:off x="442452" y="2133600"/>
            <a:ext cx="11267767" cy="646331"/>
          </a:xfrm>
          <a:prstGeom prst="rect">
            <a:avLst/>
          </a:prstGeom>
          <a:noFill/>
        </p:spPr>
        <p:txBody>
          <a:bodyPr wrap="square" rtlCol="0">
            <a:spAutoFit/>
          </a:bodyPr>
          <a:lstStyle/>
          <a:p>
            <a:r>
              <a:rPr lang="tr-TR" dirty="0"/>
              <a:t>Diyetisyen randevu sisteminde iki faklı rol bulunmaktadır. Bunlar ; Üyeler ve Diyetisyenler olarak belirlenmiştir. Sisteme default olarak 2 tane diyetisyen tanımlanmıştır ve senaryolar bu diyetisyenler üzerinden yürütülmüştür.</a:t>
            </a:r>
          </a:p>
        </p:txBody>
      </p:sp>
      <p:sp>
        <p:nvSpPr>
          <p:cNvPr id="5" name="Metin kutusu 4">
            <a:extLst>
              <a:ext uri="{FF2B5EF4-FFF2-40B4-BE49-F238E27FC236}">
                <a16:creationId xmlns:a16="http://schemas.microsoft.com/office/drawing/2014/main" id="{AF4C3443-D3DE-4794-BA0D-95DBAACF4B6F}"/>
              </a:ext>
            </a:extLst>
          </p:cNvPr>
          <p:cNvSpPr txBox="1"/>
          <p:nvPr/>
        </p:nvSpPr>
        <p:spPr>
          <a:xfrm>
            <a:off x="144745" y="3077497"/>
            <a:ext cx="6163737" cy="2585323"/>
          </a:xfrm>
          <a:prstGeom prst="rect">
            <a:avLst/>
          </a:prstGeom>
          <a:noFill/>
        </p:spPr>
        <p:txBody>
          <a:bodyPr wrap="square" rtlCol="0">
            <a:spAutoFit/>
          </a:bodyPr>
          <a:lstStyle/>
          <a:p>
            <a:r>
              <a:rPr lang="tr-TR" sz="2400" dirty="0"/>
              <a:t>ÜYELER;</a:t>
            </a:r>
          </a:p>
          <a:p>
            <a:pPr marL="285750" indent="-285750">
              <a:buFont typeface="Wingdings" panose="05000000000000000000" pitchFamily="2" charset="2"/>
              <a:buChar char="Ø"/>
            </a:pPr>
            <a:r>
              <a:rPr lang="tr-TR" sz="2400" dirty="0"/>
              <a:t>Giriş yapabilir.</a:t>
            </a:r>
          </a:p>
          <a:p>
            <a:pPr marL="285750" indent="-285750">
              <a:buFont typeface="Wingdings" panose="05000000000000000000" pitchFamily="2" charset="2"/>
              <a:buChar char="Ø"/>
            </a:pPr>
            <a:r>
              <a:rPr lang="tr-TR" sz="2400" dirty="0"/>
              <a:t>Bilgilerini görüntüleyebilir ve güncelleyebilir.</a:t>
            </a:r>
          </a:p>
          <a:p>
            <a:pPr marL="285750" indent="-285750">
              <a:buFont typeface="Wingdings" panose="05000000000000000000" pitchFamily="2" charset="2"/>
              <a:buChar char="Ø"/>
            </a:pPr>
            <a:r>
              <a:rPr lang="tr-TR" sz="2400" dirty="0"/>
              <a:t>Randevu alabilir.</a:t>
            </a:r>
          </a:p>
          <a:p>
            <a:pPr marL="285750" indent="-285750">
              <a:buFont typeface="Wingdings" panose="05000000000000000000" pitchFamily="2" charset="2"/>
              <a:buChar char="Ø"/>
            </a:pPr>
            <a:r>
              <a:rPr lang="tr-TR" sz="2400" dirty="0"/>
              <a:t>Randevularını düzenleyebilir veya silebilir.</a:t>
            </a:r>
          </a:p>
          <a:p>
            <a:pPr marL="285750" indent="-285750">
              <a:buFont typeface="Wingdings" panose="05000000000000000000" pitchFamily="2" charset="2"/>
              <a:buChar char="Ø"/>
            </a:pPr>
            <a:r>
              <a:rPr lang="tr-TR" sz="2400" dirty="0"/>
              <a:t>Diyet programlarını görüntüleyebilir. </a:t>
            </a:r>
          </a:p>
          <a:p>
            <a:pPr marL="285750" indent="-285750">
              <a:buFont typeface="Wingdings" panose="05000000000000000000" pitchFamily="2" charset="2"/>
              <a:buChar char="Ø"/>
            </a:pPr>
            <a:endParaRPr lang="tr-TR" dirty="0"/>
          </a:p>
        </p:txBody>
      </p:sp>
      <p:sp>
        <p:nvSpPr>
          <p:cNvPr id="6" name="Metin kutusu 5">
            <a:extLst>
              <a:ext uri="{FF2B5EF4-FFF2-40B4-BE49-F238E27FC236}">
                <a16:creationId xmlns:a16="http://schemas.microsoft.com/office/drawing/2014/main" id="{9754FA3C-4F0E-4BC2-B68E-D77F18ADFCE3}"/>
              </a:ext>
            </a:extLst>
          </p:cNvPr>
          <p:cNvSpPr txBox="1"/>
          <p:nvPr/>
        </p:nvSpPr>
        <p:spPr>
          <a:xfrm>
            <a:off x="6308482" y="3077497"/>
            <a:ext cx="5883517" cy="2308324"/>
          </a:xfrm>
          <a:prstGeom prst="rect">
            <a:avLst/>
          </a:prstGeom>
          <a:noFill/>
        </p:spPr>
        <p:txBody>
          <a:bodyPr wrap="square" rtlCol="0">
            <a:spAutoFit/>
          </a:bodyPr>
          <a:lstStyle/>
          <a:p>
            <a:r>
              <a:rPr lang="tr-TR" sz="2400" dirty="0"/>
              <a:t>DİYETİSYENLER;</a:t>
            </a:r>
          </a:p>
          <a:p>
            <a:pPr marL="285750" indent="-285750">
              <a:buFont typeface="Wingdings" panose="05000000000000000000" pitchFamily="2" charset="2"/>
              <a:buChar char="Ø"/>
            </a:pPr>
            <a:r>
              <a:rPr lang="tr-TR" sz="2400" dirty="0"/>
              <a:t>Giriş yapabilir.</a:t>
            </a:r>
          </a:p>
          <a:p>
            <a:pPr marL="285750" indent="-285750">
              <a:buFont typeface="Wingdings" panose="05000000000000000000" pitchFamily="2" charset="2"/>
              <a:buChar char="Ø"/>
            </a:pPr>
            <a:r>
              <a:rPr lang="tr-TR" sz="2400" dirty="0"/>
              <a:t>Bilgilerini görüntüleyebilir ve güncelleyebilir.</a:t>
            </a:r>
          </a:p>
          <a:p>
            <a:pPr marL="285750" indent="-285750">
              <a:buFont typeface="Wingdings" panose="05000000000000000000" pitchFamily="2" charset="2"/>
              <a:buChar char="Ø"/>
            </a:pPr>
            <a:r>
              <a:rPr lang="tr-TR" sz="2400" dirty="0"/>
              <a:t>Randevuları kontrol edebilir.</a:t>
            </a:r>
          </a:p>
          <a:p>
            <a:pPr marL="285750" indent="-285750">
              <a:buFont typeface="Wingdings" panose="05000000000000000000" pitchFamily="2" charset="2"/>
              <a:buChar char="Ø"/>
            </a:pPr>
            <a:r>
              <a:rPr lang="tr-TR" sz="2400" dirty="0"/>
              <a:t>Hastaya özel olarak diyet listesi oluşturabilir.</a:t>
            </a:r>
          </a:p>
        </p:txBody>
      </p:sp>
    </p:spTree>
    <p:extLst>
      <p:ext uri="{BB962C8B-B14F-4D97-AF65-F5344CB8AC3E}">
        <p14:creationId xmlns:p14="http://schemas.microsoft.com/office/powerpoint/2010/main" val="127903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6E1F7-D95D-4591-BDD3-A098C681AFB0}"/>
              </a:ext>
            </a:extLst>
          </p:cNvPr>
          <p:cNvSpPr>
            <a:spLocks noGrp="1"/>
          </p:cNvSpPr>
          <p:nvPr>
            <p:ph type="title"/>
          </p:nvPr>
        </p:nvSpPr>
        <p:spPr/>
        <p:txBody>
          <a:bodyPr>
            <a:normAutofit/>
          </a:bodyPr>
          <a:lstStyle/>
          <a:p>
            <a:pPr algn="ctr"/>
            <a:r>
              <a:rPr lang="tr-TR" sz="4800"/>
              <a:t>UYGULAMA MODÜLLERİ</a:t>
            </a:r>
            <a:endParaRPr lang="tr-TR" sz="4800" dirty="0"/>
          </a:p>
        </p:txBody>
      </p:sp>
      <p:sp>
        <p:nvSpPr>
          <p:cNvPr id="3" name="İçerik Yer Tutucusu 2">
            <a:extLst>
              <a:ext uri="{FF2B5EF4-FFF2-40B4-BE49-F238E27FC236}">
                <a16:creationId xmlns:a16="http://schemas.microsoft.com/office/drawing/2014/main" id="{59AB4D10-353B-47BF-9251-5E91E4A835D4}"/>
              </a:ext>
            </a:extLst>
          </p:cNvPr>
          <p:cNvSpPr>
            <a:spLocks noGrp="1"/>
          </p:cNvSpPr>
          <p:nvPr>
            <p:ph idx="1"/>
          </p:nvPr>
        </p:nvSpPr>
        <p:spPr>
          <a:xfrm>
            <a:off x="581192" y="2180496"/>
            <a:ext cx="7808273" cy="3678303"/>
          </a:xfrm>
        </p:spPr>
        <p:txBody>
          <a:bodyPr>
            <a:normAutofit/>
          </a:bodyPr>
          <a:lstStyle/>
          <a:p>
            <a:r>
              <a:rPr lang="tr-TR" sz="2800" dirty="0"/>
              <a:t>Uygulamamızda giriş modülü bulunmaktadır. Bu modülden üye girişi veya diyetisyen girişi şeklinde sisteme giriş yapılabilir.</a:t>
            </a:r>
          </a:p>
        </p:txBody>
      </p:sp>
      <p:pic>
        <p:nvPicPr>
          <p:cNvPr id="5" name="Resim 4" descr="metin içeren bir resim&#10;&#10;Açıklama otomatik olarak oluşturuldu">
            <a:extLst>
              <a:ext uri="{FF2B5EF4-FFF2-40B4-BE49-F238E27FC236}">
                <a16:creationId xmlns:a16="http://schemas.microsoft.com/office/drawing/2014/main" id="{C00A1021-9A54-426C-8152-A46C74A17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034" y="2000182"/>
            <a:ext cx="3132091" cy="1554615"/>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F85C6221-B68C-4581-836E-FBF27442C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465" y="4019337"/>
            <a:ext cx="3551228" cy="1707028"/>
          </a:xfrm>
          <a:prstGeom prst="rect">
            <a:avLst/>
          </a:prstGeom>
        </p:spPr>
      </p:pic>
    </p:spTree>
    <p:extLst>
      <p:ext uri="{BB962C8B-B14F-4D97-AF65-F5344CB8AC3E}">
        <p14:creationId xmlns:p14="http://schemas.microsoft.com/office/powerpoint/2010/main" val="124841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34EEA8-A1F5-4CBD-88E5-8D7D61DFFD64}"/>
              </a:ext>
            </a:extLst>
          </p:cNvPr>
          <p:cNvSpPr>
            <a:spLocks noGrp="1"/>
          </p:cNvSpPr>
          <p:nvPr>
            <p:ph type="title"/>
          </p:nvPr>
        </p:nvSpPr>
        <p:spPr/>
        <p:txBody>
          <a:bodyPr>
            <a:normAutofit/>
          </a:bodyPr>
          <a:lstStyle/>
          <a:p>
            <a:pPr algn="ctr"/>
            <a:r>
              <a:rPr lang="tr-TR" sz="4800" dirty="0"/>
              <a:t>SONUÇLARIN DEĞERLENDİRİLMESİ</a:t>
            </a:r>
          </a:p>
        </p:txBody>
      </p:sp>
      <p:sp>
        <p:nvSpPr>
          <p:cNvPr id="4" name="Metin kutusu 3">
            <a:extLst>
              <a:ext uri="{FF2B5EF4-FFF2-40B4-BE49-F238E27FC236}">
                <a16:creationId xmlns:a16="http://schemas.microsoft.com/office/drawing/2014/main" id="{76836AC0-E7A6-4826-BD14-7A81283682D0}"/>
              </a:ext>
            </a:extLst>
          </p:cNvPr>
          <p:cNvSpPr txBox="1"/>
          <p:nvPr/>
        </p:nvSpPr>
        <p:spPr>
          <a:xfrm>
            <a:off x="432619" y="2192594"/>
            <a:ext cx="11297265" cy="4247317"/>
          </a:xfrm>
          <a:prstGeom prst="rect">
            <a:avLst/>
          </a:prstGeom>
          <a:noFill/>
        </p:spPr>
        <p:txBody>
          <a:bodyPr wrap="square" rtlCol="0">
            <a:spAutoFit/>
          </a:bodyPr>
          <a:lstStyle/>
          <a:p>
            <a:r>
              <a:rPr lang="tr-TR" dirty="0"/>
              <a:t>   Diyetisyen randevu sisteminin sonuçları değerlendirildiğinde projeye başlamadan önce hedeflenen fonksiyonları yerine getirdiği gözlemlenmiştir. Üyeler sisteme kolay bir şekilde kayıt olarak giriş yapabilirler ve randevularını zaman kaybetmeden oluşturabilirler. Bu bakımdan uygulama beklenen amacı yerine getirmektedir. Ekrandan bağımsız tasarımıyla telefon , tablet ve bilgisayar gibi ekranlardan rahatlıkla giriş yapılabilir ve görüntüde herhangi bir kayıp yaşanmaz. Genişleyen veritabanı yapısıyla her yeni üye eklendiğinde veritabanı genişler ve kayıt etme sıkıntısı olmaz. </a:t>
            </a:r>
          </a:p>
          <a:p>
            <a:endParaRPr lang="tr-TR" dirty="0"/>
          </a:p>
          <a:p>
            <a:r>
              <a:rPr lang="tr-TR" dirty="0"/>
              <a:t>MVC (Model- View -Controller) yaklaşımı kullanılarak projede yapılar birbirlerinden ayrılmış ve bu yapıların bakım ve onarım maliyetleri en aza indirilmiştir. Projede github kullanılarak ekip içerisinde projenin yönetimi kolay bir şekilde gerçekleştirilmiştir.</a:t>
            </a:r>
          </a:p>
          <a:p>
            <a:endParaRPr lang="tr-TR" dirty="0"/>
          </a:p>
          <a:p>
            <a:r>
              <a:rPr lang="tr-TR" dirty="0"/>
              <a:t>Sonuç olarak projede uyumlu bir ekip çalışması gerçekleştirilerek proje beklenen sürede gerçekleştirilmiştir. Projede hedeflenen bütün fonksiyonlar yerine getirilmiştir.</a:t>
            </a:r>
          </a:p>
          <a:p>
            <a:endParaRPr lang="tr-TR" dirty="0"/>
          </a:p>
          <a:p>
            <a:endParaRPr lang="tr-TR" dirty="0"/>
          </a:p>
          <a:p>
            <a:r>
              <a:rPr lang="tr-TR" dirty="0"/>
              <a:t>Projenin Github linki: </a:t>
            </a:r>
            <a:r>
              <a:rPr lang="tr-TR" dirty="0" err="1">
                <a:hlinkClick r:id="rId2"/>
              </a:rPr>
              <a:t>cemalefetezcan</a:t>
            </a:r>
            <a:r>
              <a:rPr lang="tr-TR" dirty="0">
                <a:hlinkClick r:id="rId2"/>
              </a:rPr>
              <a:t>/</a:t>
            </a:r>
            <a:r>
              <a:rPr lang="tr-TR" dirty="0" err="1">
                <a:hlinkClick r:id="rId2"/>
              </a:rPr>
              <a:t>DiyetisyenWebsite</a:t>
            </a:r>
            <a:r>
              <a:rPr lang="tr-TR" dirty="0">
                <a:hlinkClick r:id="rId2"/>
              </a:rPr>
              <a:t>: Diyetisyen </a:t>
            </a:r>
            <a:r>
              <a:rPr lang="tr-TR" dirty="0" err="1">
                <a:hlinkClick r:id="rId2"/>
              </a:rPr>
              <a:t>Website</a:t>
            </a:r>
            <a:r>
              <a:rPr lang="tr-TR" dirty="0">
                <a:hlinkClick r:id="rId2"/>
              </a:rPr>
              <a:t> (github.com)</a:t>
            </a:r>
            <a:endParaRPr lang="tr-TR" dirty="0"/>
          </a:p>
        </p:txBody>
      </p:sp>
    </p:spTree>
    <p:extLst>
      <p:ext uri="{BB962C8B-B14F-4D97-AF65-F5344CB8AC3E}">
        <p14:creationId xmlns:p14="http://schemas.microsoft.com/office/powerpoint/2010/main" val="18204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3"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C2EE190F-6044-4D9A-B353-0EF9A0B2764C}"/>
              </a:ext>
            </a:extLst>
          </p:cNvPr>
          <p:cNvSpPr>
            <a:spLocks noGrp="1"/>
          </p:cNvSpPr>
          <p:nvPr>
            <p:ph type="title"/>
          </p:nvPr>
        </p:nvSpPr>
        <p:spPr>
          <a:xfrm>
            <a:off x="109971" y="1740310"/>
            <a:ext cx="10127224" cy="2369520"/>
          </a:xfrm>
        </p:spPr>
        <p:txBody>
          <a:bodyPr vert="horz" lIns="91440" tIns="45720" rIns="91440" bIns="45720" rtlCol="0" anchor="b">
            <a:normAutofit/>
          </a:bodyPr>
          <a:lstStyle/>
          <a:p>
            <a:pPr algn="ctr">
              <a:lnSpc>
                <a:spcPct val="90000"/>
              </a:lnSpc>
            </a:pPr>
            <a:r>
              <a:rPr lang="en-US" b="1" dirty="0"/>
              <a:t>Uygulamanın </a:t>
            </a:r>
            <a:r>
              <a:rPr lang="tr-TR" b="1" dirty="0"/>
              <a:t>Ç</a:t>
            </a:r>
            <a:r>
              <a:rPr lang="en-US" b="1" dirty="0"/>
              <a:t>alıştırılması </a:t>
            </a:r>
            <a:br>
              <a:rPr lang="en-US" b="1" dirty="0"/>
            </a:br>
            <a:r>
              <a:rPr lang="tr-TR" b="1" dirty="0"/>
              <a:t>V</a:t>
            </a:r>
            <a:r>
              <a:rPr lang="en-US" b="1" dirty="0"/>
              <a:t>e </a:t>
            </a:r>
            <a:br>
              <a:rPr lang="en-US" b="1" dirty="0"/>
            </a:br>
            <a:r>
              <a:rPr lang="tr-TR" b="1" dirty="0"/>
              <a:t>F</a:t>
            </a:r>
            <a:r>
              <a:rPr lang="en-US" b="1" dirty="0"/>
              <a:t>onksiyonel </a:t>
            </a:r>
            <a:r>
              <a:rPr lang="tr-TR" b="1" dirty="0"/>
              <a:t>Ö</a:t>
            </a:r>
            <a:r>
              <a:rPr lang="en-US" b="1" dirty="0"/>
              <a:t>zelliklerinin </a:t>
            </a:r>
            <a:r>
              <a:rPr lang="tr-TR" b="1" dirty="0"/>
              <a:t>O</a:t>
            </a:r>
            <a:r>
              <a:rPr lang="en-US" b="1" dirty="0"/>
              <a:t>rtaya </a:t>
            </a:r>
            <a:r>
              <a:rPr lang="tr-TR" b="1" dirty="0"/>
              <a:t>K</a:t>
            </a:r>
            <a:r>
              <a:rPr lang="en-US" b="1" dirty="0"/>
              <a:t>onması</a:t>
            </a:r>
          </a:p>
        </p:txBody>
      </p:sp>
    </p:spTree>
    <p:extLst>
      <p:ext uri="{BB962C8B-B14F-4D97-AF65-F5344CB8AC3E}">
        <p14:creationId xmlns:p14="http://schemas.microsoft.com/office/powerpoint/2010/main" val="34688248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TM16401371[[fn=Atlas]]</Template>
  <TotalTime>74</TotalTime>
  <Words>477</Words>
  <Application>Microsoft Office PowerPoint</Application>
  <PresentationFormat>Geniş ekran</PresentationFormat>
  <Paragraphs>47</Paragraphs>
  <Slides>8</Slides>
  <Notes>0</Notes>
  <HiddenSlides>0</HiddenSlides>
  <MMClips>0</MMClips>
  <ScaleCrop>false</ScaleCrop>
  <HeadingPairs>
    <vt:vector size="6" baseType="variant">
      <vt:variant>
        <vt:lpstr>Kullanılan Yazı Tipleri</vt:lpstr>
      </vt:variant>
      <vt:variant>
        <vt:i4>8</vt:i4>
      </vt:variant>
      <vt:variant>
        <vt:lpstr>Tema</vt:lpstr>
      </vt:variant>
      <vt:variant>
        <vt:i4>3</vt:i4>
      </vt:variant>
      <vt:variant>
        <vt:lpstr>Slayt Başlıkları</vt:lpstr>
      </vt:variant>
      <vt:variant>
        <vt:i4>8</vt:i4>
      </vt:variant>
    </vt:vector>
  </HeadingPairs>
  <TitlesOfParts>
    <vt:vector size="19" baseType="lpstr">
      <vt:lpstr>Arial</vt:lpstr>
      <vt:lpstr>Calibri</vt:lpstr>
      <vt:lpstr>Calibri Light</vt:lpstr>
      <vt:lpstr>Gill Sans MT</vt:lpstr>
      <vt:lpstr>Trebuchet MS</vt:lpstr>
      <vt:lpstr>Wingdings</vt:lpstr>
      <vt:lpstr>Wingdings 2</vt:lpstr>
      <vt:lpstr>Wingdings 3</vt:lpstr>
      <vt:lpstr>Office Teması</vt:lpstr>
      <vt:lpstr>Kar Payı</vt:lpstr>
      <vt:lpstr>Yüzeyler</vt:lpstr>
      <vt:lpstr>TÜRKİYE CUMHURİYETİ YILDIZ TEKNİK ÜNİVERSİTESİ BİLGİSAYAR MÜHENDİSLİĞİ BÖLÜMÜ</vt:lpstr>
      <vt:lpstr>PROJENİN AMAÇLARI - BEKLENTİLERİ</vt:lpstr>
      <vt:lpstr>SEÇİLEN Araçlar VE TEKNOLOJİLER</vt:lpstr>
      <vt:lpstr>İŞ BÖLÜMÜ</vt:lpstr>
      <vt:lpstr>UYGULAMADAKİ ROLLER</vt:lpstr>
      <vt:lpstr>UYGULAMA MODÜLLERİ</vt:lpstr>
      <vt:lpstr>SONUÇLARIN DEĞERLENDİRİLMESİ</vt:lpstr>
      <vt:lpstr>Uygulamanın Çalıştırılması  Ve  Fonksiyonel Özelliklerinin Ortaya Konması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CUMHURİYETİ YILDIZ TEKNİK ÜNİVERSİTESİ BİLGİSAYAR MÜHENDİSLİĞİ BÖLÜMÜ</dc:title>
  <dc:creator>özgür kan</dc:creator>
  <cp:lastModifiedBy>özgür kan</cp:lastModifiedBy>
  <cp:revision>17</cp:revision>
  <dcterms:created xsi:type="dcterms:W3CDTF">2020-12-31T18:20:02Z</dcterms:created>
  <dcterms:modified xsi:type="dcterms:W3CDTF">2020-12-31T20:07:38Z</dcterms:modified>
</cp:coreProperties>
</file>