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95"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3" r:id="rId39"/>
    <p:sldId id="294" r:id="rId40"/>
    <p:sldId id="292" r:id="rId41"/>
    <p:sldId id="296" r:id="rId4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7DBD614C-70C5-465C-B950-11AC39B1DFA2}" type="datetimeFigureOut">
              <a:rPr lang="tr-TR" smtClean="0"/>
              <a:t>07.05.2013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877D918-A417-441A-B12F-8E392F271429}"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7DBD614C-70C5-465C-B950-11AC39B1DFA2}" type="datetimeFigureOut">
              <a:rPr lang="tr-TR" smtClean="0"/>
              <a:t>07.05.2013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877D918-A417-441A-B12F-8E392F271429}"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DBD614C-70C5-465C-B950-11AC39B1DFA2}" type="datetimeFigureOut">
              <a:rPr lang="tr-TR" smtClean="0"/>
              <a:t>07.05.2013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877D918-A417-441A-B12F-8E392F271429}" type="slidenum">
              <a:rPr lang="tr-TR" smtClean="0"/>
              <a:t>‹#›</a:t>
            </a:fld>
            <a:endParaRPr lang="tr-T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7DBD614C-70C5-465C-B950-11AC39B1DFA2}" type="datetimeFigureOut">
              <a:rPr lang="tr-TR" smtClean="0"/>
              <a:t>07.05.2013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877D918-A417-441A-B12F-8E392F271429}" type="slidenum">
              <a:rPr lang="tr-TR" smtClean="0"/>
              <a:t>‹#›</a:t>
            </a:fld>
            <a:endParaRPr lang="tr-TR"/>
          </a:p>
        </p:txBody>
      </p:sp>
      <p:sp>
        <p:nvSpPr>
          <p:cNvPr id="7" name="Title 6"/>
          <p:cNvSpPr>
            <a:spLocks noGrp="1"/>
          </p:cNvSpPr>
          <p:nvPr>
            <p:ph type="title"/>
          </p:nvPr>
        </p:nvSpPr>
        <p:spPr/>
        <p:txBody>
          <a:bodyPr/>
          <a:lstStyle/>
          <a:p>
            <a:r>
              <a:rPr lang="tr-TR" smtClean="0"/>
              <a:t>Asıl başlık stili için tıklatın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DBD614C-70C5-465C-B950-11AC39B1DFA2}" type="datetimeFigureOut">
              <a:rPr lang="tr-TR" smtClean="0"/>
              <a:t>07.05.2013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877D918-A417-441A-B12F-8E392F271429}"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5" name="Date Placeholder 4"/>
          <p:cNvSpPr>
            <a:spLocks noGrp="1"/>
          </p:cNvSpPr>
          <p:nvPr>
            <p:ph type="dt" sz="half" idx="10"/>
          </p:nvPr>
        </p:nvSpPr>
        <p:spPr/>
        <p:txBody>
          <a:bodyPr/>
          <a:lstStyle/>
          <a:p>
            <a:fld id="{7DBD614C-70C5-465C-B950-11AC39B1DFA2}" type="datetimeFigureOut">
              <a:rPr lang="tr-TR" smtClean="0"/>
              <a:t>07.05.2013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877D918-A417-441A-B12F-8E392F271429}" type="slidenum">
              <a:rPr lang="tr-TR" smtClean="0"/>
              <a:t>‹#›</a:t>
            </a:fld>
            <a:endParaRPr lang="tr-TR"/>
          </a:p>
        </p:txBody>
      </p:sp>
      <p:sp>
        <p:nvSpPr>
          <p:cNvPr id="9" name="Content Placeholder 8"/>
          <p:cNvSpPr>
            <a:spLocks noGrp="1"/>
          </p:cNvSpPr>
          <p:nvPr>
            <p:ph sz="quarter" idx="13"/>
          </p:nvPr>
        </p:nvSpPr>
        <p:spPr>
          <a:xfrm>
            <a:off x="676655"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7DBD614C-70C5-465C-B950-11AC39B1DFA2}" type="datetimeFigureOut">
              <a:rPr lang="tr-TR" smtClean="0"/>
              <a:t>07.05.2013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877D918-A417-441A-B12F-8E392F271429}"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7DBD614C-70C5-465C-B950-11AC39B1DFA2}" type="datetimeFigureOut">
              <a:rPr lang="tr-TR" smtClean="0"/>
              <a:t>07.05.2013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877D918-A417-441A-B12F-8E392F271429}"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7DBD614C-70C5-465C-B950-11AC39B1DFA2}" type="datetimeFigureOut">
              <a:rPr lang="tr-TR" smtClean="0"/>
              <a:t>07.05.2013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877D918-A417-441A-B12F-8E392F271429}"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DBD614C-70C5-465C-B950-11AC39B1DFA2}" type="datetimeFigureOut">
              <a:rPr lang="tr-TR" smtClean="0"/>
              <a:t>07.05.2013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877D918-A417-441A-B12F-8E392F271429}" type="slidenum">
              <a:rPr lang="tr-TR" smtClean="0"/>
              <a:t>‹#›</a:t>
            </a:fld>
            <a:endParaRPr lang="tr-T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DBD614C-70C5-465C-B950-11AC39B1DFA2}" type="datetimeFigureOut">
              <a:rPr lang="tr-TR" smtClean="0"/>
              <a:t>07.05.2013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877D918-A417-441A-B12F-8E392F271429}" type="slidenum">
              <a:rPr lang="tr-TR" smtClean="0"/>
              <a:t>‹#›</a:t>
            </a:fld>
            <a:endParaRPr lang="tr-T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7DBD614C-70C5-465C-B950-11AC39B1DFA2}" type="datetimeFigureOut">
              <a:rPr lang="tr-TR" smtClean="0"/>
              <a:t>07.05.2013</a:t>
            </a:fld>
            <a:endParaRPr lang="tr-T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tr-T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877D918-A417-441A-B12F-8E392F271429}" type="slidenum">
              <a:rPr lang="tr-TR" smtClean="0"/>
              <a:t>‹#›</a:t>
            </a:fld>
            <a:endParaRPr lang="tr-T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usabilitynedir.com/2010/04/description-tag-nedir-ve-neden-cok.html" TargetMode="External"/><Relationship Id="rId2" Type="http://schemas.openxmlformats.org/officeDocument/2006/relationships/hyperlink" Target="http://www.usabilitynedir.com/2010/04/kullanm-kolaylg-uzman-raporu-usability.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mebk12.meb.gov.tr/meb_iys_dosyalar/42/03/175302/dosyalar/2013_02/13011933_dreamweaverdersnotlari.pdf" TargetMode="External"/><Relationship Id="rId2" Type="http://schemas.openxmlformats.org/officeDocument/2006/relationships/hyperlink" Target="http://www.uzmantv.com/gorme-engelliler-ne-tur-bilgisayarlar-kullaniyor" TargetMode="External"/><Relationship Id="rId1" Type="http://schemas.openxmlformats.org/officeDocument/2006/relationships/slideLayout" Target="../slideLayouts/slideLayout2.xml"/><Relationship Id="rId4" Type="http://schemas.openxmlformats.org/officeDocument/2006/relationships/hyperlink" Target="http://bidb.comu.edu.tr/bilgiler/kamu_internet_sitesi_genelgesi.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webanalizinedir.com/2012/03/keyword-ve-keyword-density-nedir.html" TargetMode="External"/><Relationship Id="rId2" Type="http://schemas.openxmlformats.org/officeDocument/2006/relationships/hyperlink" Target="http://www.usabilitynedir.com/2010/10/kullanc-testleri-usability-test-nedir.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smtClean="0"/>
              <a:t>Sitenizin Ana Fonksiyonları</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27873854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smtClean="0"/>
              <a:t>Sayfa Başlıkları</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3483123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2204864"/>
            <a:ext cx="7408333" cy="3921299"/>
          </a:xfrm>
        </p:spPr>
        <p:txBody>
          <a:bodyPr>
            <a:normAutofit/>
          </a:bodyPr>
          <a:lstStyle/>
          <a:p>
            <a:r>
              <a:rPr lang="tr-TR" dirty="0"/>
              <a:t>Sayfanızın ismidir. </a:t>
            </a:r>
            <a:br>
              <a:rPr lang="tr-TR" dirty="0"/>
            </a:br>
            <a:r>
              <a:rPr lang="tr-TR" dirty="0"/>
              <a:t>• Aşağıdaki şekilde sayfanızın kaynak koduna eklenir</a:t>
            </a:r>
            <a:br>
              <a:rPr lang="tr-TR" dirty="0"/>
            </a:br>
            <a:r>
              <a:rPr lang="tr-TR" dirty="0"/>
              <a:t/>
            </a:r>
            <a:br>
              <a:rPr lang="tr-TR" dirty="0"/>
            </a:br>
            <a:endParaRPr lang="tr-TR" dirty="0"/>
          </a:p>
        </p:txBody>
      </p:sp>
      <p:sp>
        <p:nvSpPr>
          <p:cNvPr id="3" name="Başlık 2"/>
          <p:cNvSpPr>
            <a:spLocks noGrp="1"/>
          </p:cNvSpPr>
          <p:nvPr>
            <p:ph type="title"/>
          </p:nvPr>
        </p:nvSpPr>
        <p:spPr/>
        <p:txBody>
          <a:bodyPr>
            <a:normAutofit/>
          </a:bodyPr>
          <a:lstStyle/>
          <a:p>
            <a:r>
              <a:rPr lang="tr-TR" b="1" dirty="0"/>
              <a:t>Sayfa başlığı nedir?</a:t>
            </a:r>
            <a:endParaRPr lang="tr-TR" dirty="0"/>
          </a:p>
        </p:txBody>
      </p:sp>
      <p:pic>
        <p:nvPicPr>
          <p:cNvPr id="1026" name="Picture 2" descr="http://2.bp.blogspot.com/_B0wS1VZRJcY/S9hLPI4H2lI/AAAAAAAAAxU/qFt6ceu7mBU/s400/2010-04-28_1618_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645024"/>
            <a:ext cx="7416824"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0085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27584" y="1844824"/>
            <a:ext cx="7408333" cy="3921299"/>
          </a:xfrm>
        </p:spPr>
        <p:txBody>
          <a:bodyPr>
            <a:normAutofit/>
          </a:bodyPr>
          <a:lstStyle/>
          <a:p>
            <a:r>
              <a:rPr lang="tr-TR" dirty="0" smtClean="0"/>
              <a:t>Google </a:t>
            </a:r>
            <a:r>
              <a:rPr lang="tr-TR" dirty="0"/>
              <a:t>arama sonuçları </a:t>
            </a:r>
            <a:r>
              <a:rPr lang="tr-TR" dirty="0" smtClean="0"/>
              <a:t>sayfasında</a:t>
            </a:r>
          </a:p>
          <a:p>
            <a:r>
              <a:rPr lang="tr-TR" dirty="0" smtClean="0"/>
              <a:t>Tarayıcınızın </a:t>
            </a:r>
            <a:r>
              <a:rPr lang="tr-TR" dirty="0" err="1"/>
              <a:t>status</a:t>
            </a:r>
            <a:r>
              <a:rPr lang="tr-TR" dirty="0"/>
              <a:t> </a:t>
            </a:r>
            <a:r>
              <a:rPr lang="tr-TR" dirty="0" err="1" smtClean="0"/>
              <a:t>bar’ında</a:t>
            </a:r>
            <a:endParaRPr lang="tr-TR" dirty="0" smtClean="0"/>
          </a:p>
          <a:p>
            <a:r>
              <a:rPr lang="tr-TR" dirty="0" smtClean="0"/>
              <a:t> </a:t>
            </a:r>
            <a:r>
              <a:rPr lang="tr-TR" dirty="0"/>
              <a:t>Sık </a:t>
            </a:r>
            <a:r>
              <a:rPr lang="tr-TR" dirty="0" smtClean="0"/>
              <a:t>kullanılanlarda</a:t>
            </a:r>
            <a:endParaRPr lang="tr-TR" dirty="0"/>
          </a:p>
        </p:txBody>
      </p:sp>
      <p:sp>
        <p:nvSpPr>
          <p:cNvPr id="3" name="Başlık 2"/>
          <p:cNvSpPr>
            <a:spLocks noGrp="1"/>
          </p:cNvSpPr>
          <p:nvPr>
            <p:ph type="title"/>
          </p:nvPr>
        </p:nvSpPr>
        <p:spPr/>
        <p:txBody>
          <a:bodyPr>
            <a:normAutofit fontScale="90000"/>
          </a:bodyPr>
          <a:lstStyle/>
          <a:p>
            <a:r>
              <a:rPr lang="tr-TR" b="1" dirty="0"/>
              <a:t>Sayfa başlıkları nerelerde karşımıza çıkar?</a:t>
            </a:r>
            <a:endParaRPr lang="tr-TR"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1932" r="50000" b="39881"/>
          <a:stretch/>
        </p:blipFill>
        <p:spPr bwMode="auto">
          <a:xfrm>
            <a:off x="251520" y="3212976"/>
            <a:ext cx="8424936" cy="3645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ikdörtgen 3"/>
          <p:cNvSpPr/>
          <p:nvPr/>
        </p:nvSpPr>
        <p:spPr>
          <a:xfrm>
            <a:off x="1855734" y="3501008"/>
            <a:ext cx="4896544" cy="576064"/>
          </a:xfrm>
          <a:prstGeom prst="rect">
            <a:avLst/>
          </a:prstGeom>
          <a:noFill/>
          <a:ln w="8572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r-TR"/>
          </a:p>
        </p:txBody>
      </p:sp>
      <p:sp>
        <p:nvSpPr>
          <p:cNvPr id="7" name="Dikdörtgen 6"/>
          <p:cNvSpPr/>
          <p:nvPr/>
        </p:nvSpPr>
        <p:spPr>
          <a:xfrm>
            <a:off x="1763332" y="5035488"/>
            <a:ext cx="6914434" cy="1678496"/>
          </a:xfrm>
          <a:prstGeom prst="rect">
            <a:avLst/>
          </a:prstGeom>
          <a:noFill/>
          <a:ln w="8572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r-TR"/>
          </a:p>
        </p:txBody>
      </p:sp>
    </p:spTree>
    <p:extLst>
      <p:ext uri="{BB962C8B-B14F-4D97-AF65-F5344CB8AC3E}">
        <p14:creationId xmlns:p14="http://schemas.microsoft.com/office/powerpoint/2010/main" val="37902656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27584" y="1844824"/>
            <a:ext cx="7408333" cy="3921299"/>
          </a:xfrm>
        </p:spPr>
        <p:txBody>
          <a:bodyPr>
            <a:normAutofit/>
          </a:bodyPr>
          <a:lstStyle/>
          <a:p>
            <a:endParaRPr lang="tr-TR" dirty="0"/>
          </a:p>
        </p:txBody>
      </p:sp>
      <p:sp>
        <p:nvSpPr>
          <p:cNvPr id="3" name="Başlık 2"/>
          <p:cNvSpPr>
            <a:spLocks noGrp="1"/>
          </p:cNvSpPr>
          <p:nvPr>
            <p:ph type="title"/>
          </p:nvPr>
        </p:nvSpPr>
        <p:spPr/>
        <p:txBody>
          <a:bodyPr>
            <a:normAutofit fontScale="90000"/>
          </a:bodyPr>
          <a:lstStyle/>
          <a:p>
            <a:r>
              <a:rPr lang="tr-TR" b="1" dirty="0"/>
              <a:t>Sayfa başlıkları nerelerde karşımıza çıkar?</a:t>
            </a:r>
            <a:endParaRPr lang="tr-TR" dirty="0"/>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56283" b="62027"/>
          <a:stretch/>
        </p:blipFill>
        <p:spPr bwMode="auto">
          <a:xfrm>
            <a:off x="395536" y="3068960"/>
            <a:ext cx="7992888" cy="3446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ikdörtgen 8"/>
          <p:cNvSpPr/>
          <p:nvPr/>
        </p:nvSpPr>
        <p:spPr>
          <a:xfrm>
            <a:off x="1691680" y="3056384"/>
            <a:ext cx="3384376" cy="372616"/>
          </a:xfrm>
          <a:prstGeom prst="rect">
            <a:avLst/>
          </a:prstGeom>
          <a:noFill/>
          <a:ln w="8572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r-TR"/>
          </a:p>
        </p:txBody>
      </p:sp>
      <p:sp>
        <p:nvSpPr>
          <p:cNvPr id="10" name="Dikdörtgen 9"/>
          <p:cNvSpPr/>
          <p:nvPr/>
        </p:nvSpPr>
        <p:spPr>
          <a:xfrm>
            <a:off x="1763688" y="3429000"/>
            <a:ext cx="5184576" cy="372616"/>
          </a:xfrm>
          <a:prstGeom prst="rect">
            <a:avLst/>
          </a:prstGeom>
          <a:noFill/>
          <a:ln w="8572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r-TR"/>
          </a:p>
        </p:txBody>
      </p:sp>
    </p:spTree>
    <p:extLst>
      <p:ext uri="{BB962C8B-B14F-4D97-AF65-F5344CB8AC3E}">
        <p14:creationId xmlns:p14="http://schemas.microsoft.com/office/powerpoint/2010/main" val="13567910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27584" y="1844824"/>
            <a:ext cx="7408333" cy="3921299"/>
          </a:xfrm>
        </p:spPr>
        <p:txBody>
          <a:bodyPr>
            <a:normAutofit/>
          </a:bodyPr>
          <a:lstStyle/>
          <a:p>
            <a:r>
              <a:rPr lang="tr-TR" dirty="0"/>
              <a:t>Google! Hem sonuç sayfasında kullanıcıların sizin linkinize tıklamasına yardımcı olur hem de Google’da daha üst sıralarda </a:t>
            </a:r>
            <a:r>
              <a:rPr lang="tr-TR" dirty="0" smtClean="0"/>
              <a:t>çıkmanızı sağlar.</a:t>
            </a:r>
            <a:endParaRPr lang="tr-TR" dirty="0"/>
          </a:p>
        </p:txBody>
      </p:sp>
      <p:sp>
        <p:nvSpPr>
          <p:cNvPr id="3" name="Başlık 2"/>
          <p:cNvSpPr>
            <a:spLocks noGrp="1"/>
          </p:cNvSpPr>
          <p:nvPr>
            <p:ph type="title"/>
          </p:nvPr>
        </p:nvSpPr>
        <p:spPr/>
        <p:txBody>
          <a:bodyPr>
            <a:normAutofit/>
          </a:bodyPr>
          <a:lstStyle/>
          <a:p>
            <a:r>
              <a:rPr lang="tr-TR" b="1" dirty="0"/>
              <a:t>Neden önemlidir?</a:t>
            </a:r>
            <a:endParaRPr lang="tr-TR" dirty="0"/>
          </a:p>
        </p:txBody>
      </p:sp>
    </p:spTree>
    <p:extLst>
      <p:ext uri="{BB962C8B-B14F-4D97-AF65-F5344CB8AC3E}">
        <p14:creationId xmlns:p14="http://schemas.microsoft.com/office/powerpoint/2010/main" val="12087516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27584" y="2132856"/>
            <a:ext cx="7408333" cy="4464496"/>
          </a:xfrm>
        </p:spPr>
        <p:txBody>
          <a:bodyPr>
            <a:normAutofit/>
          </a:bodyPr>
          <a:lstStyle/>
          <a:p>
            <a:r>
              <a:rPr lang="tr-TR" dirty="0"/>
              <a:t>Bilgilendirici başlıklar kullanın. Gereksiz laf kalabalığından </a:t>
            </a:r>
            <a:r>
              <a:rPr lang="tr-TR" dirty="0" smtClean="0"/>
              <a:t>kaçının</a:t>
            </a:r>
          </a:p>
          <a:p>
            <a:r>
              <a:rPr lang="tr-TR" dirty="0" smtClean="0"/>
              <a:t>Anahtar </a:t>
            </a:r>
            <a:r>
              <a:rPr lang="tr-TR" dirty="0"/>
              <a:t>kelimeleri başlıkta kullanın. Kullandığınız başlık sayfanın içeriğiyle </a:t>
            </a:r>
            <a:r>
              <a:rPr lang="tr-TR" dirty="0" smtClean="0"/>
              <a:t>örtüşsün</a:t>
            </a:r>
          </a:p>
          <a:p>
            <a:r>
              <a:rPr lang="tr-TR" dirty="0" smtClean="0"/>
              <a:t>Kısa </a:t>
            </a:r>
            <a:r>
              <a:rPr lang="tr-TR" dirty="0"/>
              <a:t>tutun. Maksimum 65 karakter </a:t>
            </a:r>
            <a:r>
              <a:rPr lang="tr-TR" dirty="0" smtClean="0"/>
              <a:t>kullanın</a:t>
            </a:r>
          </a:p>
          <a:p>
            <a:r>
              <a:rPr lang="tr-TR" dirty="0" smtClean="0"/>
              <a:t>Google’da </a:t>
            </a:r>
            <a:r>
              <a:rPr lang="tr-TR" dirty="0"/>
              <a:t>hangi kelimelerin aratıldığını araştırın. </a:t>
            </a:r>
            <a:endParaRPr lang="tr-TR" dirty="0" smtClean="0"/>
          </a:p>
          <a:p>
            <a:r>
              <a:rPr lang="tr-TR" dirty="0" smtClean="0"/>
              <a:t>Sadece </a:t>
            </a:r>
            <a:r>
              <a:rPr lang="tr-TR" dirty="0"/>
              <a:t>kendi kullandığınız kelimeler için Google’da yukarılarda yer almak egonuzu tatmin eder ama ziyaretçi </a:t>
            </a:r>
            <a:r>
              <a:rPr lang="tr-TR" dirty="0" smtClean="0"/>
              <a:t>getirmez.</a:t>
            </a:r>
          </a:p>
        </p:txBody>
      </p:sp>
      <p:sp>
        <p:nvSpPr>
          <p:cNvPr id="3" name="Başlık 2"/>
          <p:cNvSpPr>
            <a:spLocks noGrp="1"/>
          </p:cNvSpPr>
          <p:nvPr>
            <p:ph type="title"/>
          </p:nvPr>
        </p:nvSpPr>
        <p:spPr/>
        <p:txBody>
          <a:bodyPr>
            <a:normAutofit/>
          </a:bodyPr>
          <a:lstStyle/>
          <a:p>
            <a:r>
              <a:rPr lang="tr-TR" b="1" dirty="0"/>
              <a:t>Ne yapmalı?</a:t>
            </a:r>
            <a:endParaRPr lang="tr-TR" dirty="0"/>
          </a:p>
        </p:txBody>
      </p:sp>
    </p:spTree>
    <p:extLst>
      <p:ext uri="{BB962C8B-B14F-4D97-AF65-F5344CB8AC3E}">
        <p14:creationId xmlns:p14="http://schemas.microsoft.com/office/powerpoint/2010/main" val="91836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27584" y="2132856"/>
            <a:ext cx="7408333" cy="4464496"/>
          </a:xfrm>
        </p:spPr>
        <p:txBody>
          <a:bodyPr>
            <a:normAutofit/>
          </a:bodyPr>
          <a:lstStyle/>
          <a:p>
            <a:r>
              <a:rPr lang="tr-TR" dirty="0" smtClean="0"/>
              <a:t>Kime </a:t>
            </a:r>
            <a:r>
              <a:rPr lang="tr-TR" dirty="0"/>
              <a:t>hitap ettiğinizi iyi düşünün. “Dizüstü bilgisayar: En yeni modellerin karşılaştırmaları” ile “Dizüstü bilgisayar: En düşük fiyatlar” farklı kitlelere hitap </a:t>
            </a:r>
            <a:r>
              <a:rPr lang="tr-TR" dirty="0" smtClean="0"/>
              <a:t>eder.</a:t>
            </a:r>
          </a:p>
          <a:p>
            <a:r>
              <a:rPr lang="tr-TR" dirty="0" smtClean="0"/>
              <a:t>Şirketinizin </a:t>
            </a:r>
            <a:r>
              <a:rPr lang="tr-TR" dirty="0"/>
              <a:t>ismini sayfa başlığında kullanmayı </a:t>
            </a:r>
            <a:r>
              <a:rPr lang="tr-TR" dirty="0" smtClean="0"/>
              <a:t>unutmayın.</a:t>
            </a:r>
          </a:p>
          <a:p>
            <a:r>
              <a:rPr lang="tr-TR" dirty="0" smtClean="0"/>
              <a:t>Şirket </a:t>
            </a:r>
            <a:r>
              <a:rPr lang="tr-TR" dirty="0"/>
              <a:t>ismi ve başlığın kalanı arasına “|” ya da “-”gibi bir işaret </a:t>
            </a:r>
            <a:r>
              <a:rPr lang="tr-TR" dirty="0" smtClean="0"/>
              <a:t>koyun.</a:t>
            </a:r>
          </a:p>
          <a:p>
            <a:r>
              <a:rPr lang="tr-TR" dirty="0" smtClean="0"/>
              <a:t>Mümkün </a:t>
            </a:r>
            <a:r>
              <a:rPr lang="tr-TR" dirty="0"/>
              <a:t>olduğu kadar her sayfa için o sayfaya özel başlık kullanın</a:t>
            </a:r>
          </a:p>
        </p:txBody>
      </p:sp>
      <p:sp>
        <p:nvSpPr>
          <p:cNvPr id="3" name="Başlık 2"/>
          <p:cNvSpPr>
            <a:spLocks noGrp="1"/>
          </p:cNvSpPr>
          <p:nvPr>
            <p:ph type="title"/>
          </p:nvPr>
        </p:nvSpPr>
        <p:spPr/>
        <p:txBody>
          <a:bodyPr>
            <a:normAutofit/>
          </a:bodyPr>
          <a:lstStyle/>
          <a:p>
            <a:r>
              <a:rPr lang="tr-TR" b="1" dirty="0"/>
              <a:t>Ne yapmalı?</a:t>
            </a:r>
            <a:endParaRPr lang="tr-TR" dirty="0"/>
          </a:p>
        </p:txBody>
      </p:sp>
    </p:spTree>
    <p:extLst>
      <p:ext uri="{BB962C8B-B14F-4D97-AF65-F5344CB8AC3E}">
        <p14:creationId xmlns:p14="http://schemas.microsoft.com/office/powerpoint/2010/main" val="887651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27584" y="2132856"/>
            <a:ext cx="7408333" cy="4464496"/>
          </a:xfrm>
        </p:spPr>
        <p:txBody>
          <a:bodyPr>
            <a:normAutofit fontScale="85000" lnSpcReduction="20000"/>
          </a:bodyPr>
          <a:lstStyle/>
          <a:p>
            <a:r>
              <a:rPr lang="tr-TR" dirty="0"/>
              <a:t>Bilgilendirici başlıklar kullanın. Gereksiz laf kalabalığından </a:t>
            </a:r>
            <a:r>
              <a:rPr lang="tr-TR" dirty="0" smtClean="0"/>
              <a:t>kaçının</a:t>
            </a:r>
          </a:p>
          <a:p>
            <a:r>
              <a:rPr lang="tr-TR" dirty="0" smtClean="0"/>
              <a:t>Anahtar </a:t>
            </a:r>
            <a:r>
              <a:rPr lang="tr-TR" dirty="0"/>
              <a:t>kelimeleri başlıkta kullanın. Kullandığınız başlık sayfanın içeriğiyle </a:t>
            </a:r>
            <a:r>
              <a:rPr lang="tr-TR" dirty="0" smtClean="0"/>
              <a:t>örtüşsün</a:t>
            </a:r>
          </a:p>
          <a:p>
            <a:r>
              <a:rPr lang="tr-TR" dirty="0" smtClean="0"/>
              <a:t>Kısa </a:t>
            </a:r>
            <a:r>
              <a:rPr lang="tr-TR" dirty="0"/>
              <a:t>tutun. Maksimum 65 karakter </a:t>
            </a:r>
            <a:r>
              <a:rPr lang="tr-TR" dirty="0" smtClean="0"/>
              <a:t>kullanın</a:t>
            </a:r>
          </a:p>
          <a:p>
            <a:r>
              <a:rPr lang="tr-TR" dirty="0" smtClean="0"/>
              <a:t>Google’da </a:t>
            </a:r>
            <a:r>
              <a:rPr lang="tr-TR" dirty="0"/>
              <a:t>hangi kelimelerin aratıldığını araştırın. Sadece kendi kullandığınız kelimeler için Google’da yukarılarda yer almak egonuzu tatmin eder ama ziyaretçi </a:t>
            </a:r>
            <a:r>
              <a:rPr lang="tr-TR" dirty="0" smtClean="0"/>
              <a:t>getirmez.</a:t>
            </a:r>
          </a:p>
          <a:p>
            <a:r>
              <a:rPr lang="tr-TR" dirty="0" smtClean="0"/>
              <a:t>Kime </a:t>
            </a:r>
            <a:r>
              <a:rPr lang="tr-TR" dirty="0"/>
              <a:t>hitap ettiğinizi iyi düşünün</a:t>
            </a:r>
            <a:r>
              <a:rPr lang="tr-TR" dirty="0" smtClean="0"/>
              <a:t>. </a:t>
            </a:r>
            <a:r>
              <a:rPr lang="tr-TR" dirty="0"/>
              <a:t>“Dizüstü bilgisayar: En yeni modellerin karşılaştırmaları” ile “Dizüstü bilgisayar: En düşük fiyatlar” farklı kitlelere hitap </a:t>
            </a:r>
            <a:r>
              <a:rPr lang="tr-TR" dirty="0" smtClean="0"/>
              <a:t>eder.</a:t>
            </a:r>
          </a:p>
          <a:p>
            <a:r>
              <a:rPr lang="tr-TR" dirty="0" smtClean="0"/>
              <a:t>Şirketinizin </a:t>
            </a:r>
            <a:r>
              <a:rPr lang="tr-TR" dirty="0"/>
              <a:t>ismini sayfa başlığında kullanmayı </a:t>
            </a:r>
            <a:r>
              <a:rPr lang="tr-TR" dirty="0" smtClean="0"/>
              <a:t>unutmayın.</a:t>
            </a:r>
          </a:p>
          <a:p>
            <a:r>
              <a:rPr lang="tr-TR" dirty="0" smtClean="0"/>
              <a:t>Şirket </a:t>
            </a:r>
            <a:r>
              <a:rPr lang="tr-TR" dirty="0"/>
              <a:t>ismi ve başlığın kalanı arasına “|” ya da “-”gibi bir işaret </a:t>
            </a:r>
            <a:r>
              <a:rPr lang="tr-TR" dirty="0" smtClean="0"/>
              <a:t>koyun.</a:t>
            </a:r>
          </a:p>
          <a:p>
            <a:r>
              <a:rPr lang="tr-TR" dirty="0" smtClean="0"/>
              <a:t>Mümkün </a:t>
            </a:r>
            <a:r>
              <a:rPr lang="tr-TR" dirty="0"/>
              <a:t>olduğu kadar her sayfa için o sayfaya özel başlık kullanın</a:t>
            </a:r>
          </a:p>
        </p:txBody>
      </p:sp>
      <p:sp>
        <p:nvSpPr>
          <p:cNvPr id="3" name="Başlık 2"/>
          <p:cNvSpPr>
            <a:spLocks noGrp="1"/>
          </p:cNvSpPr>
          <p:nvPr>
            <p:ph type="title"/>
          </p:nvPr>
        </p:nvSpPr>
        <p:spPr/>
        <p:txBody>
          <a:bodyPr>
            <a:normAutofit/>
          </a:bodyPr>
          <a:lstStyle/>
          <a:p>
            <a:r>
              <a:rPr lang="tr-TR" b="1" dirty="0" smtClean="0"/>
              <a:t>İyi </a:t>
            </a:r>
            <a:r>
              <a:rPr lang="tr-TR" b="1" dirty="0"/>
              <a:t>Örnek</a:t>
            </a:r>
            <a:endParaRPr lang="tr-TR" dirty="0"/>
          </a:p>
        </p:txBody>
      </p:sp>
      <p:pic>
        <p:nvPicPr>
          <p:cNvPr id="4098" name="Picture 2" descr="http://4.bp.blogspot.com/_B0wS1VZRJcY/S9hM5L49RKI/AAAAAAAAAyE/_zfKPcrR6Zg/s400/2010-04-28_1517_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62799"/>
            <a:ext cx="7992888" cy="5395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876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27584" y="2132856"/>
            <a:ext cx="7408333" cy="4464496"/>
          </a:xfrm>
        </p:spPr>
        <p:txBody>
          <a:bodyPr>
            <a:normAutofit/>
          </a:bodyPr>
          <a:lstStyle/>
          <a:p>
            <a:endParaRPr lang="tr-TR" dirty="0"/>
          </a:p>
        </p:txBody>
      </p:sp>
      <p:sp>
        <p:nvSpPr>
          <p:cNvPr id="3" name="Başlık 2"/>
          <p:cNvSpPr>
            <a:spLocks noGrp="1"/>
          </p:cNvSpPr>
          <p:nvPr>
            <p:ph type="title"/>
          </p:nvPr>
        </p:nvSpPr>
        <p:spPr/>
        <p:txBody>
          <a:bodyPr>
            <a:normAutofit/>
          </a:bodyPr>
          <a:lstStyle/>
          <a:p>
            <a:r>
              <a:rPr lang="tr-TR" b="1" dirty="0" smtClean="0"/>
              <a:t>Kötü </a:t>
            </a:r>
            <a:r>
              <a:rPr lang="tr-TR" b="1" dirty="0"/>
              <a:t>Örnek</a:t>
            </a:r>
            <a:endParaRPr lang="tr-TR" dirty="0"/>
          </a:p>
        </p:txBody>
      </p:sp>
      <p:sp>
        <p:nvSpPr>
          <p:cNvPr id="4" name="Dikdörtgen 3"/>
          <p:cNvSpPr/>
          <p:nvPr/>
        </p:nvSpPr>
        <p:spPr>
          <a:xfrm>
            <a:off x="2286000" y="3105835"/>
            <a:ext cx="4572000" cy="646331"/>
          </a:xfrm>
          <a:prstGeom prst="rect">
            <a:avLst/>
          </a:prstGeom>
        </p:spPr>
        <p:txBody>
          <a:bodyPr>
            <a:spAutoFit/>
          </a:bodyPr>
          <a:lstStyle/>
          <a:p>
            <a:r>
              <a:rPr lang="tr-TR" dirty="0" smtClean="0"/>
              <a:t/>
            </a:r>
            <a:br>
              <a:rPr lang="tr-TR" dirty="0" smtClean="0"/>
            </a:br>
            <a:r>
              <a:rPr lang="tr-TR" b="1" dirty="0" smtClean="0">
                <a:effectLst/>
              </a:rPr>
              <a:t>Kötü Örnek</a:t>
            </a:r>
            <a:endParaRPr lang="tr-TR" dirty="0"/>
          </a:p>
        </p:txBody>
      </p:sp>
      <p:pic>
        <p:nvPicPr>
          <p:cNvPr id="7170" name="Picture 2" descr="http://3.bp.blogspot.com/_B0wS1VZRJcY/S9hMJFRQl_I/AAAAAAAAAx0/uErT1FiTMnk/s400/2010-04-28_1643_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56792"/>
            <a:ext cx="8223448" cy="5301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3497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27584" y="2132856"/>
            <a:ext cx="7408333" cy="4464496"/>
          </a:xfrm>
        </p:spPr>
        <p:txBody>
          <a:bodyPr>
            <a:normAutofit/>
          </a:bodyPr>
          <a:lstStyle/>
          <a:p>
            <a:r>
              <a:rPr lang="tr-TR" dirty="0"/>
              <a:t>Son zamanlarda “Content is </a:t>
            </a:r>
            <a:r>
              <a:rPr lang="tr-TR" dirty="0" err="1"/>
              <a:t>king</a:t>
            </a:r>
            <a:r>
              <a:rPr lang="tr-TR" dirty="0"/>
              <a:t>” yani “içerik kraldır” lafı daha sık telaffuz ediliyor</a:t>
            </a:r>
            <a:r>
              <a:rPr lang="tr-TR" dirty="0" smtClean="0"/>
              <a:t>.</a:t>
            </a:r>
          </a:p>
          <a:p>
            <a:r>
              <a:rPr lang="tr-TR" dirty="0" smtClean="0"/>
              <a:t> </a:t>
            </a:r>
            <a:r>
              <a:rPr lang="tr-TR" dirty="0"/>
              <a:t>Web sitesi tasarımında ne kadar başarılı olursanız olun orijinal, aranılan ve merak uyandıran içeriğiniz yoksa kaybetmeye mahkûmsunuz. </a:t>
            </a:r>
            <a:endParaRPr lang="tr-TR" dirty="0" smtClean="0"/>
          </a:p>
          <a:p>
            <a:r>
              <a:rPr lang="tr-TR" dirty="0" smtClean="0"/>
              <a:t>İçerik </a:t>
            </a:r>
            <a:r>
              <a:rPr lang="tr-TR" dirty="0"/>
              <a:t>her ne kadar kral da olsa halkını (yani web sitenizin ziyaretçilerini) memnun etmek zorunda. </a:t>
            </a:r>
            <a:endParaRPr lang="tr-TR" dirty="0" smtClean="0"/>
          </a:p>
          <a:p>
            <a:r>
              <a:rPr lang="tr-TR" dirty="0" smtClean="0"/>
              <a:t>Çünkü </a:t>
            </a:r>
            <a:r>
              <a:rPr lang="tr-TR" dirty="0"/>
              <a:t>bizim topraklardaki tabiriyle “müşteri her zaman haklıdır”. </a:t>
            </a:r>
          </a:p>
        </p:txBody>
      </p:sp>
      <p:sp>
        <p:nvSpPr>
          <p:cNvPr id="3" name="Başlık 2"/>
          <p:cNvSpPr>
            <a:spLocks noGrp="1"/>
          </p:cNvSpPr>
          <p:nvPr>
            <p:ph type="title"/>
          </p:nvPr>
        </p:nvSpPr>
        <p:spPr/>
        <p:txBody>
          <a:bodyPr>
            <a:normAutofit/>
          </a:bodyPr>
          <a:lstStyle/>
          <a:p>
            <a:r>
              <a:rPr lang="tr-TR" b="1" dirty="0" smtClean="0"/>
              <a:t>Ziyaretçilerinizin Dilini Kullanın</a:t>
            </a:r>
            <a:endParaRPr lang="tr-TR" dirty="0"/>
          </a:p>
        </p:txBody>
      </p:sp>
    </p:spTree>
    <p:extLst>
      <p:ext uri="{BB962C8B-B14F-4D97-AF65-F5344CB8AC3E}">
        <p14:creationId xmlns:p14="http://schemas.microsoft.com/office/powerpoint/2010/main" val="1762717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a:t>Birçok web sitesi ve ana sayfa ortalama bir kullanıcı için önemli, gerekli ya da ilginç olmayan birçok öğeyle dolu. </a:t>
            </a:r>
          </a:p>
          <a:p>
            <a:r>
              <a:rPr lang="tr-TR" b="1" dirty="0"/>
              <a:t>Sonuç:</a:t>
            </a:r>
            <a:r>
              <a:rPr lang="tr-TR" dirty="0"/>
              <a:t> Güle güle sevgili ziyaretçi. Umarım ziyaret ettiğin bir sonraki sitede aradığını bulursun.</a:t>
            </a:r>
          </a:p>
          <a:p>
            <a:endParaRPr lang="tr-TR" dirty="0"/>
          </a:p>
        </p:txBody>
      </p:sp>
      <p:sp>
        <p:nvSpPr>
          <p:cNvPr id="3" name="Başlık 2"/>
          <p:cNvSpPr>
            <a:spLocks noGrp="1"/>
          </p:cNvSpPr>
          <p:nvPr>
            <p:ph type="title"/>
          </p:nvPr>
        </p:nvSpPr>
        <p:spPr/>
        <p:txBody>
          <a:bodyPr/>
          <a:lstStyle/>
          <a:p>
            <a:r>
              <a:rPr lang="tr-TR" dirty="0"/>
              <a:t>Sitenizin Ana Fonksiyonları</a:t>
            </a:r>
          </a:p>
        </p:txBody>
      </p:sp>
    </p:spTree>
    <p:extLst>
      <p:ext uri="{BB962C8B-B14F-4D97-AF65-F5344CB8AC3E}">
        <p14:creationId xmlns:p14="http://schemas.microsoft.com/office/powerpoint/2010/main" val="34901287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27584" y="2132856"/>
            <a:ext cx="7408333" cy="4464496"/>
          </a:xfrm>
        </p:spPr>
        <p:txBody>
          <a:bodyPr>
            <a:normAutofit/>
          </a:bodyPr>
          <a:lstStyle/>
          <a:p>
            <a:r>
              <a:rPr lang="tr-TR" dirty="0"/>
              <a:t>Eğer onların kullandığı kelimeleri kullanmazsanız;</a:t>
            </a:r>
            <a:br>
              <a:rPr lang="tr-TR" dirty="0"/>
            </a:br>
            <a:r>
              <a:rPr lang="tr-TR" dirty="0"/>
              <a:t/>
            </a:r>
            <a:br>
              <a:rPr lang="tr-TR" dirty="0"/>
            </a:br>
            <a:r>
              <a:rPr lang="tr-TR" dirty="0"/>
              <a:t>• Sizi nasıl bulacaklar?</a:t>
            </a:r>
            <a:br>
              <a:rPr lang="tr-TR" dirty="0"/>
            </a:br>
            <a:r>
              <a:rPr lang="tr-TR" dirty="0"/>
              <a:t>• Bulsalar dahi sizi nasıl anlayacaklar?</a:t>
            </a:r>
            <a:br>
              <a:rPr lang="tr-TR" dirty="0"/>
            </a:br>
            <a:endParaRPr lang="tr-TR" dirty="0"/>
          </a:p>
        </p:txBody>
      </p:sp>
      <p:sp>
        <p:nvSpPr>
          <p:cNvPr id="3" name="Başlık 2"/>
          <p:cNvSpPr>
            <a:spLocks noGrp="1"/>
          </p:cNvSpPr>
          <p:nvPr>
            <p:ph type="title"/>
          </p:nvPr>
        </p:nvSpPr>
        <p:spPr/>
        <p:txBody>
          <a:bodyPr>
            <a:normAutofit/>
          </a:bodyPr>
          <a:lstStyle/>
          <a:p>
            <a:r>
              <a:rPr lang="tr-TR" b="1" dirty="0" smtClean="0"/>
              <a:t>Ziyaretçilerinizin Dilini Kullanın</a:t>
            </a:r>
            <a:endParaRPr lang="tr-TR" dirty="0"/>
          </a:p>
        </p:txBody>
      </p:sp>
    </p:spTree>
    <p:extLst>
      <p:ext uri="{BB962C8B-B14F-4D97-AF65-F5344CB8AC3E}">
        <p14:creationId xmlns:p14="http://schemas.microsoft.com/office/powerpoint/2010/main" val="1558354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27584" y="2132856"/>
            <a:ext cx="7408333" cy="4464496"/>
          </a:xfrm>
        </p:spPr>
        <p:txBody>
          <a:bodyPr>
            <a:normAutofit/>
          </a:bodyPr>
          <a:lstStyle/>
          <a:p>
            <a:r>
              <a:rPr lang="tr-TR" dirty="0"/>
              <a:t>Onların kullandıkları kelimeleri bildiğinizi “varsaymayın”, öğrenin!</a:t>
            </a:r>
            <a:br>
              <a:rPr lang="tr-TR" dirty="0"/>
            </a:br>
            <a:r>
              <a:rPr lang="tr-TR" dirty="0"/>
              <a:t/>
            </a:r>
            <a:br>
              <a:rPr lang="tr-TR" dirty="0"/>
            </a:br>
            <a:r>
              <a:rPr lang="tr-TR" dirty="0"/>
              <a:t>• Google Arama Trendleri hizmetini ya da arama motorları için anahtar kelime bulma araçlarını kullanın</a:t>
            </a:r>
            <a:br>
              <a:rPr lang="tr-TR" dirty="0"/>
            </a:br>
            <a:r>
              <a:rPr lang="tr-TR" dirty="0"/>
              <a:t>• Web sitenizin </a:t>
            </a:r>
            <a:r>
              <a:rPr lang="tr-TR" dirty="0" err="1"/>
              <a:t>loglarına</a:t>
            </a:r>
            <a:r>
              <a:rPr lang="tr-TR" dirty="0"/>
              <a:t> bakın. </a:t>
            </a:r>
          </a:p>
          <a:p>
            <a:pPr marL="0" indent="0">
              <a:buNone/>
            </a:pPr>
            <a:r>
              <a:rPr lang="tr-TR" dirty="0" smtClean="0"/>
              <a:t>    • Site </a:t>
            </a:r>
            <a:r>
              <a:rPr lang="tr-TR" dirty="0"/>
              <a:t>içi aramada hangi kelimeleri kullandıklarını öğrenin</a:t>
            </a:r>
            <a:br>
              <a:rPr lang="tr-TR" dirty="0"/>
            </a:br>
            <a:r>
              <a:rPr lang="tr-TR" dirty="0" smtClean="0"/>
              <a:t>   • </a:t>
            </a:r>
            <a:r>
              <a:rPr lang="tr-TR" dirty="0"/>
              <a:t>Kullanıcılarınıza sorun. Telefon, </a:t>
            </a:r>
            <a:r>
              <a:rPr lang="tr-TR" dirty="0" err="1"/>
              <a:t>focus</a:t>
            </a:r>
            <a:r>
              <a:rPr lang="tr-TR" dirty="0"/>
              <a:t> </a:t>
            </a:r>
            <a:r>
              <a:rPr lang="tr-TR" dirty="0" err="1"/>
              <a:t>group</a:t>
            </a:r>
            <a:r>
              <a:rPr lang="tr-TR" dirty="0"/>
              <a:t>, e-mail vb. yollarla hangi kelimeleri kullandıklarını </a:t>
            </a:r>
            <a:r>
              <a:rPr lang="tr-TR" dirty="0" smtClean="0"/>
              <a:t>öğrenebilirsiniz.</a:t>
            </a:r>
            <a:endParaRPr lang="tr-TR" dirty="0"/>
          </a:p>
        </p:txBody>
      </p:sp>
      <p:sp>
        <p:nvSpPr>
          <p:cNvPr id="3" name="Başlık 2"/>
          <p:cNvSpPr>
            <a:spLocks noGrp="1"/>
          </p:cNvSpPr>
          <p:nvPr>
            <p:ph type="title"/>
          </p:nvPr>
        </p:nvSpPr>
        <p:spPr/>
        <p:txBody>
          <a:bodyPr>
            <a:normAutofit/>
          </a:bodyPr>
          <a:lstStyle/>
          <a:p>
            <a:r>
              <a:rPr lang="tr-TR" b="1" dirty="0" smtClean="0"/>
              <a:t>Ziyaretçilerinizin Dilini Kullanın</a:t>
            </a:r>
            <a:endParaRPr lang="tr-TR" dirty="0"/>
          </a:p>
        </p:txBody>
      </p:sp>
    </p:spTree>
    <p:extLst>
      <p:ext uri="{BB962C8B-B14F-4D97-AF65-F5344CB8AC3E}">
        <p14:creationId xmlns:p14="http://schemas.microsoft.com/office/powerpoint/2010/main" val="1094146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4.bp.blogspot.com/_B0wS1VZRJcY/S9g7--gqbnI/AAAAAAAAAxE/Z5lCr6wNoqk/s400/2010-04-28_15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780928"/>
            <a:ext cx="8280920" cy="3988172"/>
          </a:xfrm>
          <a:prstGeom prst="rect">
            <a:avLst/>
          </a:prstGeom>
          <a:noFill/>
          <a:extLst>
            <a:ext uri="{909E8E84-426E-40DD-AFC4-6F175D3DCCD1}">
              <a14:hiddenFill xmlns:a14="http://schemas.microsoft.com/office/drawing/2010/main">
                <a:solidFill>
                  <a:srgbClr val="FFFFFF"/>
                </a:solidFill>
              </a14:hiddenFill>
            </a:ext>
          </a:extLst>
        </p:spPr>
      </p:pic>
      <p:sp>
        <p:nvSpPr>
          <p:cNvPr id="2" name="İçerik Yer Tutucusu 1"/>
          <p:cNvSpPr>
            <a:spLocks noGrp="1"/>
          </p:cNvSpPr>
          <p:nvPr>
            <p:ph idx="1"/>
          </p:nvPr>
        </p:nvSpPr>
        <p:spPr>
          <a:xfrm>
            <a:off x="395536" y="1546002"/>
            <a:ext cx="7912389" cy="4464496"/>
          </a:xfrm>
        </p:spPr>
        <p:txBody>
          <a:bodyPr>
            <a:normAutofit/>
          </a:bodyPr>
          <a:lstStyle/>
          <a:p>
            <a:r>
              <a:rPr lang="tr-TR" dirty="0"/>
              <a:t>Örneğin Sirketce.com sitesi “</a:t>
            </a:r>
            <a:r>
              <a:rPr lang="tr-TR" dirty="0" err="1"/>
              <a:t>Espresso</a:t>
            </a:r>
            <a:r>
              <a:rPr lang="tr-TR" dirty="0"/>
              <a:t> Makinası” sorgusu aratıldığında ilk sayfada çıkarken “</a:t>
            </a:r>
            <a:r>
              <a:rPr lang="tr-TR" dirty="0" err="1"/>
              <a:t>Espresso</a:t>
            </a:r>
            <a:r>
              <a:rPr lang="tr-TR" dirty="0"/>
              <a:t> Makinesi” sorgusuyla arama yaptığımızda ortalarda gözükmüyor.</a:t>
            </a:r>
          </a:p>
        </p:txBody>
      </p:sp>
      <p:sp>
        <p:nvSpPr>
          <p:cNvPr id="3" name="Başlık 2"/>
          <p:cNvSpPr>
            <a:spLocks noGrp="1"/>
          </p:cNvSpPr>
          <p:nvPr>
            <p:ph type="title"/>
          </p:nvPr>
        </p:nvSpPr>
        <p:spPr/>
        <p:txBody>
          <a:bodyPr>
            <a:normAutofit/>
          </a:bodyPr>
          <a:lstStyle/>
          <a:p>
            <a:r>
              <a:rPr lang="tr-TR" b="1" dirty="0" smtClean="0"/>
              <a:t>Ziyaretçilerinizin Dilini Kullanın</a:t>
            </a:r>
            <a:endParaRPr lang="tr-TR" dirty="0"/>
          </a:p>
        </p:txBody>
      </p:sp>
    </p:spTree>
    <p:extLst>
      <p:ext uri="{BB962C8B-B14F-4D97-AF65-F5344CB8AC3E}">
        <p14:creationId xmlns:p14="http://schemas.microsoft.com/office/powerpoint/2010/main" val="5307107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395536" y="1546002"/>
            <a:ext cx="7912389" cy="4464496"/>
          </a:xfrm>
        </p:spPr>
        <p:txBody>
          <a:bodyPr>
            <a:normAutofit/>
          </a:bodyPr>
          <a:lstStyle/>
          <a:p>
            <a:r>
              <a:rPr lang="tr-TR" dirty="0"/>
              <a:t>Çünkü şirket kullanıcıların “Makinesi” kelimesini “Makinası” kelimesinden daha fazla kullandığının farkında değil. </a:t>
            </a:r>
            <a:r>
              <a:rPr lang="tr-TR" dirty="0" smtClean="0"/>
              <a:t>Dolayısıyla </a:t>
            </a:r>
            <a:r>
              <a:rPr lang="tr-TR" dirty="0"/>
              <a:t>kendilerine Google aracılığıyla ulaşabilecek potansiyel müşterileri kaçırıyorlar. Eğer Google’ın sunduğu Arama Trendleri aracından faydalansalar kullanıcıların hangi kelimelerle arama yaptıklarını görebilirlerdi;</a:t>
            </a:r>
          </a:p>
        </p:txBody>
      </p:sp>
      <p:sp>
        <p:nvSpPr>
          <p:cNvPr id="3" name="Başlık 2"/>
          <p:cNvSpPr>
            <a:spLocks noGrp="1"/>
          </p:cNvSpPr>
          <p:nvPr>
            <p:ph type="title"/>
          </p:nvPr>
        </p:nvSpPr>
        <p:spPr/>
        <p:txBody>
          <a:bodyPr>
            <a:normAutofit/>
          </a:bodyPr>
          <a:lstStyle/>
          <a:p>
            <a:r>
              <a:rPr lang="tr-TR" b="1" dirty="0" smtClean="0"/>
              <a:t>Ziyaretçilerinizin Dilini Kullanın</a:t>
            </a:r>
            <a:endParaRPr lang="tr-TR" dirty="0"/>
          </a:p>
        </p:txBody>
      </p:sp>
      <p:pic>
        <p:nvPicPr>
          <p:cNvPr id="12290" name="Picture 2" descr="http://1.bp.blogspot.com/_B0wS1VZRJcY/S9g8NfxRnuI/AAAAAAAAAxM/84M8gTabvRM/s400/2010-04-28_150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094" y="4221088"/>
            <a:ext cx="8599377"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0899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67544" y="1844824"/>
            <a:ext cx="7912389" cy="4464496"/>
          </a:xfrm>
        </p:spPr>
        <p:txBody>
          <a:bodyPr>
            <a:normAutofit/>
          </a:bodyPr>
          <a:lstStyle/>
          <a:p>
            <a:r>
              <a:rPr lang="tr-TR" dirty="0"/>
              <a:t>Yıllardır </a:t>
            </a:r>
            <a:r>
              <a:rPr lang="tr-TR" dirty="0" err="1"/>
              <a:t>usability</a:t>
            </a:r>
            <a:r>
              <a:rPr lang="tr-TR" dirty="0"/>
              <a:t> uzmanları linklerin bir anlamı olması gerektiğini söylüyorlar. </a:t>
            </a:r>
            <a:endParaRPr lang="tr-TR" dirty="0" smtClean="0"/>
          </a:p>
          <a:p>
            <a:r>
              <a:rPr lang="tr-TR" dirty="0" smtClean="0"/>
              <a:t>Anlamlı </a:t>
            </a:r>
            <a:r>
              <a:rPr lang="tr-TR" dirty="0"/>
              <a:t>linkler kullanıcıların sitenizi daha iyi taramasını sağlar, tıklamayı teşvik eder ve sitenizin amaçları doğrultusunda hareket etmelerini sağlar (başka bir deyişle </a:t>
            </a:r>
            <a:r>
              <a:rPr lang="tr-TR" dirty="0" err="1"/>
              <a:t>conversion</a:t>
            </a:r>
            <a:r>
              <a:rPr lang="tr-TR" dirty="0"/>
              <a:t> </a:t>
            </a:r>
            <a:r>
              <a:rPr lang="tr-TR" dirty="0" err="1"/>
              <a:t>ratio’yu</a:t>
            </a:r>
            <a:r>
              <a:rPr lang="tr-TR" dirty="0"/>
              <a:t> artırır).</a:t>
            </a:r>
          </a:p>
        </p:txBody>
      </p:sp>
      <p:sp>
        <p:nvSpPr>
          <p:cNvPr id="3" name="Başlık 2"/>
          <p:cNvSpPr>
            <a:spLocks noGrp="1"/>
          </p:cNvSpPr>
          <p:nvPr>
            <p:ph type="title"/>
          </p:nvPr>
        </p:nvSpPr>
        <p:spPr/>
        <p:txBody>
          <a:bodyPr>
            <a:normAutofit/>
          </a:bodyPr>
          <a:lstStyle/>
          <a:p>
            <a:r>
              <a:rPr lang="tr-TR" b="1" dirty="0" smtClean="0"/>
              <a:t>Anlamlı ve Anlamsız Linkler</a:t>
            </a:r>
            <a:endParaRPr lang="tr-TR" dirty="0"/>
          </a:p>
        </p:txBody>
      </p:sp>
    </p:spTree>
    <p:extLst>
      <p:ext uri="{BB962C8B-B14F-4D97-AF65-F5344CB8AC3E}">
        <p14:creationId xmlns:p14="http://schemas.microsoft.com/office/powerpoint/2010/main" val="15685427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67544" y="1844824"/>
            <a:ext cx="8280920" cy="4824536"/>
          </a:xfrm>
        </p:spPr>
        <p:txBody>
          <a:bodyPr>
            <a:normAutofit/>
          </a:bodyPr>
          <a:lstStyle/>
          <a:p>
            <a:r>
              <a:rPr lang="tr-TR" dirty="0"/>
              <a:t>İnternet ortamında bir kelimede ya da cümlede değişik bir renk kullanılmışsa ve altı çizilmişse link olarak algılanır. </a:t>
            </a:r>
            <a:endParaRPr lang="tr-TR" dirty="0" smtClean="0"/>
          </a:p>
          <a:p>
            <a:r>
              <a:rPr lang="tr-TR" dirty="0" smtClean="0"/>
              <a:t>Linkler </a:t>
            </a:r>
            <a:r>
              <a:rPr lang="tr-TR" dirty="0"/>
              <a:t>göz için dikkat çeken, önemli noktalardır. </a:t>
            </a:r>
            <a:endParaRPr lang="tr-TR" dirty="0" smtClean="0"/>
          </a:p>
          <a:p>
            <a:r>
              <a:rPr lang="tr-TR" dirty="0" smtClean="0"/>
              <a:t>İnsan </a:t>
            </a:r>
            <a:r>
              <a:rPr lang="tr-TR" dirty="0"/>
              <a:t>beyni bu noktaları “</a:t>
            </a:r>
            <a:r>
              <a:rPr lang="tr-TR" dirty="0">
                <a:hlinkClick r:id="rId2"/>
              </a:rPr>
              <a:t>buraya tıkla</a:t>
            </a:r>
            <a:r>
              <a:rPr lang="tr-TR" dirty="0"/>
              <a:t>” ya da “</a:t>
            </a:r>
            <a:r>
              <a:rPr lang="tr-TR" dirty="0">
                <a:hlinkClick r:id="rId3"/>
              </a:rPr>
              <a:t>daha fazla oku</a:t>
            </a:r>
            <a:r>
              <a:rPr lang="tr-TR" dirty="0"/>
              <a:t>” şeklinde kayıt ettiğinde linklerin anlamı ve önemi azalır. </a:t>
            </a:r>
            <a:endParaRPr lang="tr-TR" dirty="0" smtClean="0"/>
          </a:p>
          <a:p>
            <a:r>
              <a:rPr lang="tr-TR" dirty="0" smtClean="0"/>
              <a:t>Öte </a:t>
            </a:r>
            <a:r>
              <a:rPr lang="tr-TR" dirty="0"/>
              <a:t>yandan linklere isim verirken “</a:t>
            </a:r>
            <a:r>
              <a:rPr lang="tr-TR" dirty="0">
                <a:hlinkClick r:id="rId2"/>
              </a:rPr>
              <a:t>Kullanım kolaylığı uzman raporu (</a:t>
            </a:r>
            <a:r>
              <a:rPr lang="tr-TR" dirty="0" err="1">
                <a:hlinkClick r:id="rId2"/>
              </a:rPr>
              <a:t>Usability</a:t>
            </a:r>
            <a:r>
              <a:rPr lang="tr-TR" dirty="0">
                <a:hlinkClick r:id="rId2"/>
              </a:rPr>
              <a:t> </a:t>
            </a:r>
            <a:r>
              <a:rPr lang="tr-TR" dirty="0" err="1">
                <a:hlinkClick r:id="rId2"/>
              </a:rPr>
              <a:t>expert</a:t>
            </a:r>
            <a:r>
              <a:rPr lang="tr-TR" dirty="0">
                <a:hlinkClick r:id="rId2"/>
              </a:rPr>
              <a:t> </a:t>
            </a:r>
            <a:r>
              <a:rPr lang="tr-TR" dirty="0" err="1">
                <a:hlinkClick r:id="rId2"/>
              </a:rPr>
              <a:t>review</a:t>
            </a:r>
            <a:r>
              <a:rPr lang="tr-TR" dirty="0">
                <a:hlinkClick r:id="rId2"/>
              </a:rPr>
              <a:t>) nedir?</a:t>
            </a:r>
            <a:r>
              <a:rPr lang="tr-TR" dirty="0"/>
              <a:t>” ya da “</a:t>
            </a:r>
            <a:r>
              <a:rPr lang="tr-TR" dirty="0" err="1">
                <a:hlinkClick r:id="rId3"/>
              </a:rPr>
              <a:t>Description</a:t>
            </a:r>
            <a:r>
              <a:rPr lang="tr-TR" dirty="0">
                <a:hlinkClick r:id="rId3"/>
              </a:rPr>
              <a:t> </a:t>
            </a:r>
            <a:r>
              <a:rPr lang="tr-TR" dirty="0" err="1">
                <a:hlinkClick r:id="rId3"/>
              </a:rPr>
              <a:t>Tag</a:t>
            </a:r>
            <a:r>
              <a:rPr lang="tr-TR" dirty="0">
                <a:hlinkClick r:id="rId3"/>
              </a:rPr>
              <a:t>: Nedir ve neden çok önemlidir?</a:t>
            </a:r>
            <a:r>
              <a:rPr lang="tr-TR" dirty="0"/>
              <a:t>” gibi anlamlı cümleler kullanılırsa beynimiz linkleri hafızaya alırken faydalı bir bilgi ile birlikte kaydeder. </a:t>
            </a:r>
            <a:endParaRPr lang="tr-TR" dirty="0" smtClean="0"/>
          </a:p>
          <a:p>
            <a:r>
              <a:rPr lang="tr-TR" dirty="0" smtClean="0"/>
              <a:t>Web </a:t>
            </a:r>
            <a:r>
              <a:rPr lang="tr-TR" dirty="0"/>
              <a:t>sitesi ziyaretçileri linke tıkladıklarında ne ile karşılaşacaklarına dair fikir sahibi olurlar. </a:t>
            </a:r>
          </a:p>
        </p:txBody>
      </p:sp>
      <p:sp>
        <p:nvSpPr>
          <p:cNvPr id="3" name="Başlık 2"/>
          <p:cNvSpPr>
            <a:spLocks noGrp="1"/>
          </p:cNvSpPr>
          <p:nvPr>
            <p:ph type="title"/>
          </p:nvPr>
        </p:nvSpPr>
        <p:spPr/>
        <p:txBody>
          <a:bodyPr>
            <a:normAutofit/>
          </a:bodyPr>
          <a:lstStyle/>
          <a:p>
            <a:r>
              <a:rPr lang="tr-TR" b="1" dirty="0" smtClean="0"/>
              <a:t>Anlamlı ve Anlamsız Linkler</a:t>
            </a:r>
            <a:endParaRPr lang="tr-TR" dirty="0"/>
          </a:p>
        </p:txBody>
      </p:sp>
    </p:spTree>
    <p:extLst>
      <p:ext uri="{BB962C8B-B14F-4D97-AF65-F5344CB8AC3E}">
        <p14:creationId xmlns:p14="http://schemas.microsoft.com/office/powerpoint/2010/main" val="7603250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67544" y="1844824"/>
            <a:ext cx="7912389" cy="4464496"/>
          </a:xfrm>
        </p:spPr>
        <p:txBody>
          <a:bodyPr>
            <a:normAutofit/>
          </a:bodyPr>
          <a:lstStyle/>
          <a:p>
            <a:r>
              <a:rPr lang="tr-TR" dirty="0"/>
              <a:t>Google bir sayfayı </a:t>
            </a:r>
            <a:r>
              <a:rPr lang="tr-TR" dirty="0" err="1"/>
              <a:t>indexlerken</a:t>
            </a:r>
            <a:r>
              <a:rPr lang="tr-TR" dirty="0"/>
              <a:t> sadece sayfadaki kelimelere değil, linklere de bakar. </a:t>
            </a:r>
            <a:endParaRPr lang="tr-TR" dirty="0" smtClean="0"/>
          </a:p>
          <a:p>
            <a:r>
              <a:rPr lang="tr-TR" dirty="0" smtClean="0"/>
              <a:t>Bu </a:t>
            </a:r>
            <a:r>
              <a:rPr lang="tr-TR" dirty="0"/>
              <a:t>nedenle “Kullanım kolaylığı uzman raporu (</a:t>
            </a:r>
            <a:r>
              <a:rPr lang="tr-TR" dirty="0" err="1"/>
              <a:t>Usability</a:t>
            </a:r>
            <a:r>
              <a:rPr lang="tr-TR" dirty="0"/>
              <a:t> </a:t>
            </a:r>
            <a:r>
              <a:rPr lang="tr-TR" dirty="0" err="1"/>
              <a:t>expert</a:t>
            </a:r>
            <a:r>
              <a:rPr lang="tr-TR" dirty="0"/>
              <a:t> </a:t>
            </a:r>
            <a:r>
              <a:rPr lang="tr-TR" dirty="0" err="1"/>
              <a:t>review</a:t>
            </a:r>
            <a:r>
              <a:rPr lang="tr-TR" dirty="0"/>
              <a:t>) nedir?” şeklinde bir link sayfanızın “kullanım kolaylığı, uzman raporu” gibi arama motoru sorgularında daha yükseklerde sıralanmasını sağlar. </a:t>
            </a:r>
            <a:endParaRPr lang="tr-TR" dirty="0" smtClean="0"/>
          </a:p>
          <a:p>
            <a:r>
              <a:rPr lang="tr-TR" dirty="0" smtClean="0"/>
              <a:t>“</a:t>
            </a:r>
            <a:r>
              <a:rPr lang="tr-TR" dirty="0"/>
              <a:t>Buraya tıklayın” şeklinde bir link bu konuda pek yardımcı olamayacaktır.</a:t>
            </a:r>
          </a:p>
        </p:txBody>
      </p:sp>
      <p:sp>
        <p:nvSpPr>
          <p:cNvPr id="3" name="Başlık 2"/>
          <p:cNvSpPr>
            <a:spLocks noGrp="1"/>
          </p:cNvSpPr>
          <p:nvPr>
            <p:ph type="title"/>
          </p:nvPr>
        </p:nvSpPr>
        <p:spPr/>
        <p:txBody>
          <a:bodyPr>
            <a:normAutofit fontScale="90000"/>
          </a:bodyPr>
          <a:lstStyle/>
          <a:p>
            <a:r>
              <a:rPr lang="tr-TR" b="1" dirty="0"/>
              <a:t>Google da bu konuya önem veriyor</a:t>
            </a:r>
            <a:endParaRPr lang="tr-TR" dirty="0"/>
          </a:p>
        </p:txBody>
      </p:sp>
    </p:spTree>
    <p:extLst>
      <p:ext uri="{BB962C8B-B14F-4D97-AF65-F5344CB8AC3E}">
        <p14:creationId xmlns:p14="http://schemas.microsoft.com/office/powerpoint/2010/main" val="15328895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67544" y="1844824"/>
            <a:ext cx="7912389" cy="4464496"/>
          </a:xfrm>
        </p:spPr>
        <p:txBody>
          <a:bodyPr>
            <a:normAutofit/>
          </a:bodyPr>
          <a:lstStyle/>
          <a:p>
            <a:r>
              <a:rPr lang="tr-TR" dirty="0"/>
              <a:t>Görme engelliler de bir web sitesini ziyaret ederlerken bir linkten diğerine atlarlar. </a:t>
            </a:r>
            <a:endParaRPr lang="tr-TR" dirty="0" smtClean="0"/>
          </a:p>
          <a:p>
            <a:r>
              <a:rPr lang="tr-TR" dirty="0" smtClean="0"/>
              <a:t>Gözleriyle </a:t>
            </a:r>
            <a:r>
              <a:rPr lang="tr-TR" dirty="0"/>
              <a:t>olmasa bile kullandıkları yazılımla linkleri takip ederler. </a:t>
            </a:r>
            <a:endParaRPr lang="tr-TR" dirty="0" smtClean="0"/>
          </a:p>
          <a:p>
            <a:r>
              <a:rPr lang="tr-TR" dirty="0" smtClean="0"/>
              <a:t>Bu </a:t>
            </a:r>
            <a:r>
              <a:rPr lang="tr-TR" dirty="0"/>
              <a:t>sebepten linklerinizin anlamlı olması onlara da çok yardımcı olacaktır. </a:t>
            </a:r>
          </a:p>
        </p:txBody>
      </p:sp>
      <p:sp>
        <p:nvSpPr>
          <p:cNvPr id="3" name="Başlık 2"/>
          <p:cNvSpPr>
            <a:spLocks noGrp="1"/>
          </p:cNvSpPr>
          <p:nvPr>
            <p:ph type="title"/>
          </p:nvPr>
        </p:nvSpPr>
        <p:spPr/>
        <p:txBody>
          <a:bodyPr>
            <a:normAutofit/>
          </a:bodyPr>
          <a:lstStyle/>
          <a:p>
            <a:r>
              <a:rPr lang="tr-TR" b="1" dirty="0"/>
              <a:t>Görme engelliler</a:t>
            </a:r>
            <a:endParaRPr lang="tr-TR" dirty="0"/>
          </a:p>
        </p:txBody>
      </p:sp>
    </p:spTree>
    <p:extLst>
      <p:ext uri="{BB962C8B-B14F-4D97-AF65-F5344CB8AC3E}">
        <p14:creationId xmlns:p14="http://schemas.microsoft.com/office/powerpoint/2010/main" val="10273376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67544" y="1844824"/>
            <a:ext cx="7912389" cy="4464496"/>
          </a:xfrm>
        </p:spPr>
        <p:txBody>
          <a:bodyPr>
            <a:normAutofit/>
          </a:bodyPr>
          <a:lstStyle/>
          <a:p>
            <a:r>
              <a:rPr lang="tr-TR" dirty="0" smtClean="0"/>
              <a:t> </a:t>
            </a:r>
            <a:r>
              <a:rPr lang="tr-TR" dirty="0"/>
              <a:t>“Burayı tıklayın” ve “daha fazla” gibi linklerden </a:t>
            </a:r>
            <a:r>
              <a:rPr lang="tr-TR" dirty="0" smtClean="0"/>
              <a:t>kaçının</a:t>
            </a:r>
          </a:p>
          <a:p>
            <a:r>
              <a:rPr lang="tr-TR" dirty="0" smtClean="0"/>
              <a:t>Linkin </a:t>
            </a:r>
            <a:r>
              <a:rPr lang="tr-TR" dirty="0"/>
              <a:t>kullanıcıyı götüreceği sayfa hakkında olabildiğince açık olmasına çalışın. Kullanıcı ne beklemesi gerektiğini </a:t>
            </a:r>
            <a:r>
              <a:rPr lang="tr-TR" dirty="0" smtClean="0"/>
              <a:t>bilebilsin</a:t>
            </a:r>
          </a:p>
          <a:p>
            <a:r>
              <a:rPr lang="tr-TR" dirty="0" smtClean="0"/>
              <a:t>Başlıkları </a:t>
            </a:r>
            <a:r>
              <a:rPr lang="tr-TR" dirty="0"/>
              <a:t>tıklanabilir yapın ki “Devamını oku” gibi linklere ihtiyaç </a:t>
            </a:r>
            <a:r>
              <a:rPr lang="tr-TR" dirty="0" smtClean="0"/>
              <a:t>kalmasın</a:t>
            </a:r>
          </a:p>
          <a:p>
            <a:r>
              <a:rPr lang="tr-TR" dirty="0" smtClean="0"/>
              <a:t>En </a:t>
            </a:r>
            <a:r>
              <a:rPr lang="tr-TR" dirty="0"/>
              <a:t>önemli kelimeyi başa koyun. Bu kullanıcıların sayfayı ve linklerinizi taramalarını kolaylaştıracaktır.</a:t>
            </a:r>
          </a:p>
        </p:txBody>
      </p:sp>
      <p:sp>
        <p:nvSpPr>
          <p:cNvPr id="3" name="Başlık 2"/>
          <p:cNvSpPr>
            <a:spLocks noGrp="1"/>
          </p:cNvSpPr>
          <p:nvPr>
            <p:ph type="title"/>
          </p:nvPr>
        </p:nvSpPr>
        <p:spPr/>
        <p:txBody>
          <a:bodyPr>
            <a:normAutofit/>
          </a:bodyPr>
          <a:lstStyle/>
          <a:p>
            <a:r>
              <a:rPr lang="tr-TR" b="1" dirty="0"/>
              <a:t>İpuçları</a:t>
            </a:r>
            <a:endParaRPr lang="tr-TR" dirty="0"/>
          </a:p>
        </p:txBody>
      </p:sp>
    </p:spTree>
    <p:extLst>
      <p:ext uri="{BB962C8B-B14F-4D97-AF65-F5344CB8AC3E}">
        <p14:creationId xmlns:p14="http://schemas.microsoft.com/office/powerpoint/2010/main" val="3135651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67544" y="1844824"/>
            <a:ext cx="7912389" cy="4464496"/>
          </a:xfrm>
        </p:spPr>
        <p:txBody>
          <a:bodyPr>
            <a:normAutofit/>
          </a:bodyPr>
          <a:lstStyle/>
          <a:p>
            <a:r>
              <a:rPr lang="tr-TR" dirty="0" smtClean="0"/>
              <a:t>Aşağıdaki </a:t>
            </a:r>
            <a:r>
              <a:rPr lang="tr-TR" dirty="0"/>
              <a:t>ekran kesitinde bunca laf kalabalığı yerine sadece "Üye Ol" demek yeterli.</a:t>
            </a:r>
          </a:p>
        </p:txBody>
      </p:sp>
      <p:sp>
        <p:nvSpPr>
          <p:cNvPr id="3" name="Başlık 2"/>
          <p:cNvSpPr>
            <a:spLocks noGrp="1"/>
          </p:cNvSpPr>
          <p:nvPr>
            <p:ph type="title"/>
          </p:nvPr>
        </p:nvSpPr>
        <p:spPr/>
        <p:txBody>
          <a:bodyPr>
            <a:normAutofit/>
          </a:bodyPr>
          <a:lstStyle/>
          <a:p>
            <a:r>
              <a:rPr lang="tr-TR" b="1" dirty="0"/>
              <a:t>Örnekler</a:t>
            </a:r>
            <a:endParaRPr lang="tr-TR" dirty="0"/>
          </a:p>
        </p:txBody>
      </p:sp>
      <p:pic>
        <p:nvPicPr>
          <p:cNvPr id="13314" name="Picture 2" descr="http://3.bp.blogspot.com/_B0wS1VZRJcY/S9gPwwcNA7I/AAAAAAAAAv8/52NRKyABlnM/s400/2010-04-28_122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924944"/>
            <a:ext cx="4684756" cy="151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376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pPr marL="0" indent="0">
              <a:buNone/>
            </a:pPr>
            <a:r>
              <a:rPr lang="tr-TR" b="1" dirty="0"/>
              <a:t>Çözüm basit</a:t>
            </a:r>
            <a:r>
              <a:rPr lang="tr-TR" b="1" dirty="0" smtClean="0"/>
              <a:t>:</a:t>
            </a:r>
          </a:p>
          <a:p>
            <a:r>
              <a:rPr lang="tr-TR" dirty="0" smtClean="0"/>
              <a:t>Sitenize </a:t>
            </a:r>
            <a:r>
              <a:rPr lang="tr-TR" dirty="0"/>
              <a:t>ziyaretçilerin ne yapmak için geldiğini öğrenin</a:t>
            </a:r>
            <a:r>
              <a:rPr lang="tr-TR" dirty="0" smtClean="0"/>
              <a:t>.</a:t>
            </a:r>
          </a:p>
          <a:p>
            <a:r>
              <a:rPr lang="tr-TR" dirty="0" smtClean="0"/>
              <a:t>Bu </a:t>
            </a:r>
            <a:r>
              <a:rPr lang="tr-TR" dirty="0"/>
              <a:t>işleri sitenizin ana sayfasına ya da </a:t>
            </a:r>
            <a:r>
              <a:rPr lang="tr-TR" dirty="0" err="1"/>
              <a:t>navigasyon</a:t>
            </a:r>
            <a:r>
              <a:rPr lang="tr-TR" dirty="0"/>
              <a:t> menüsüne öne çıkacak biçimde yerleştirin.</a:t>
            </a:r>
          </a:p>
        </p:txBody>
      </p:sp>
      <p:sp>
        <p:nvSpPr>
          <p:cNvPr id="3" name="Başlık 2"/>
          <p:cNvSpPr>
            <a:spLocks noGrp="1"/>
          </p:cNvSpPr>
          <p:nvPr>
            <p:ph type="title"/>
          </p:nvPr>
        </p:nvSpPr>
        <p:spPr/>
        <p:txBody>
          <a:bodyPr/>
          <a:lstStyle/>
          <a:p>
            <a:r>
              <a:rPr lang="tr-TR" dirty="0"/>
              <a:t>Sitenizin Ana Fonksiyonları</a:t>
            </a:r>
          </a:p>
        </p:txBody>
      </p:sp>
    </p:spTree>
    <p:extLst>
      <p:ext uri="{BB962C8B-B14F-4D97-AF65-F5344CB8AC3E}">
        <p14:creationId xmlns:p14="http://schemas.microsoft.com/office/powerpoint/2010/main" val="31966987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67544" y="1844824"/>
            <a:ext cx="7912389" cy="4464496"/>
          </a:xfrm>
        </p:spPr>
        <p:txBody>
          <a:bodyPr>
            <a:normAutofit/>
          </a:bodyPr>
          <a:lstStyle/>
          <a:p>
            <a:r>
              <a:rPr lang="tr-TR" dirty="0"/>
              <a:t>Aşağıdaki örnekteki gibi "Devamını Oku" linki koymak yerine yazıları ve başlığı tıklanabilir yapmak bizi bu gereksiz linkten kurtarır.</a:t>
            </a:r>
          </a:p>
        </p:txBody>
      </p:sp>
      <p:sp>
        <p:nvSpPr>
          <p:cNvPr id="3" name="Başlık 2"/>
          <p:cNvSpPr>
            <a:spLocks noGrp="1"/>
          </p:cNvSpPr>
          <p:nvPr>
            <p:ph type="title"/>
          </p:nvPr>
        </p:nvSpPr>
        <p:spPr/>
        <p:txBody>
          <a:bodyPr>
            <a:normAutofit/>
          </a:bodyPr>
          <a:lstStyle/>
          <a:p>
            <a:r>
              <a:rPr lang="tr-TR" b="1" dirty="0"/>
              <a:t>Örnekler</a:t>
            </a:r>
            <a:endParaRPr lang="tr-TR" dirty="0"/>
          </a:p>
        </p:txBody>
      </p:sp>
      <p:pic>
        <p:nvPicPr>
          <p:cNvPr id="19458" name="Picture 2" descr="http://2.bp.blogspot.com/_B0wS1VZRJcY/S9gP6yo8wTI/AAAAAAAAAwE/1OkIhN1-DRg/s400/2010-04-28_123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284984"/>
            <a:ext cx="8136904" cy="2786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3988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b="1" dirty="0">
                <a:solidFill>
                  <a:schemeClr val="bg1"/>
                </a:solidFill>
              </a:rPr>
              <a:t>Türkiye'de siteler mobil için optimize ediliyor mu? </a:t>
            </a:r>
          </a:p>
        </p:txBody>
      </p:sp>
    </p:spTree>
    <p:extLst>
      <p:ext uri="{BB962C8B-B14F-4D97-AF65-F5344CB8AC3E}">
        <p14:creationId xmlns:p14="http://schemas.microsoft.com/office/powerpoint/2010/main" val="28348848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67544" y="1844824"/>
            <a:ext cx="7912389" cy="4464496"/>
          </a:xfrm>
        </p:spPr>
        <p:txBody>
          <a:bodyPr>
            <a:normAutofit/>
          </a:bodyPr>
          <a:lstStyle/>
          <a:p>
            <a:r>
              <a:rPr lang="tr-TR" dirty="0" smtClean="0"/>
              <a:t>Mobil </a:t>
            </a:r>
            <a:r>
              <a:rPr lang="tr-TR" dirty="0"/>
              <a:t>için optimize edilmiş site (Mobile </a:t>
            </a:r>
            <a:r>
              <a:rPr lang="tr-TR" dirty="0" err="1"/>
              <a:t>Optimized</a:t>
            </a:r>
            <a:r>
              <a:rPr lang="tr-TR" dirty="0"/>
              <a:t> </a:t>
            </a:r>
            <a:r>
              <a:rPr lang="tr-TR" dirty="0" err="1"/>
              <a:t>Website</a:t>
            </a:r>
            <a:r>
              <a:rPr lang="tr-TR" dirty="0"/>
              <a:t>) özellikle akıllı telefonların popülerlik kazanması ile çok ama çok önemli bir hale geldi. </a:t>
            </a:r>
            <a:endParaRPr lang="tr-TR" dirty="0" smtClean="0"/>
          </a:p>
          <a:p>
            <a:r>
              <a:rPr lang="tr-TR" dirty="0" smtClean="0"/>
              <a:t>Artık </a:t>
            </a:r>
            <a:r>
              <a:rPr lang="tr-TR" dirty="0"/>
              <a:t>masaüstü ya da dizüstü bilgisayarlar tek seçeneğimiz değil. Bu zaten çok bilinen bir gerçek ve anlatmaya gerek bile yok</a:t>
            </a:r>
            <a:r>
              <a:rPr lang="tr-TR" dirty="0" smtClean="0"/>
              <a:t>.</a:t>
            </a:r>
          </a:p>
          <a:p>
            <a:r>
              <a:rPr lang="tr-TR" dirty="0" smtClean="0"/>
              <a:t>Kadıköy </a:t>
            </a:r>
            <a:r>
              <a:rPr lang="tr-TR" dirty="0"/>
              <a:t>- Beşiktaş vapurunda </a:t>
            </a:r>
            <a:r>
              <a:rPr lang="tr-TR" dirty="0" smtClean="0"/>
              <a:t>etrafınızda 5 </a:t>
            </a:r>
            <a:r>
              <a:rPr lang="tr-TR" dirty="0"/>
              <a:t>kişiden 4'ünün boğaz manzarası yerine ellerindeki ufak ekranlara baktıklarını gördükten sonra işin önemini (ya da </a:t>
            </a:r>
            <a:r>
              <a:rPr lang="tr-TR" dirty="0" err="1"/>
              <a:t>vehametini</a:t>
            </a:r>
            <a:r>
              <a:rPr lang="tr-TR" dirty="0"/>
              <a:t>) bir kez daha malum </a:t>
            </a:r>
            <a:r>
              <a:rPr lang="tr-TR" dirty="0" smtClean="0"/>
              <a:t>olmadı mı?</a:t>
            </a:r>
            <a:endParaRPr lang="tr-TR" dirty="0"/>
          </a:p>
        </p:txBody>
      </p:sp>
      <p:sp>
        <p:nvSpPr>
          <p:cNvPr id="3" name="Başlık 2"/>
          <p:cNvSpPr>
            <a:spLocks noGrp="1"/>
          </p:cNvSpPr>
          <p:nvPr>
            <p:ph type="title"/>
          </p:nvPr>
        </p:nvSpPr>
        <p:spPr/>
        <p:txBody>
          <a:bodyPr>
            <a:normAutofit fontScale="90000"/>
          </a:bodyPr>
          <a:lstStyle/>
          <a:p>
            <a:r>
              <a:rPr lang="tr-TR" dirty="0"/>
              <a:t>Mobil için optimize edilmiş site nedir</a:t>
            </a:r>
            <a:r>
              <a:rPr lang="tr-TR" dirty="0" smtClean="0"/>
              <a:t>?</a:t>
            </a:r>
            <a:endParaRPr lang="tr-TR" dirty="0"/>
          </a:p>
        </p:txBody>
      </p:sp>
    </p:spTree>
    <p:extLst>
      <p:ext uri="{BB962C8B-B14F-4D97-AF65-F5344CB8AC3E}">
        <p14:creationId xmlns:p14="http://schemas.microsoft.com/office/powerpoint/2010/main" val="5181354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67544" y="1844824"/>
            <a:ext cx="7912389" cy="4464496"/>
          </a:xfrm>
        </p:spPr>
        <p:txBody>
          <a:bodyPr>
            <a:normAutofit/>
          </a:bodyPr>
          <a:lstStyle/>
          <a:p>
            <a:r>
              <a:rPr lang="tr-TR" dirty="0"/>
              <a:t>Hal böyle iken, her gün saatlerimizi o ufak ekranda dolma parmaklarımızla (uluslararası literatürde de buna </a:t>
            </a:r>
            <a:r>
              <a:rPr lang="tr-TR" dirty="0" err="1"/>
              <a:t>fat</a:t>
            </a:r>
            <a:r>
              <a:rPr lang="tr-TR" dirty="0"/>
              <a:t> </a:t>
            </a:r>
            <a:r>
              <a:rPr lang="tr-TR" dirty="0" err="1"/>
              <a:t>finger</a:t>
            </a:r>
            <a:r>
              <a:rPr lang="tr-TR" dirty="0"/>
              <a:t> sorunu deniyor) ufacık linklere denk getirmeye çalışıyoruz. </a:t>
            </a:r>
            <a:endParaRPr lang="tr-TR" dirty="0" smtClean="0"/>
          </a:p>
          <a:p>
            <a:r>
              <a:rPr lang="tr-TR" dirty="0" smtClean="0"/>
              <a:t>Olmuyor</a:t>
            </a:r>
            <a:r>
              <a:rPr lang="tr-TR" dirty="0"/>
              <a:t>, </a:t>
            </a:r>
            <a:r>
              <a:rPr lang="tr-TR" dirty="0" err="1"/>
              <a:t>zoom</a:t>
            </a:r>
            <a:r>
              <a:rPr lang="tr-TR" dirty="0"/>
              <a:t> in yapıyoruz ama bu sefer de ekranın ufacık bir kısmını görebiliyoruz. </a:t>
            </a:r>
            <a:endParaRPr lang="tr-TR" dirty="0" smtClean="0"/>
          </a:p>
          <a:p>
            <a:r>
              <a:rPr lang="tr-TR" dirty="0" smtClean="0"/>
              <a:t>Sağa </a:t>
            </a:r>
            <a:r>
              <a:rPr lang="tr-TR" dirty="0"/>
              <a:t>sola kayıp aradığımız nerede diye bakınıyoruz.</a:t>
            </a:r>
          </a:p>
        </p:txBody>
      </p:sp>
      <p:sp>
        <p:nvSpPr>
          <p:cNvPr id="3" name="Başlık 2"/>
          <p:cNvSpPr>
            <a:spLocks noGrp="1"/>
          </p:cNvSpPr>
          <p:nvPr>
            <p:ph type="title"/>
          </p:nvPr>
        </p:nvSpPr>
        <p:spPr/>
        <p:txBody>
          <a:bodyPr>
            <a:normAutofit fontScale="90000"/>
          </a:bodyPr>
          <a:lstStyle/>
          <a:p>
            <a:r>
              <a:rPr lang="tr-TR" dirty="0"/>
              <a:t>Mobil için optimize edilmiş site nedir</a:t>
            </a:r>
            <a:r>
              <a:rPr lang="tr-TR" dirty="0" smtClean="0"/>
              <a:t>?</a:t>
            </a:r>
            <a:endParaRPr lang="tr-TR" dirty="0"/>
          </a:p>
        </p:txBody>
      </p:sp>
    </p:spTree>
    <p:extLst>
      <p:ext uri="{BB962C8B-B14F-4D97-AF65-F5344CB8AC3E}">
        <p14:creationId xmlns:p14="http://schemas.microsoft.com/office/powerpoint/2010/main" val="14296307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67544" y="1844824"/>
            <a:ext cx="7912389" cy="4464496"/>
          </a:xfrm>
        </p:spPr>
        <p:txBody>
          <a:bodyPr>
            <a:normAutofit/>
          </a:bodyPr>
          <a:lstStyle/>
          <a:p>
            <a:r>
              <a:rPr lang="tr-TR" dirty="0"/>
              <a:t>İşte bu problemleri çözmek için küçük ekranların limitlerini göz önünde bulundurup mobil kullanıcıları için siteyi yeniden düzenlemeye "</a:t>
            </a:r>
            <a:r>
              <a:rPr lang="tr-TR" b="1" dirty="0"/>
              <a:t>mobil için optimize etmek</a:t>
            </a:r>
            <a:r>
              <a:rPr lang="tr-TR" dirty="0"/>
              <a:t>" diyoruz</a:t>
            </a:r>
            <a:r>
              <a:rPr lang="tr-TR" dirty="0" smtClean="0"/>
              <a:t>.</a:t>
            </a:r>
            <a:r>
              <a:rPr lang="tr-TR" dirty="0"/>
              <a:t/>
            </a:r>
            <a:br>
              <a:rPr lang="tr-TR" dirty="0"/>
            </a:br>
            <a:r>
              <a:rPr lang="tr-TR" dirty="0"/>
              <a:t>Bu genellikle</a:t>
            </a:r>
            <a:br>
              <a:rPr lang="tr-TR" dirty="0"/>
            </a:br>
            <a:r>
              <a:rPr lang="tr-TR" dirty="0"/>
              <a:t/>
            </a:r>
            <a:br>
              <a:rPr lang="tr-TR" dirty="0"/>
            </a:br>
            <a:r>
              <a:rPr lang="tr-TR" dirty="0"/>
              <a:t>Daha büyük butonlar</a:t>
            </a:r>
          </a:p>
          <a:p>
            <a:r>
              <a:rPr lang="tr-TR" dirty="0"/>
              <a:t>İçeriğin yeniden düzenlenmesi</a:t>
            </a:r>
          </a:p>
          <a:p>
            <a:r>
              <a:rPr lang="tr-TR" dirty="0"/>
              <a:t>Resim boyutlarının küçültülmesi</a:t>
            </a:r>
          </a:p>
          <a:p>
            <a:r>
              <a:rPr lang="tr-TR" dirty="0"/>
              <a:t>Sitenin basitleştirilmesi </a:t>
            </a:r>
            <a:endParaRPr lang="tr-TR" dirty="0" smtClean="0"/>
          </a:p>
          <a:p>
            <a:pPr marL="0" indent="0">
              <a:buNone/>
            </a:pPr>
            <a:r>
              <a:rPr lang="tr-TR" dirty="0"/>
              <a:t> </a:t>
            </a:r>
            <a:r>
              <a:rPr lang="tr-TR" dirty="0" smtClean="0"/>
              <a:t>   şeklinde </a:t>
            </a:r>
            <a:r>
              <a:rPr lang="tr-TR" dirty="0"/>
              <a:t>oluyor.</a:t>
            </a:r>
            <a:endParaRPr lang="tr-TR" dirty="0">
              <a:effectLst/>
            </a:endParaRPr>
          </a:p>
        </p:txBody>
      </p:sp>
      <p:sp>
        <p:nvSpPr>
          <p:cNvPr id="3" name="Başlık 2"/>
          <p:cNvSpPr>
            <a:spLocks noGrp="1"/>
          </p:cNvSpPr>
          <p:nvPr>
            <p:ph type="title"/>
          </p:nvPr>
        </p:nvSpPr>
        <p:spPr/>
        <p:txBody>
          <a:bodyPr>
            <a:normAutofit fontScale="90000"/>
          </a:bodyPr>
          <a:lstStyle/>
          <a:p>
            <a:r>
              <a:rPr lang="tr-TR" dirty="0"/>
              <a:t>Mobil için optimize edilmiş site nedir</a:t>
            </a:r>
            <a:r>
              <a:rPr lang="tr-TR" dirty="0" smtClean="0"/>
              <a:t>?</a:t>
            </a:r>
            <a:endParaRPr lang="tr-TR" dirty="0"/>
          </a:p>
        </p:txBody>
      </p:sp>
    </p:spTree>
    <p:extLst>
      <p:ext uri="{BB962C8B-B14F-4D97-AF65-F5344CB8AC3E}">
        <p14:creationId xmlns:p14="http://schemas.microsoft.com/office/powerpoint/2010/main" val="6394697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67544" y="1844824"/>
            <a:ext cx="7912389" cy="4464496"/>
          </a:xfrm>
        </p:spPr>
        <p:txBody>
          <a:bodyPr>
            <a:normAutofit lnSpcReduction="10000"/>
          </a:bodyPr>
          <a:lstStyle/>
          <a:p>
            <a:r>
              <a:rPr lang="tr-TR" dirty="0"/>
              <a:t>Peki yapmazsanız ne oluyor? Kocaman masaüstü bilgisayarlar için hazırladığınız sitenizin aynısını ufacık ekranlı akıllı telefon kullanıcılarınıza gösteriyorsunuz</a:t>
            </a:r>
            <a:r>
              <a:rPr lang="tr-TR" dirty="0" smtClean="0"/>
              <a:t>.</a:t>
            </a:r>
            <a:r>
              <a:rPr lang="tr-TR" dirty="0"/>
              <a:t/>
            </a:r>
            <a:br>
              <a:rPr lang="tr-TR" dirty="0"/>
            </a:br>
            <a:r>
              <a:rPr lang="tr-TR" dirty="0"/>
              <a:t>Diyebilirsiniz ki bizim </a:t>
            </a:r>
            <a:r>
              <a:rPr lang="tr-TR" dirty="0" err="1"/>
              <a:t>iPhone</a:t>
            </a:r>
            <a:r>
              <a:rPr lang="tr-TR" dirty="0"/>
              <a:t>, </a:t>
            </a:r>
            <a:r>
              <a:rPr lang="tr-TR" dirty="0" err="1"/>
              <a:t>iPad</a:t>
            </a:r>
            <a:r>
              <a:rPr lang="tr-TR" dirty="0"/>
              <a:t>, </a:t>
            </a:r>
            <a:r>
              <a:rPr lang="tr-TR" dirty="0" err="1"/>
              <a:t>Android</a:t>
            </a:r>
            <a:r>
              <a:rPr lang="tr-TR" dirty="0"/>
              <a:t> uygulamalarımız var, yetmiyor mu</a:t>
            </a:r>
            <a:r>
              <a:rPr lang="tr-TR" dirty="0" smtClean="0"/>
              <a:t>?</a:t>
            </a:r>
          </a:p>
          <a:p>
            <a:r>
              <a:rPr lang="tr-TR" dirty="0"/>
              <a:t>Çünkü muhtemelen hala uygulamalarınıza gelen trafiğin iki katı mobil tarayıcılardan geliyor. Herkes çok emek verdiğiniz uygulamayı maalesef kullanmıyor. Hatta yüklememiş bile</a:t>
            </a:r>
            <a:r>
              <a:rPr lang="tr-TR" dirty="0" smtClean="0"/>
              <a:t>.</a:t>
            </a:r>
            <a:r>
              <a:rPr lang="tr-TR" dirty="0"/>
              <a:t/>
            </a:r>
            <a:br>
              <a:rPr lang="tr-TR" dirty="0"/>
            </a:br>
            <a:r>
              <a:rPr lang="tr-TR" dirty="0"/>
              <a:t>Şimdi Türkiye'deki e-ticaret piyasasına bir göz atalım. İyi örneklerle kötü örnekleri karşılaştıralım. İyilere aferin diyelim, kötülere parmak sallayalım.</a:t>
            </a:r>
            <a:endParaRPr lang="tr-TR" dirty="0">
              <a:effectLst/>
            </a:endParaRPr>
          </a:p>
        </p:txBody>
      </p:sp>
      <p:sp>
        <p:nvSpPr>
          <p:cNvPr id="3" name="Başlık 2"/>
          <p:cNvSpPr>
            <a:spLocks noGrp="1"/>
          </p:cNvSpPr>
          <p:nvPr>
            <p:ph type="title"/>
          </p:nvPr>
        </p:nvSpPr>
        <p:spPr/>
        <p:txBody>
          <a:bodyPr>
            <a:normAutofit fontScale="90000"/>
          </a:bodyPr>
          <a:lstStyle/>
          <a:p>
            <a:r>
              <a:rPr lang="tr-TR" dirty="0"/>
              <a:t>Mobil için optimize edilmiş site nedir</a:t>
            </a:r>
            <a:r>
              <a:rPr lang="tr-TR" dirty="0" smtClean="0"/>
              <a:t>?</a:t>
            </a:r>
            <a:endParaRPr lang="tr-TR" dirty="0"/>
          </a:p>
        </p:txBody>
      </p:sp>
    </p:spTree>
    <p:extLst>
      <p:ext uri="{BB962C8B-B14F-4D97-AF65-F5344CB8AC3E}">
        <p14:creationId xmlns:p14="http://schemas.microsoft.com/office/powerpoint/2010/main" val="23935707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noAutofit/>
          </a:bodyPr>
          <a:lstStyle/>
          <a:p>
            <a:pPr algn="l"/>
            <a:r>
              <a:rPr lang="tr-TR" sz="2000" dirty="0"/>
              <a:t>İlk örnek havacılık sektöründen. Aşağıda </a:t>
            </a:r>
            <a:r>
              <a:rPr lang="tr-TR" sz="2000" b="1" dirty="0"/>
              <a:t>Türk Havayolları</a:t>
            </a:r>
            <a:r>
              <a:rPr lang="tr-TR" sz="2000" dirty="0"/>
              <a:t> ve </a:t>
            </a:r>
            <a:r>
              <a:rPr lang="tr-TR" sz="2000" b="1" dirty="0" err="1"/>
              <a:t>Pegasus</a:t>
            </a:r>
            <a:r>
              <a:rPr lang="tr-TR" sz="2000" dirty="0" err="1"/>
              <a:t>'un</a:t>
            </a:r>
            <a:r>
              <a:rPr lang="tr-TR" sz="2000" dirty="0"/>
              <a:t> akıllı telefon (bu örnekler </a:t>
            </a:r>
            <a:r>
              <a:rPr lang="tr-TR" sz="2000" dirty="0" err="1"/>
              <a:t>iPhone</a:t>
            </a:r>
            <a:r>
              <a:rPr lang="tr-TR" sz="2000" dirty="0"/>
              <a:t> ile alındı) ile mobil tarayıcıdaki ekran kesitlerini görüyorsunuz. </a:t>
            </a:r>
          </a:p>
        </p:txBody>
      </p:sp>
      <p:pic>
        <p:nvPicPr>
          <p:cNvPr id="20482" name="Picture 2" descr="http://1.bp.blogspot.com/-wTJC41K7IXM/URdxeVVCiwI/AAAAAAAABcY/mSLz5GrF2Wc/s320/2013-01-17+14.44.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628800"/>
            <a:ext cx="4317329" cy="5112568"/>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http://1.bp.blogspot.com/-qUhkKz1eZJM/URdxOMYiPsI/AAAAAAAABcQ/fHkBr51xQ-g/s320/2013-01-17+14.44.3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5453" y="1628800"/>
            <a:ext cx="4488547" cy="52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8038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67544" y="1844824"/>
            <a:ext cx="7912389" cy="4464496"/>
          </a:xfrm>
        </p:spPr>
        <p:txBody>
          <a:bodyPr>
            <a:normAutofit fontScale="92500"/>
          </a:bodyPr>
          <a:lstStyle/>
          <a:p>
            <a:r>
              <a:rPr lang="tr-TR" b="1" dirty="0" err="1" smtClean="0"/>
              <a:t>Pegasus</a:t>
            </a:r>
            <a:r>
              <a:rPr lang="tr-TR" b="1" dirty="0" smtClean="0"/>
              <a:t> </a:t>
            </a:r>
            <a:r>
              <a:rPr lang="tr-TR" dirty="0"/>
              <a:t>mobil kullanıcıları için sitesini optimize ederken </a:t>
            </a:r>
            <a:r>
              <a:rPr lang="tr-TR" b="1" dirty="0"/>
              <a:t>Türk Hava Yolları </a:t>
            </a:r>
            <a:r>
              <a:rPr lang="tr-TR" dirty="0"/>
              <a:t>herhangi bir değişiklik yapmıyor. Dolayısıyla kullanım kolaylığı açısından </a:t>
            </a:r>
            <a:r>
              <a:rPr lang="tr-TR" dirty="0" err="1"/>
              <a:t>Pegasus</a:t>
            </a:r>
            <a:r>
              <a:rPr lang="tr-TR" dirty="0"/>
              <a:t> rakibinden bir adım öne geçiyor.</a:t>
            </a:r>
            <a:br>
              <a:rPr lang="tr-TR" dirty="0"/>
            </a:br>
            <a:r>
              <a:rPr lang="tr-TR" dirty="0"/>
              <a:t/>
            </a:r>
            <a:br>
              <a:rPr lang="tr-TR" dirty="0"/>
            </a:br>
            <a:r>
              <a:rPr lang="tr-TR" dirty="0"/>
              <a:t>Konusu açılmışken belirteyim, iki firmanın da siteleri ile ilgili ciddi kullanım kolaylığı (</a:t>
            </a:r>
            <a:r>
              <a:rPr lang="tr-TR" dirty="0" err="1"/>
              <a:t>usability</a:t>
            </a:r>
            <a:r>
              <a:rPr lang="tr-TR" dirty="0"/>
              <a:t>) sorunları var (masaüstü için hazırlanmış sitelerden </a:t>
            </a:r>
            <a:r>
              <a:rPr lang="tr-TR" dirty="0" smtClean="0"/>
              <a:t>bahsediyoruz). </a:t>
            </a:r>
            <a:r>
              <a:rPr lang="tr-TR" dirty="0"/>
              <a:t>Biletlerinin çoğunu internetten satan Türkiye'nin iki dev kuruluşunun hala bu sorunları çözmemiş oluşunu </a:t>
            </a:r>
            <a:r>
              <a:rPr lang="tr-TR" dirty="0" smtClean="0"/>
              <a:t>anlayamıyoruz. </a:t>
            </a:r>
            <a:r>
              <a:rPr lang="tr-TR" dirty="0"/>
              <a:t>Bu sitelerden daha önce bilet satın almayı başarmışsanız kendinizle gurur duyabilirsiniz. Sanki ziyaretçinin kavramasını zorlaştırmak için ekstra çaba harcanmış.</a:t>
            </a:r>
            <a:endParaRPr lang="tr-TR" dirty="0">
              <a:effectLst/>
            </a:endParaRPr>
          </a:p>
        </p:txBody>
      </p:sp>
      <p:sp>
        <p:nvSpPr>
          <p:cNvPr id="3" name="Başlık 2"/>
          <p:cNvSpPr>
            <a:spLocks noGrp="1"/>
          </p:cNvSpPr>
          <p:nvPr>
            <p:ph type="title"/>
          </p:nvPr>
        </p:nvSpPr>
        <p:spPr/>
        <p:txBody>
          <a:bodyPr>
            <a:normAutofit fontScale="90000"/>
          </a:bodyPr>
          <a:lstStyle/>
          <a:p>
            <a:r>
              <a:rPr lang="tr-TR" dirty="0"/>
              <a:t>Mobil için optimize edilmiş site nedir</a:t>
            </a:r>
            <a:r>
              <a:rPr lang="tr-TR" dirty="0" smtClean="0"/>
              <a:t>?</a:t>
            </a:r>
            <a:endParaRPr lang="tr-TR" dirty="0"/>
          </a:p>
        </p:txBody>
      </p:sp>
    </p:spTree>
    <p:extLst>
      <p:ext uri="{BB962C8B-B14F-4D97-AF65-F5344CB8AC3E}">
        <p14:creationId xmlns:p14="http://schemas.microsoft.com/office/powerpoint/2010/main" val="34470415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noAutofit/>
          </a:bodyPr>
          <a:lstStyle/>
          <a:p>
            <a:pPr algn="l"/>
            <a:r>
              <a:rPr lang="tr-TR" sz="2000" dirty="0"/>
              <a:t>Bir başka örnek de e-ticaret sektöründen. </a:t>
            </a:r>
            <a:r>
              <a:rPr lang="tr-TR" sz="2000" b="1" dirty="0"/>
              <a:t>Gittigidiyor.com </a:t>
            </a:r>
            <a:r>
              <a:rPr lang="tr-TR" sz="2000" dirty="0"/>
              <a:t>sitesini optimize etmezken </a:t>
            </a:r>
            <a:r>
              <a:rPr lang="tr-TR" sz="2000" b="1" dirty="0"/>
              <a:t>Sahibinden.com </a:t>
            </a:r>
            <a:r>
              <a:rPr lang="tr-TR" sz="2000" dirty="0"/>
              <a:t>bunu yapmış.</a:t>
            </a:r>
          </a:p>
        </p:txBody>
      </p:sp>
      <p:sp>
        <p:nvSpPr>
          <p:cNvPr id="5" name="İçerik Yer Tutucusu 4"/>
          <p:cNvSpPr>
            <a:spLocks noGrp="1"/>
          </p:cNvSpPr>
          <p:nvPr>
            <p:ph idx="1"/>
          </p:nvPr>
        </p:nvSpPr>
        <p:spPr/>
        <p:txBody>
          <a:bodyPr/>
          <a:lstStyle/>
          <a:p>
            <a:endParaRPr lang="tr-TR"/>
          </a:p>
        </p:txBody>
      </p:sp>
      <p:pic>
        <p:nvPicPr>
          <p:cNvPr id="25602" name="Picture 2" descr="http://4.bp.blogspot.com/-e1DgjtMiy3I/URd2Zi13ooI/AAAAAAAABc0/_AEupVHFp4k/s320/2013-01-17+14.52.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541195"/>
            <a:ext cx="3384376" cy="5084510"/>
          </a:xfrm>
          <a:prstGeom prst="rect">
            <a:avLst/>
          </a:prstGeom>
          <a:noFill/>
          <a:extLst>
            <a:ext uri="{909E8E84-426E-40DD-AFC4-6F175D3DCCD1}">
              <a14:hiddenFill xmlns:a14="http://schemas.microsoft.com/office/drawing/2010/main">
                <a:solidFill>
                  <a:srgbClr val="FFFFFF"/>
                </a:solidFill>
              </a14:hiddenFill>
            </a:ext>
          </a:extLst>
        </p:spPr>
      </p:pic>
      <p:pic>
        <p:nvPicPr>
          <p:cNvPr id="25604" name="Picture 4" descr="http://4.bp.blogspot.com/-b6k8wlxOwhw/URd2YXUEQXI/AAAAAAAABcs/Wp9MCRqgPsI/s320/2013-01-17+10.57.3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528975"/>
            <a:ext cx="3384376" cy="5084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0590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noAutofit/>
          </a:bodyPr>
          <a:lstStyle/>
          <a:p>
            <a:pPr algn="l"/>
            <a:r>
              <a:rPr lang="tr-TR" sz="2000" dirty="0"/>
              <a:t>Bunun dışında mobil alanda vizyonunu ortaya koyan ve işin önemini kavrayan diğer siteler aşağıdaki gibi. Hepsine birer alkış.</a:t>
            </a:r>
          </a:p>
        </p:txBody>
      </p:sp>
      <p:sp>
        <p:nvSpPr>
          <p:cNvPr id="5" name="İçerik Yer Tutucusu 4"/>
          <p:cNvSpPr>
            <a:spLocks noGrp="1"/>
          </p:cNvSpPr>
          <p:nvPr>
            <p:ph idx="1"/>
          </p:nvPr>
        </p:nvSpPr>
        <p:spPr/>
        <p:txBody>
          <a:bodyPr/>
          <a:lstStyle/>
          <a:p>
            <a:endParaRPr lang="tr-TR"/>
          </a:p>
        </p:txBody>
      </p:sp>
      <p:pic>
        <p:nvPicPr>
          <p:cNvPr id="28674" name="Picture 2" descr="http://2.bp.blogspot.com/-lUfqJn9y-bY/URd3NOUiLWI/AAAAAAAABc8/UeaXAy5ppLA/s320/2013-01-17+14.41.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27310"/>
            <a:ext cx="3180953" cy="4778898"/>
          </a:xfrm>
          <a:prstGeom prst="rect">
            <a:avLst/>
          </a:prstGeom>
          <a:noFill/>
          <a:extLst>
            <a:ext uri="{909E8E84-426E-40DD-AFC4-6F175D3DCCD1}">
              <a14:hiddenFill xmlns:a14="http://schemas.microsoft.com/office/drawing/2010/main">
                <a:solidFill>
                  <a:srgbClr val="FFFFFF"/>
                </a:solidFill>
              </a14:hiddenFill>
            </a:ext>
          </a:extLst>
        </p:spPr>
      </p:pic>
      <p:pic>
        <p:nvPicPr>
          <p:cNvPr id="28676" name="Picture 4" descr="http://3.bp.blogspot.com/-B4p1yQ0eaSo/URd3Nwm9z4I/AAAAAAAABdE/UMjoJIlZj_M/s320/2013-01-17+14.47.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1844822"/>
            <a:ext cx="3168352" cy="4759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025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2204864"/>
            <a:ext cx="7408333" cy="3921299"/>
          </a:xfrm>
        </p:spPr>
        <p:txBody>
          <a:bodyPr>
            <a:normAutofit fontScale="92500"/>
          </a:bodyPr>
          <a:lstStyle/>
          <a:p>
            <a:r>
              <a:rPr lang="tr-TR" dirty="0"/>
              <a:t>“İnsanlar web siteme </a:t>
            </a:r>
            <a:r>
              <a:rPr lang="tr-TR" dirty="0" smtClean="0"/>
              <a:t>neden </a:t>
            </a:r>
            <a:r>
              <a:rPr lang="tr-TR" dirty="0"/>
              <a:t>geliyor?” çok basit ama çok çok önemli bir soru. Öyle bir soru ki web sitelerinden sorumlu insanlar bile kimi zaman açık ve net bir cevap vermekte zorlanabiliyorlar. Tabi ki bu tip bir soruya verecek cevabınız her zaman olabilir. </a:t>
            </a:r>
            <a:endParaRPr lang="tr-TR" dirty="0" smtClean="0"/>
          </a:p>
          <a:p>
            <a:r>
              <a:rPr lang="tr-TR" dirty="0" smtClean="0"/>
              <a:t>Ama </a:t>
            </a:r>
            <a:r>
              <a:rPr lang="tr-TR" dirty="0"/>
              <a:t>dikkat edin, verdiğiniz cevap sizin ya da takımınızın </a:t>
            </a:r>
            <a:r>
              <a:rPr lang="tr-TR" b="1" dirty="0"/>
              <a:t>görüşlerine</a:t>
            </a:r>
            <a:r>
              <a:rPr lang="tr-TR" dirty="0"/>
              <a:t> mi yoksa </a:t>
            </a:r>
            <a:r>
              <a:rPr lang="tr-TR" b="1" dirty="0"/>
              <a:t>gerçeklere </a:t>
            </a:r>
            <a:r>
              <a:rPr lang="tr-TR" dirty="0"/>
              <a:t>mi dayanıyor?</a:t>
            </a:r>
          </a:p>
          <a:p>
            <a:r>
              <a:rPr lang="tr-TR" dirty="0"/>
              <a:t>Maalesef her zaman fikirlerimiz gerçekleri yansıtmıyor. Yansıtsa hayat herkes için daha kolay olurdu. Gerçekleri öğrenmek için araştırmak gerekiyor, sormak gerekiyor. Gerçek kullanıcılarınıza danışmanız gerekiyor.</a:t>
            </a:r>
          </a:p>
        </p:txBody>
      </p:sp>
      <p:sp>
        <p:nvSpPr>
          <p:cNvPr id="3" name="Başlık 2"/>
          <p:cNvSpPr>
            <a:spLocks noGrp="1"/>
          </p:cNvSpPr>
          <p:nvPr>
            <p:ph type="title"/>
          </p:nvPr>
        </p:nvSpPr>
        <p:spPr/>
        <p:txBody>
          <a:bodyPr>
            <a:normAutofit fontScale="90000"/>
          </a:bodyPr>
          <a:lstStyle/>
          <a:p>
            <a:r>
              <a:rPr lang="tr-TR" b="1" dirty="0"/>
              <a:t>Ziyaretçileriniz sitenize ne yapmak için geliyorlar?</a:t>
            </a:r>
            <a:endParaRPr lang="tr-TR" dirty="0"/>
          </a:p>
        </p:txBody>
      </p:sp>
    </p:spTree>
    <p:extLst>
      <p:ext uri="{BB962C8B-B14F-4D97-AF65-F5344CB8AC3E}">
        <p14:creationId xmlns:p14="http://schemas.microsoft.com/office/powerpoint/2010/main" val="15369718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67544" y="1844824"/>
            <a:ext cx="7912389" cy="4464496"/>
          </a:xfrm>
        </p:spPr>
        <p:txBody>
          <a:bodyPr>
            <a:normAutofit/>
          </a:bodyPr>
          <a:lstStyle/>
          <a:p>
            <a:pPr marL="0" indent="0">
              <a:buNone/>
            </a:pPr>
            <a:r>
              <a:rPr lang="tr-TR" dirty="0"/>
              <a:t>Bunun dışında</a:t>
            </a:r>
            <a:r>
              <a:rPr lang="tr-TR" dirty="0" smtClean="0"/>
              <a:t>;</a:t>
            </a:r>
          </a:p>
          <a:p>
            <a:r>
              <a:rPr lang="tr-TR" dirty="0" err="1" smtClean="0"/>
              <a:t>Hepsiburada</a:t>
            </a:r>
            <a:endParaRPr lang="tr-TR" dirty="0"/>
          </a:p>
          <a:p>
            <a:r>
              <a:rPr lang="tr-TR" dirty="0" err="1"/>
              <a:t>Trendyol</a:t>
            </a:r>
            <a:endParaRPr lang="tr-TR" dirty="0"/>
          </a:p>
          <a:p>
            <a:r>
              <a:rPr lang="tr-TR" dirty="0" err="1"/>
              <a:t>Markafoni</a:t>
            </a:r>
            <a:endParaRPr lang="tr-TR" dirty="0"/>
          </a:p>
          <a:p>
            <a:r>
              <a:rPr lang="tr-TR" dirty="0" err="1"/>
              <a:t>Çiceksepeti</a:t>
            </a:r>
            <a:endParaRPr lang="tr-TR" dirty="0"/>
          </a:p>
          <a:p>
            <a:pPr marL="0" indent="0">
              <a:buNone/>
            </a:pPr>
            <a:r>
              <a:rPr lang="tr-TR" dirty="0"/>
              <a:t>gibi e-ticaret sektörünün liderlerinin henüz mobil için optimize edilmiş siteleri yok.</a:t>
            </a:r>
          </a:p>
        </p:txBody>
      </p:sp>
      <p:sp>
        <p:nvSpPr>
          <p:cNvPr id="3" name="Başlık 2"/>
          <p:cNvSpPr>
            <a:spLocks noGrp="1"/>
          </p:cNvSpPr>
          <p:nvPr>
            <p:ph type="title"/>
          </p:nvPr>
        </p:nvSpPr>
        <p:spPr/>
        <p:txBody>
          <a:bodyPr>
            <a:normAutofit fontScale="90000"/>
          </a:bodyPr>
          <a:lstStyle/>
          <a:p>
            <a:r>
              <a:rPr lang="tr-TR" dirty="0"/>
              <a:t>Mobil için optimize edilmiş site nedir</a:t>
            </a:r>
            <a:r>
              <a:rPr lang="tr-TR" dirty="0" smtClean="0"/>
              <a:t>?</a:t>
            </a:r>
            <a:endParaRPr lang="tr-TR" dirty="0"/>
          </a:p>
        </p:txBody>
      </p:sp>
    </p:spTree>
    <p:extLst>
      <p:ext uri="{BB962C8B-B14F-4D97-AF65-F5344CB8AC3E}">
        <p14:creationId xmlns:p14="http://schemas.microsoft.com/office/powerpoint/2010/main" val="23188847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67544" y="1844824"/>
            <a:ext cx="7912389" cy="4464496"/>
          </a:xfrm>
        </p:spPr>
        <p:txBody>
          <a:bodyPr>
            <a:normAutofit/>
          </a:bodyPr>
          <a:lstStyle/>
          <a:p>
            <a:pPr marL="0" indent="0">
              <a:buNone/>
            </a:pPr>
            <a:r>
              <a:rPr lang="tr-TR" dirty="0">
                <a:hlinkClick r:id="rId2"/>
              </a:rPr>
              <a:t>http://</a:t>
            </a:r>
            <a:r>
              <a:rPr lang="tr-TR" dirty="0" smtClean="0">
                <a:hlinkClick r:id="rId2"/>
              </a:rPr>
              <a:t>www.uzmantv.com/gorme-engelliler-ne-tur-bilgisayarlar-kullaniyor</a:t>
            </a:r>
            <a:endParaRPr lang="tr-TR" dirty="0" smtClean="0"/>
          </a:p>
          <a:p>
            <a:pPr marL="0" indent="0">
              <a:buNone/>
            </a:pPr>
            <a:endParaRPr lang="tr-TR" dirty="0"/>
          </a:p>
          <a:p>
            <a:pPr marL="0" indent="0">
              <a:buNone/>
            </a:pPr>
            <a:r>
              <a:rPr lang="tr-TR" dirty="0">
                <a:hlinkClick r:id="rId3"/>
              </a:rPr>
              <a:t>http://</a:t>
            </a:r>
            <a:r>
              <a:rPr lang="tr-TR" dirty="0" smtClean="0">
                <a:hlinkClick r:id="rId3"/>
              </a:rPr>
              <a:t>mebk12.meb.gov.tr/meb_iys_dosyalar/42/03/175302/dosyalar/2013_02/13011933_dreamweaverdersnotlari.pdf</a:t>
            </a:r>
            <a:endParaRPr lang="tr-TR" dirty="0" smtClean="0"/>
          </a:p>
          <a:p>
            <a:pPr marL="0" indent="0">
              <a:buNone/>
            </a:pPr>
            <a:endParaRPr lang="tr-TR" dirty="0"/>
          </a:p>
          <a:p>
            <a:pPr marL="0" indent="0">
              <a:buNone/>
            </a:pPr>
            <a:r>
              <a:rPr lang="tr-TR" dirty="0">
                <a:hlinkClick r:id="rId4"/>
              </a:rPr>
              <a:t>http://</a:t>
            </a:r>
            <a:r>
              <a:rPr lang="tr-TR" dirty="0" smtClean="0">
                <a:hlinkClick r:id="rId4"/>
              </a:rPr>
              <a:t>bidb.comu.edu.tr/bilgiler/kamu_internet_sitesi_genelgesi.htm</a:t>
            </a:r>
            <a:endParaRPr lang="tr-TR" dirty="0" smtClean="0"/>
          </a:p>
          <a:p>
            <a:pPr marL="0" indent="0">
              <a:buNone/>
            </a:pPr>
            <a:endParaRPr lang="tr-TR" dirty="0"/>
          </a:p>
        </p:txBody>
      </p:sp>
      <p:sp>
        <p:nvSpPr>
          <p:cNvPr id="3" name="Başlık 2"/>
          <p:cNvSpPr>
            <a:spLocks noGrp="1"/>
          </p:cNvSpPr>
          <p:nvPr>
            <p:ph type="title"/>
          </p:nvPr>
        </p:nvSpPr>
        <p:spPr/>
        <p:txBody>
          <a:bodyPr>
            <a:normAutofit fontScale="90000"/>
          </a:bodyPr>
          <a:lstStyle/>
          <a:p>
            <a:r>
              <a:rPr lang="tr-TR" dirty="0" smtClean="0"/>
              <a:t>Görme Engelliler Nasıl İnternet Kullanıyor? </a:t>
            </a:r>
            <a:endParaRPr lang="tr-TR" dirty="0"/>
          </a:p>
        </p:txBody>
      </p:sp>
    </p:spTree>
    <p:extLst>
      <p:ext uri="{BB962C8B-B14F-4D97-AF65-F5344CB8AC3E}">
        <p14:creationId xmlns:p14="http://schemas.microsoft.com/office/powerpoint/2010/main" val="1199836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2204864"/>
            <a:ext cx="7408333" cy="3921299"/>
          </a:xfrm>
        </p:spPr>
        <p:txBody>
          <a:bodyPr>
            <a:normAutofit fontScale="85000" lnSpcReduction="10000"/>
          </a:bodyPr>
          <a:lstStyle/>
          <a:p>
            <a:r>
              <a:rPr lang="tr-TR" dirty="0"/>
              <a:t>Web sitenize insanların neden geldiğini bilmek çok önemli. </a:t>
            </a:r>
            <a:endParaRPr lang="tr-TR" dirty="0" smtClean="0"/>
          </a:p>
          <a:p>
            <a:r>
              <a:rPr lang="tr-TR" dirty="0" smtClean="0"/>
              <a:t>Çoğu </a:t>
            </a:r>
            <a:r>
              <a:rPr lang="tr-TR" dirty="0"/>
              <a:t>zaman insanlar sitenize keyif için gelmiyorlar. </a:t>
            </a:r>
            <a:endParaRPr lang="tr-TR" dirty="0" smtClean="0"/>
          </a:p>
          <a:p>
            <a:r>
              <a:rPr lang="tr-TR" dirty="0" smtClean="0"/>
              <a:t>Sadece </a:t>
            </a:r>
            <a:r>
              <a:rPr lang="tr-TR" dirty="0"/>
              <a:t>zaman geçirmek için gelinen siteler de mevcut, kabul. </a:t>
            </a:r>
            <a:endParaRPr lang="tr-TR" dirty="0" smtClean="0"/>
          </a:p>
          <a:p>
            <a:r>
              <a:rPr lang="tr-TR" dirty="0" smtClean="0"/>
              <a:t>Ama </a:t>
            </a:r>
            <a:r>
              <a:rPr lang="tr-TR" dirty="0"/>
              <a:t>insan örneğin bir bankanın ya da turizm acentesinin web sitesine zaman öldürmeye değil bir işi halletmeye gidiyorlar. </a:t>
            </a:r>
            <a:endParaRPr lang="tr-TR" dirty="0" smtClean="0"/>
          </a:p>
          <a:p>
            <a:r>
              <a:rPr lang="tr-TR" dirty="0" smtClean="0"/>
              <a:t>Ziyaretçiler </a:t>
            </a:r>
            <a:r>
              <a:rPr lang="tr-TR" dirty="0"/>
              <a:t>sitenize bir soruya cevap aramak ya da bir problemlerini çözmek için geliyorlar. </a:t>
            </a:r>
          </a:p>
          <a:p>
            <a:r>
              <a:rPr lang="tr-TR" dirty="0"/>
              <a:t>Onların web sitenizden ne beklediğini, ne aradığını, hangi sorunlarına çözüm bulmaya çalıştıklarını anlamak sizin göreviniz. Sitenizin ya da şirketinizin yapısına, büyüklüğüne, karmaşıklığına göre sitenizin en önemli 2, 5, 10 ve hatta 20 işlemini belirleyin.</a:t>
            </a:r>
          </a:p>
        </p:txBody>
      </p:sp>
      <p:sp>
        <p:nvSpPr>
          <p:cNvPr id="3" name="Başlık 2"/>
          <p:cNvSpPr>
            <a:spLocks noGrp="1"/>
          </p:cNvSpPr>
          <p:nvPr>
            <p:ph type="title"/>
          </p:nvPr>
        </p:nvSpPr>
        <p:spPr/>
        <p:txBody>
          <a:bodyPr>
            <a:normAutofit fontScale="90000"/>
          </a:bodyPr>
          <a:lstStyle/>
          <a:p>
            <a:r>
              <a:rPr lang="tr-TR" b="1" dirty="0"/>
              <a:t>Sitenizdeki en önemli işlemleri bulmak</a:t>
            </a:r>
            <a:endParaRPr lang="tr-TR" dirty="0"/>
          </a:p>
        </p:txBody>
      </p:sp>
    </p:spTree>
    <p:extLst>
      <p:ext uri="{BB962C8B-B14F-4D97-AF65-F5344CB8AC3E}">
        <p14:creationId xmlns:p14="http://schemas.microsoft.com/office/powerpoint/2010/main" val="289778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2204864"/>
            <a:ext cx="7408333" cy="3921299"/>
          </a:xfrm>
        </p:spPr>
        <p:txBody>
          <a:bodyPr>
            <a:normAutofit fontScale="92500" lnSpcReduction="10000"/>
          </a:bodyPr>
          <a:lstStyle/>
          <a:p>
            <a:r>
              <a:rPr lang="tr-TR" dirty="0"/>
              <a:t>Şirketiniz o kadar karmaşık ki en önemli işlemleri 20 öğe ile belirtmek imkansız mı? </a:t>
            </a:r>
            <a:endParaRPr lang="tr-TR" dirty="0" smtClean="0"/>
          </a:p>
          <a:p>
            <a:r>
              <a:rPr lang="tr-TR" dirty="0" smtClean="0"/>
              <a:t>En </a:t>
            </a:r>
            <a:r>
              <a:rPr lang="tr-TR" dirty="0"/>
              <a:t>az 100 öğeden oluşan bir listeye mi ihtiyacınız var?</a:t>
            </a:r>
          </a:p>
          <a:p>
            <a:pPr marL="0" indent="0">
              <a:buNone/>
            </a:pPr>
            <a:r>
              <a:rPr lang="tr-TR" dirty="0"/>
              <a:t>Hayır.</a:t>
            </a:r>
          </a:p>
          <a:p>
            <a:r>
              <a:rPr lang="tr-TR" dirty="0"/>
              <a:t>Sandığınız kadar karmaşık ya da özel değilsiniz (eğer %1lik bir istisna değilseniz). Ya bir şeyleri yanlış anlamışsınız, ya bir şeyleri karıştırıyorsunuz ya da egonuz olması gerektiğinden daha şişkin.</a:t>
            </a:r>
          </a:p>
          <a:p>
            <a:r>
              <a:rPr lang="tr-TR" dirty="0"/>
              <a:t>Şirketinizin sunduğu servisler ya da ürünler çok karmaşık olabilir ama bu web siteniz de karmaşık olmalı anlamına gelmiyor. </a:t>
            </a:r>
          </a:p>
        </p:txBody>
      </p:sp>
      <p:sp>
        <p:nvSpPr>
          <p:cNvPr id="3" name="Başlık 2"/>
          <p:cNvSpPr>
            <a:spLocks noGrp="1"/>
          </p:cNvSpPr>
          <p:nvPr>
            <p:ph type="title"/>
          </p:nvPr>
        </p:nvSpPr>
        <p:spPr/>
        <p:txBody>
          <a:bodyPr>
            <a:normAutofit fontScale="90000"/>
          </a:bodyPr>
          <a:lstStyle/>
          <a:p>
            <a:r>
              <a:rPr lang="tr-TR" b="1" dirty="0"/>
              <a:t>Hayır, sandığınız kadar karmaşık bir organizasyon değilsiniz</a:t>
            </a:r>
            <a:endParaRPr lang="tr-TR" dirty="0"/>
          </a:p>
        </p:txBody>
      </p:sp>
    </p:spTree>
    <p:extLst>
      <p:ext uri="{BB962C8B-B14F-4D97-AF65-F5344CB8AC3E}">
        <p14:creationId xmlns:p14="http://schemas.microsoft.com/office/powerpoint/2010/main" val="3142832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83568" y="1556792"/>
            <a:ext cx="7776864" cy="4608512"/>
          </a:xfrm>
        </p:spPr>
        <p:txBody>
          <a:bodyPr>
            <a:normAutofit fontScale="92500" lnSpcReduction="10000"/>
          </a:bodyPr>
          <a:lstStyle/>
          <a:p>
            <a:r>
              <a:rPr lang="tr-TR" b="1" dirty="0"/>
              <a:t>Kullanıcı davranışlarını analiz ederek: </a:t>
            </a:r>
            <a:r>
              <a:rPr lang="tr-TR" dirty="0"/>
              <a:t>Kullanıcılarınızı gözlemleyin. Sitenizde ne yaptıklarını inceleyin. </a:t>
            </a:r>
            <a:r>
              <a:rPr lang="tr-TR" dirty="0">
                <a:hlinkClick r:id="rId2"/>
              </a:rPr>
              <a:t>Kullanıcı testleri</a:t>
            </a:r>
            <a:r>
              <a:rPr lang="tr-TR" dirty="0"/>
              <a:t> yapın. Ama unutmayın ki web sitenizde bir işlemin yapılmıyor oluşu önemli olmadığı anlamına gelmez. Belki de bu önemli işlemi öyle bir yere koymuşsunuzdur ki kullanıcılarınız ulaşamıyordur.</a:t>
            </a:r>
            <a:br>
              <a:rPr lang="tr-TR" dirty="0"/>
            </a:br>
            <a:endParaRPr lang="tr-TR" dirty="0" smtClean="0"/>
          </a:p>
          <a:p>
            <a:r>
              <a:rPr lang="tr-TR" b="1" dirty="0" smtClean="0"/>
              <a:t>Site </a:t>
            </a:r>
            <a:r>
              <a:rPr lang="tr-TR" b="1" dirty="0"/>
              <a:t>içi aramayı analiz ederek: </a:t>
            </a:r>
            <a:r>
              <a:rPr lang="tr-TR" dirty="0"/>
              <a:t>Ziyaretçileriniz site içi aramada hangi </a:t>
            </a:r>
            <a:r>
              <a:rPr lang="tr-TR" dirty="0">
                <a:hlinkClick r:id="rId3"/>
              </a:rPr>
              <a:t>anahtar kelimeleri</a:t>
            </a:r>
            <a:r>
              <a:rPr lang="tr-TR" dirty="0"/>
              <a:t> kullanıyor, analiz edin. En çok arattıkları 100 kelime nedir? </a:t>
            </a:r>
            <a:endParaRPr lang="tr-TR" dirty="0" smtClean="0"/>
          </a:p>
          <a:p>
            <a:r>
              <a:rPr lang="tr-TR" dirty="0" smtClean="0"/>
              <a:t>Eğer </a:t>
            </a:r>
            <a:r>
              <a:rPr lang="tr-TR" dirty="0"/>
              <a:t>bir gazeteyseniz ve sitenizde online abonelik mümkünse ve insanlar hala site içi aramada sık olarak “abonelik” kelimesini aratıyorlarsa belki de bunu sitenizin ana sayfasına ilgi çekecek bir biçimde koymalısınız.</a:t>
            </a:r>
          </a:p>
        </p:txBody>
      </p:sp>
      <p:sp>
        <p:nvSpPr>
          <p:cNvPr id="3" name="Başlık 2"/>
          <p:cNvSpPr>
            <a:spLocks noGrp="1"/>
          </p:cNvSpPr>
          <p:nvPr>
            <p:ph type="title"/>
          </p:nvPr>
        </p:nvSpPr>
        <p:spPr/>
        <p:txBody>
          <a:bodyPr>
            <a:normAutofit fontScale="90000"/>
          </a:bodyPr>
          <a:lstStyle/>
          <a:p>
            <a:r>
              <a:rPr lang="tr-TR" b="1" dirty="0"/>
              <a:t>En önemli işlemleri nasıl belirlerim?</a:t>
            </a:r>
            <a:endParaRPr lang="tr-TR" dirty="0"/>
          </a:p>
        </p:txBody>
      </p:sp>
    </p:spTree>
    <p:extLst>
      <p:ext uri="{BB962C8B-B14F-4D97-AF65-F5344CB8AC3E}">
        <p14:creationId xmlns:p14="http://schemas.microsoft.com/office/powerpoint/2010/main" val="3982460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2204864"/>
            <a:ext cx="7408333" cy="3921299"/>
          </a:xfrm>
        </p:spPr>
        <p:txBody>
          <a:bodyPr>
            <a:normAutofit/>
          </a:bodyPr>
          <a:lstStyle/>
          <a:p>
            <a:r>
              <a:rPr lang="tr-TR" b="1" dirty="0"/>
              <a:t>Müşterilerinizle ve potansiyel müşterilerinizle konuşun: </a:t>
            </a:r>
            <a:r>
              <a:rPr lang="tr-TR" dirty="0"/>
              <a:t>işin mutfağına inin. Müşterilerinizle görüşün. </a:t>
            </a:r>
            <a:r>
              <a:rPr lang="tr-TR" dirty="0" err="1"/>
              <a:t>Focus</a:t>
            </a:r>
            <a:r>
              <a:rPr lang="tr-TR" dirty="0"/>
              <a:t> grupları düzenleyin. Müşterilerinizi arayın. Siteniz hakkında ne düşündüklerini bizzat onlardan öğrenin. İnanın hayatında bir kere bile gerçek ziyaretçilerle tanışmamış insanların toplantılarından daha çok işe yarayacaktır.</a:t>
            </a:r>
          </a:p>
        </p:txBody>
      </p:sp>
      <p:sp>
        <p:nvSpPr>
          <p:cNvPr id="3" name="Başlık 2"/>
          <p:cNvSpPr>
            <a:spLocks noGrp="1"/>
          </p:cNvSpPr>
          <p:nvPr>
            <p:ph type="title"/>
          </p:nvPr>
        </p:nvSpPr>
        <p:spPr/>
        <p:txBody>
          <a:bodyPr>
            <a:normAutofit fontScale="90000"/>
          </a:bodyPr>
          <a:lstStyle/>
          <a:p>
            <a:r>
              <a:rPr lang="tr-TR" b="1" dirty="0"/>
              <a:t>En önemli işlemleri nasıl belirlerim?</a:t>
            </a:r>
            <a:endParaRPr lang="tr-TR" dirty="0"/>
          </a:p>
        </p:txBody>
      </p:sp>
    </p:spTree>
    <p:extLst>
      <p:ext uri="{BB962C8B-B14F-4D97-AF65-F5344CB8AC3E}">
        <p14:creationId xmlns:p14="http://schemas.microsoft.com/office/powerpoint/2010/main" val="3232987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2204864"/>
            <a:ext cx="7408333" cy="3921299"/>
          </a:xfrm>
        </p:spPr>
        <p:txBody>
          <a:bodyPr>
            <a:normAutofit/>
          </a:bodyPr>
          <a:lstStyle/>
          <a:p>
            <a:r>
              <a:rPr lang="tr-TR" dirty="0"/>
              <a:t>Bu işlemleri ana sayfanıza koyun. Sitenize spontane gelen ziyaretçilerin bu işlemleri kolayca fark edebilmelerini sağlayın. </a:t>
            </a:r>
            <a:endParaRPr lang="tr-TR" dirty="0" smtClean="0"/>
          </a:p>
          <a:p>
            <a:r>
              <a:rPr lang="tr-TR" dirty="0" smtClean="0"/>
              <a:t>Kalan </a:t>
            </a:r>
            <a:r>
              <a:rPr lang="tr-TR" dirty="0"/>
              <a:t>öğeleri illa ki sitenizden çıkarmak zorunda değilsiniz (çoğunu çıkartmak siteniz için iyi olacak olsa bile). </a:t>
            </a:r>
            <a:endParaRPr lang="tr-TR" dirty="0" smtClean="0"/>
          </a:p>
          <a:p>
            <a:r>
              <a:rPr lang="tr-TR" dirty="0" smtClean="0"/>
              <a:t>Ama </a:t>
            </a:r>
            <a:r>
              <a:rPr lang="tr-TR" dirty="0"/>
              <a:t>en azından önemli görevlerin fark edilmesini engellemediklerinden emin olun. </a:t>
            </a:r>
          </a:p>
        </p:txBody>
      </p:sp>
      <p:sp>
        <p:nvSpPr>
          <p:cNvPr id="3" name="Başlık 2"/>
          <p:cNvSpPr>
            <a:spLocks noGrp="1"/>
          </p:cNvSpPr>
          <p:nvPr>
            <p:ph type="title"/>
          </p:nvPr>
        </p:nvSpPr>
        <p:spPr/>
        <p:txBody>
          <a:bodyPr>
            <a:normAutofit fontScale="90000"/>
          </a:bodyPr>
          <a:lstStyle/>
          <a:p>
            <a:r>
              <a:rPr lang="tr-TR" b="1" dirty="0"/>
              <a:t>En önemli işlemleri belirledim, şimdi?</a:t>
            </a:r>
            <a:endParaRPr lang="tr-TR" dirty="0"/>
          </a:p>
        </p:txBody>
      </p:sp>
    </p:spTree>
    <p:extLst>
      <p:ext uri="{BB962C8B-B14F-4D97-AF65-F5344CB8AC3E}">
        <p14:creationId xmlns:p14="http://schemas.microsoft.com/office/powerpoint/2010/main" val="38749304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lga Biçimi">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Dalga Biçimi">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alga Biçimi">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363</TotalTime>
  <Words>1594</Words>
  <Application>Microsoft Office PowerPoint</Application>
  <PresentationFormat>Ekran Gösterisi (4:3)</PresentationFormat>
  <Paragraphs>143</Paragraphs>
  <Slides>41</Slides>
  <Notes>0</Notes>
  <HiddenSlides>0</HiddenSlides>
  <MMClips>0</MMClips>
  <ScaleCrop>false</ScaleCrop>
  <HeadingPairs>
    <vt:vector size="4" baseType="variant">
      <vt:variant>
        <vt:lpstr>Tema</vt:lpstr>
      </vt:variant>
      <vt:variant>
        <vt:i4>1</vt:i4>
      </vt:variant>
      <vt:variant>
        <vt:lpstr>Slayt Başlıkları</vt:lpstr>
      </vt:variant>
      <vt:variant>
        <vt:i4>41</vt:i4>
      </vt:variant>
    </vt:vector>
  </HeadingPairs>
  <TitlesOfParts>
    <vt:vector size="42" baseType="lpstr">
      <vt:lpstr>Dalga Biçimi</vt:lpstr>
      <vt:lpstr>Sitenizin Ana Fonksiyonları</vt:lpstr>
      <vt:lpstr>Sitenizin Ana Fonksiyonları</vt:lpstr>
      <vt:lpstr>Sitenizin Ana Fonksiyonları</vt:lpstr>
      <vt:lpstr>Ziyaretçileriniz sitenize ne yapmak için geliyorlar?</vt:lpstr>
      <vt:lpstr>Sitenizdeki en önemli işlemleri bulmak</vt:lpstr>
      <vt:lpstr>Hayır, sandığınız kadar karmaşık bir organizasyon değilsiniz</vt:lpstr>
      <vt:lpstr>En önemli işlemleri nasıl belirlerim?</vt:lpstr>
      <vt:lpstr>En önemli işlemleri nasıl belirlerim?</vt:lpstr>
      <vt:lpstr>En önemli işlemleri belirledim, şimdi?</vt:lpstr>
      <vt:lpstr>Sayfa Başlıkları</vt:lpstr>
      <vt:lpstr>Sayfa başlığı nedir?</vt:lpstr>
      <vt:lpstr>Sayfa başlıkları nerelerde karşımıza çıkar?</vt:lpstr>
      <vt:lpstr>Sayfa başlıkları nerelerde karşımıza çıkar?</vt:lpstr>
      <vt:lpstr>Neden önemlidir?</vt:lpstr>
      <vt:lpstr>Ne yapmalı?</vt:lpstr>
      <vt:lpstr>Ne yapmalı?</vt:lpstr>
      <vt:lpstr>İyi Örnek</vt:lpstr>
      <vt:lpstr>Kötü Örnek</vt:lpstr>
      <vt:lpstr>Ziyaretçilerinizin Dilini Kullanın</vt:lpstr>
      <vt:lpstr>Ziyaretçilerinizin Dilini Kullanın</vt:lpstr>
      <vt:lpstr>Ziyaretçilerinizin Dilini Kullanın</vt:lpstr>
      <vt:lpstr>Ziyaretçilerinizin Dilini Kullanın</vt:lpstr>
      <vt:lpstr>Ziyaretçilerinizin Dilini Kullanın</vt:lpstr>
      <vt:lpstr>Anlamlı ve Anlamsız Linkler</vt:lpstr>
      <vt:lpstr>Anlamlı ve Anlamsız Linkler</vt:lpstr>
      <vt:lpstr>Google da bu konuya önem veriyor</vt:lpstr>
      <vt:lpstr>Görme engelliler</vt:lpstr>
      <vt:lpstr>İpuçları</vt:lpstr>
      <vt:lpstr>Örnekler</vt:lpstr>
      <vt:lpstr>Örnekler</vt:lpstr>
      <vt:lpstr>Türkiye'de siteler mobil için optimize ediliyor mu? </vt:lpstr>
      <vt:lpstr>Mobil için optimize edilmiş site nedir?</vt:lpstr>
      <vt:lpstr>Mobil için optimize edilmiş site nedir?</vt:lpstr>
      <vt:lpstr>Mobil için optimize edilmiş site nedir?</vt:lpstr>
      <vt:lpstr>Mobil için optimize edilmiş site nedir?</vt:lpstr>
      <vt:lpstr>İlk örnek havacılık sektöründen. Aşağıda Türk Havayolları ve Pegasus'un akıllı telefon (bu örnekler iPhone ile alındı) ile mobil tarayıcıdaki ekran kesitlerini görüyorsunuz. </vt:lpstr>
      <vt:lpstr>Mobil için optimize edilmiş site nedir?</vt:lpstr>
      <vt:lpstr>Bir başka örnek de e-ticaret sektöründen. Gittigidiyor.com sitesini optimize etmezken Sahibinden.com bunu yapmış.</vt:lpstr>
      <vt:lpstr>Bunun dışında mobil alanda vizyonunu ortaya koyan ve işin önemini kavrayan diğer siteler aşağıdaki gibi. Hepsine birer alkış.</vt:lpstr>
      <vt:lpstr>Mobil için optimize edilmiş site nedir?</vt:lpstr>
      <vt:lpstr>Görme Engelliler Nasıl İnternet Kullanıyor?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Sitenizin Ana Fonksiyonları</dc:title>
  <dc:creator>Naciye MACİT</dc:creator>
  <cp:lastModifiedBy>Naciye MACİT</cp:lastModifiedBy>
  <cp:revision>13</cp:revision>
  <dcterms:created xsi:type="dcterms:W3CDTF">2013-05-07T05:58:46Z</dcterms:created>
  <dcterms:modified xsi:type="dcterms:W3CDTF">2013-05-07T12:03:09Z</dcterms:modified>
</cp:coreProperties>
</file>