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1" r:id="rId7"/>
    <p:sldId id="262" r:id="rId8"/>
    <p:sldId id="266" r:id="rId9"/>
    <p:sldId id="263" r:id="rId10"/>
    <p:sldId id="264" r:id="rId11"/>
    <p:sldId id="267" r:id="rId12"/>
    <p:sldId id="268" r:id="rId13"/>
    <p:sldId id="270" r:id="rId14"/>
    <p:sldId id="271" r:id="rId15"/>
    <p:sldId id="269" r:id="rId16"/>
    <p:sldId id="272" r:id="rId17"/>
    <p:sldId id="273" r:id="rId18"/>
    <p:sldId id="274" r:id="rId19"/>
    <p:sldId id="275" r:id="rId20"/>
    <p:sldId id="276"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FC42FF6-32DF-4B03-970B-8B295C054CF8}" type="datetimeFigureOut">
              <a:rPr lang="tr-TR" smtClean="0"/>
              <a:t>05.06.2013</a:t>
            </a:fld>
            <a:endParaRPr lang="tr-TR"/>
          </a:p>
        </p:txBody>
      </p:sp>
      <p:sp>
        <p:nvSpPr>
          <p:cNvPr id="5" name="Footer Placeholder 4"/>
          <p:cNvSpPr>
            <a:spLocks noGrp="1"/>
          </p:cNvSpPr>
          <p:nvPr>
            <p:ph type="ftr" sz="quarter" idx="11"/>
          </p:nvPr>
        </p:nvSpPr>
        <p:spPr/>
        <p:txBody>
          <a:bodyPr/>
          <a:lstStyle/>
          <a:p>
            <a:endParaRPr lang="tr-T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42BAC4DF-C014-4153-95DC-754237B23BC1}" type="slidenum">
              <a:rPr lang="tr-TR" smtClean="0"/>
              <a:t>‹#›</a:t>
            </a:fld>
            <a:endParaRPr lang="tr-TR"/>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tr-TR" smtClean="0"/>
              <a:t>Asıl başlık stili için tıklatın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FC42FF6-32DF-4B03-970B-8B295C054CF8}" type="datetimeFigureOut">
              <a:rPr lang="tr-TR" smtClean="0"/>
              <a:t>05.06.2013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BAC4DF-C014-4153-95DC-754237B23BC1}"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3FC42FF6-32DF-4B03-970B-8B295C054CF8}" type="datetimeFigureOut">
              <a:rPr lang="tr-TR" smtClean="0"/>
              <a:t>05.06.2013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BAC4DF-C014-4153-95DC-754237B23BC1}"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FC42FF6-32DF-4B03-970B-8B295C054CF8}" type="datetimeFigureOut">
              <a:rPr lang="tr-TR" smtClean="0"/>
              <a:t>05.06.2013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BAC4DF-C014-4153-95DC-754237B23BC1}"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FC42FF6-32DF-4B03-970B-8B295C054CF8}" type="datetimeFigureOut">
              <a:rPr lang="tr-TR" smtClean="0"/>
              <a:t>05.06.2013</a:t>
            </a:fld>
            <a:endParaRPr lang="tr-T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BAC4DF-C014-4153-95DC-754237B23BC1}" type="slidenum">
              <a:rPr lang="tr-TR" smtClean="0"/>
              <a:t>‹#›</a:t>
            </a:fld>
            <a:endParaRPr lang="tr-T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tr-TR" smtClean="0"/>
              <a:t>Asıl başlık stili için tıklatın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3FC42FF6-32DF-4B03-970B-8B295C054CF8}" type="datetimeFigureOut">
              <a:rPr lang="tr-TR" smtClean="0"/>
              <a:t>05.06.2013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2BAC4DF-C014-4153-95DC-754237B23BC1}"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3FC42FF6-32DF-4B03-970B-8B295C054CF8}" type="datetimeFigureOut">
              <a:rPr lang="tr-TR" smtClean="0"/>
              <a:t>05.06.2013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2BAC4DF-C014-4153-95DC-754237B23BC1}"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3FC42FF6-32DF-4B03-970B-8B295C054CF8}" type="datetimeFigureOut">
              <a:rPr lang="tr-TR" smtClean="0"/>
              <a:t>05.06.2013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2BAC4DF-C014-4153-95DC-754237B23BC1}"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FC42FF6-32DF-4B03-970B-8B295C054CF8}" type="datetimeFigureOut">
              <a:rPr lang="tr-TR" smtClean="0"/>
              <a:t>05.06.2013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2BAC4DF-C014-4153-95DC-754237B23BC1}"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3FC42FF6-32DF-4B03-970B-8B295C054CF8}" type="datetimeFigureOut">
              <a:rPr lang="tr-TR" smtClean="0"/>
              <a:t>05.06.2013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2BAC4DF-C014-4153-95DC-754237B23BC1}" type="slidenum">
              <a:rPr lang="tr-TR" smtClean="0"/>
              <a:t>‹#›</a:t>
            </a:fld>
            <a:endParaRPr lang="tr-T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tr-TR" smtClean="0"/>
              <a:t>Asıl başlık stili için tıklatın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5" name="Date Placeholder 4"/>
          <p:cNvSpPr>
            <a:spLocks noGrp="1"/>
          </p:cNvSpPr>
          <p:nvPr>
            <p:ph type="dt" sz="half" idx="10"/>
          </p:nvPr>
        </p:nvSpPr>
        <p:spPr/>
        <p:txBody>
          <a:bodyPr/>
          <a:lstStyle/>
          <a:p>
            <a:fld id="{3FC42FF6-32DF-4B03-970B-8B295C054CF8}" type="datetimeFigureOut">
              <a:rPr lang="tr-TR" smtClean="0"/>
              <a:t>05.06.2013</a:t>
            </a:fld>
            <a:endParaRPr lang="tr-TR"/>
          </a:p>
        </p:txBody>
      </p:sp>
      <p:sp>
        <p:nvSpPr>
          <p:cNvPr id="7" name="Slide Number Placeholder 6"/>
          <p:cNvSpPr>
            <a:spLocks noGrp="1"/>
          </p:cNvSpPr>
          <p:nvPr>
            <p:ph type="sldNum" sz="quarter" idx="12"/>
          </p:nvPr>
        </p:nvSpPr>
        <p:spPr/>
        <p:txBody>
          <a:bodyPr/>
          <a:lstStyle/>
          <a:p>
            <a:fld id="{42BAC4DF-C014-4153-95DC-754237B23BC1}" type="slidenum">
              <a:rPr lang="tr-TR" smtClean="0"/>
              <a:t>‹#›</a:t>
            </a:fld>
            <a:endParaRPr lang="tr-T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tr-T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tr-TR" smtClean="0"/>
              <a:t>Asıl başlık stili için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FC42FF6-32DF-4B03-970B-8B295C054CF8}" type="datetimeFigureOut">
              <a:rPr lang="tr-TR" smtClean="0"/>
              <a:t>05.06.2013</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42BAC4DF-C014-4153-95DC-754237B23BC1}" type="slidenum">
              <a:rPr lang="tr-TR" smtClean="0"/>
              <a:t>‹#›</a:t>
            </a:fld>
            <a:endParaRPr lang="tr-T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ebanalizinedir.com/2012/03/ppc-nedi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usabilitynedir.com/2010/10/call-to-action-nedir.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usabilitynedir.com/2010/08/landing-page-nedir.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usabilitynedir.com/2010/10/matematiksel-kesinlik-statistical.html" TargetMode="External"/><Relationship Id="rId2" Type="http://schemas.openxmlformats.org/officeDocument/2006/relationships/hyperlink" Target="http://www.usabilitynedir.com/2010/04/ab-testi-nedir.html" TargetMode="External"/><Relationship Id="rId1" Type="http://schemas.openxmlformats.org/officeDocument/2006/relationships/slideLayout" Target="../slideLayouts/slideLayout2.xml"/><Relationship Id="rId4" Type="http://schemas.openxmlformats.org/officeDocument/2006/relationships/hyperlink" Target="http://www.usabilitynedir.com/2010/10/confidence-level-nedir.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usabilitynedir.com/2010/08/landing-page-nedi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usabilitynedir.com/2010/10/call-to-action-nedi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usabilitynedir.com/2010/10/call-to-action-nedi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endParaRPr lang="tr-TR"/>
          </a:p>
        </p:txBody>
      </p:sp>
      <p:sp>
        <p:nvSpPr>
          <p:cNvPr id="2" name="Başlık 1"/>
          <p:cNvSpPr>
            <a:spLocks noGrp="1"/>
          </p:cNvSpPr>
          <p:nvPr>
            <p:ph type="ctrTitle"/>
          </p:nvPr>
        </p:nvSpPr>
        <p:spPr/>
        <p:txBody>
          <a:bodyPr/>
          <a:lstStyle/>
          <a:p>
            <a:r>
              <a:rPr lang="tr-TR" dirty="0" smtClean="0"/>
              <a:t>Sizce hangi test </a:t>
            </a:r>
            <a:r>
              <a:rPr lang="tr-TR" dirty="0" err="1" smtClean="0"/>
              <a:t>kazandI</a:t>
            </a:r>
            <a:r>
              <a:rPr lang="tr-TR" dirty="0" smtClean="0"/>
              <a:t>?</a:t>
            </a:r>
            <a:endParaRPr lang="tr-TR" dirty="0"/>
          </a:p>
        </p:txBody>
      </p:sp>
    </p:spTree>
    <p:extLst>
      <p:ext uri="{BB962C8B-B14F-4D97-AF65-F5344CB8AC3E}">
        <p14:creationId xmlns:p14="http://schemas.microsoft.com/office/powerpoint/2010/main" val="157791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3</a:t>
            </a:r>
            <a:br>
              <a:rPr lang="tr-TR" dirty="0" smtClean="0"/>
            </a:br>
            <a:r>
              <a:rPr lang="tr-TR" dirty="0" smtClean="0"/>
              <a:t>A Versiyonu-B versiyonu</a:t>
            </a:r>
            <a:endParaRPr lang="tr-TR" dirty="0"/>
          </a:p>
        </p:txBody>
      </p:sp>
      <p:sp>
        <p:nvSpPr>
          <p:cNvPr id="3" name="İçerik Yer Tutucusu 2"/>
          <p:cNvSpPr>
            <a:spLocks noGrp="1"/>
          </p:cNvSpPr>
          <p:nvPr>
            <p:ph idx="1"/>
          </p:nvPr>
        </p:nvSpPr>
        <p:spPr/>
        <p:txBody>
          <a:bodyPr>
            <a:normAutofit/>
          </a:bodyPr>
          <a:lstStyle/>
          <a:p>
            <a:endParaRPr lang="tr-TR" dirty="0"/>
          </a:p>
        </p:txBody>
      </p:sp>
      <p:pic>
        <p:nvPicPr>
          <p:cNvPr id="4098" name="Picture 2" descr="http://2.bp.blogspot.com/_B0wS1VZRJcY/TLQVL_QEVAI/AAAAAAAAA7Q/5Pq-mSU6wdk/s400/test1_3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4320480" cy="35283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1.bp.blogspot.com/_B0wS1VZRJcY/TLQTexVLe_I/AAAAAAAAA7A/gE7xKwRQDK4/s400/test1_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524" y="1628800"/>
            <a:ext cx="422495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75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3</a:t>
            </a:r>
            <a:br>
              <a:rPr lang="tr-TR" dirty="0" smtClean="0"/>
            </a:br>
            <a:r>
              <a:rPr lang="tr-TR" dirty="0" smtClean="0"/>
              <a:t>CEVAP: a</a:t>
            </a:r>
            <a:endParaRPr lang="tr-TR" dirty="0"/>
          </a:p>
        </p:txBody>
      </p:sp>
      <p:sp>
        <p:nvSpPr>
          <p:cNvPr id="3" name="İçerik Yer Tutucusu 2"/>
          <p:cNvSpPr>
            <a:spLocks noGrp="1"/>
          </p:cNvSpPr>
          <p:nvPr>
            <p:ph idx="1"/>
          </p:nvPr>
        </p:nvSpPr>
        <p:spPr/>
        <p:txBody>
          <a:bodyPr>
            <a:normAutofit fontScale="70000" lnSpcReduction="20000"/>
          </a:bodyPr>
          <a:lstStyle/>
          <a:p>
            <a:r>
              <a:rPr lang="tr-TR" dirty="0"/>
              <a:t>A versiyonu B versiyonuna gole %42 oranında daha fazla ziyaretçinin kayıt yaptırmasını sağlamış. </a:t>
            </a:r>
          </a:p>
          <a:p>
            <a:r>
              <a:rPr lang="tr-TR" dirty="0"/>
              <a:t>Formun daha kısa ve sade oluşu muhtemelen ziyaretçileri formu doldurmaya ikna etmede önemli bir etken. Burada tabii ki daha kısa bir form sunarak kullanıcılardan toplanan kimi bilgilerden feragat edilmiş. Formu kısaltarak daha fazla ziyaretçiye ulaşıyorsunuz ama her bir ziyaretçi için daha az bilgi sahibi oluyorsunuz. Yani “</a:t>
            </a:r>
            <a:r>
              <a:rPr lang="tr-TR" dirty="0" err="1"/>
              <a:t>trade</a:t>
            </a:r>
            <a:r>
              <a:rPr lang="tr-TR" dirty="0"/>
              <a:t> </a:t>
            </a:r>
            <a:r>
              <a:rPr lang="tr-TR" dirty="0" err="1"/>
              <a:t>off</a:t>
            </a:r>
            <a:r>
              <a:rPr lang="tr-TR" dirty="0"/>
              <a:t>” dediğimiz durumla karşı karşıyayız.</a:t>
            </a:r>
          </a:p>
          <a:p>
            <a:r>
              <a:rPr lang="tr-TR" dirty="0"/>
              <a:t>Formlar söz konusu olduğunda mümkün olduğu kadar en önemli alanları zorunlu hale getirip </a:t>
            </a:r>
            <a:r>
              <a:rPr lang="tr-TR" dirty="0" err="1"/>
              <a:t>opsiyonel</a:t>
            </a:r>
            <a:r>
              <a:rPr lang="tr-TR" dirty="0"/>
              <a:t> olanları formdan çıkarmak gerekir. Araştırmalar form ne kadar kısa olursa o kadar fazla kullanıcı çekilebileceğini gösteriyor. </a:t>
            </a:r>
          </a:p>
          <a:p>
            <a:r>
              <a:rPr lang="tr-TR" dirty="0"/>
              <a:t>A versiyonunun daha başarılı olmasındaki diğer bir etken de başlıkta kullanılan “</a:t>
            </a:r>
            <a:r>
              <a:rPr lang="tr-TR" dirty="0" err="1"/>
              <a:t>free</a:t>
            </a:r>
            <a:r>
              <a:rPr lang="tr-TR" dirty="0"/>
              <a:t>” kelimesi olabilir. Bu kelime kullanarak formun doldurulmasından sonra her hangi bir ücret talep edilmeyeceğine dair ziyaretçiler bilgilendiriliyor.</a:t>
            </a:r>
          </a:p>
          <a:p>
            <a:r>
              <a:rPr lang="tr-TR" dirty="0"/>
              <a:t>Tabii ki bir sayfa ile olan işimiz bir A/B testi yaptıktan sonra bitmiyor. Bu bir süreç. Bir sonraki aşamada daha da kısa bir form, farklı bir başlık ya da farklı renkler denenebilir.</a:t>
            </a:r>
          </a:p>
        </p:txBody>
      </p:sp>
    </p:spTree>
    <p:extLst>
      <p:ext uri="{BB962C8B-B14F-4D97-AF65-F5344CB8AC3E}">
        <p14:creationId xmlns:p14="http://schemas.microsoft.com/office/powerpoint/2010/main" val="131820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4</a:t>
            </a:r>
            <a:br>
              <a:rPr lang="tr-TR" dirty="0" smtClean="0"/>
            </a:br>
            <a:endParaRPr lang="tr-TR" dirty="0"/>
          </a:p>
        </p:txBody>
      </p:sp>
      <p:sp>
        <p:nvSpPr>
          <p:cNvPr id="3" name="İçerik Yer Tutucusu 2"/>
          <p:cNvSpPr>
            <a:spLocks noGrp="1"/>
          </p:cNvSpPr>
          <p:nvPr>
            <p:ph idx="1"/>
          </p:nvPr>
        </p:nvSpPr>
        <p:spPr/>
        <p:txBody>
          <a:bodyPr>
            <a:normAutofit/>
          </a:bodyPr>
          <a:lstStyle/>
          <a:p>
            <a:r>
              <a:rPr lang="tr-TR" dirty="0"/>
              <a:t>Bu testte iki değişik “</a:t>
            </a:r>
            <a:r>
              <a:rPr lang="tr-TR" dirty="0" err="1"/>
              <a:t>landing</a:t>
            </a:r>
            <a:r>
              <a:rPr lang="tr-TR" dirty="0"/>
              <a:t> </a:t>
            </a:r>
            <a:r>
              <a:rPr lang="tr-TR" dirty="0" err="1"/>
              <a:t>page</a:t>
            </a:r>
            <a:r>
              <a:rPr lang="tr-TR" dirty="0"/>
              <a:t>” tasarımı karşılaştırılıyor. Tasarımlar birbirinden oldukça farklı. İki sayfa da </a:t>
            </a:r>
            <a:r>
              <a:rPr lang="tr-TR" dirty="0">
                <a:hlinkClick r:id="rId2"/>
              </a:rPr>
              <a:t>PPC</a:t>
            </a:r>
            <a:r>
              <a:rPr lang="tr-TR" b="1" dirty="0"/>
              <a:t> </a:t>
            </a:r>
            <a:r>
              <a:rPr lang="tr-TR" dirty="0"/>
              <a:t>(Pay Per </a:t>
            </a:r>
            <a:r>
              <a:rPr lang="tr-TR" dirty="0" err="1"/>
              <a:t>Click</a:t>
            </a:r>
            <a:r>
              <a:rPr lang="tr-TR" dirty="0"/>
              <a:t>) kampanyası ile siteye gelen ziyaretçilerin yönlendirildiği sayfalar. </a:t>
            </a:r>
          </a:p>
          <a:p>
            <a:r>
              <a:rPr lang="tr-TR" dirty="0"/>
              <a:t>Bu testler için Google </a:t>
            </a:r>
            <a:r>
              <a:rPr lang="tr-TR" dirty="0" err="1"/>
              <a:t>Website</a:t>
            </a:r>
            <a:r>
              <a:rPr lang="tr-TR" dirty="0"/>
              <a:t> </a:t>
            </a:r>
            <a:r>
              <a:rPr lang="tr-TR" dirty="0" err="1"/>
              <a:t>Optimizer</a:t>
            </a:r>
            <a:r>
              <a:rPr lang="tr-TR" dirty="0"/>
              <a:t> kullanılmış.</a:t>
            </a:r>
          </a:p>
          <a:p>
            <a:r>
              <a:rPr lang="tr-TR" dirty="0"/>
              <a:t>Sizce hangi tasarım daha fazla ziyaretçinin kayıt olmasını sağladı?</a:t>
            </a:r>
          </a:p>
        </p:txBody>
      </p:sp>
    </p:spTree>
    <p:extLst>
      <p:ext uri="{BB962C8B-B14F-4D97-AF65-F5344CB8AC3E}">
        <p14:creationId xmlns:p14="http://schemas.microsoft.com/office/powerpoint/2010/main" val="9532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4</a:t>
            </a:r>
            <a:br>
              <a:rPr lang="tr-TR" dirty="0" smtClean="0"/>
            </a:br>
            <a:r>
              <a:rPr lang="tr-TR" dirty="0" smtClean="0"/>
              <a:t>A Versiyonu-B versiyonu</a:t>
            </a:r>
            <a:endParaRPr lang="tr-TR" dirty="0"/>
          </a:p>
        </p:txBody>
      </p:sp>
      <p:sp>
        <p:nvSpPr>
          <p:cNvPr id="3" name="İçerik Yer Tutucusu 2"/>
          <p:cNvSpPr>
            <a:spLocks noGrp="1"/>
          </p:cNvSpPr>
          <p:nvPr>
            <p:ph idx="1"/>
          </p:nvPr>
        </p:nvSpPr>
        <p:spPr/>
        <p:txBody>
          <a:bodyPr>
            <a:normAutofit/>
          </a:bodyPr>
          <a:lstStyle/>
          <a:p>
            <a:endParaRPr lang="tr-TR" dirty="0"/>
          </a:p>
        </p:txBody>
      </p:sp>
      <p:pic>
        <p:nvPicPr>
          <p:cNvPr id="6146" name="Picture 2" descr="http://1.bp.blogspot.com/_B0wS1VZRJcY/TLQgZK3uqyI/AAAAAAAAA8o/ymimMGGfddM/s400/test_2_1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96" y="1628800"/>
            <a:ext cx="4208396" cy="44644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3.bp.blogspot.com/_B0wS1VZRJcY/TLQgSgSWtQI/AAAAAAAAA8g/Jj5KTGuNoFA/s400/test_2_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628800"/>
            <a:ext cx="4248472"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93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4</a:t>
            </a:r>
            <a:br>
              <a:rPr lang="tr-TR" dirty="0" smtClean="0"/>
            </a:br>
            <a:r>
              <a:rPr lang="tr-TR" dirty="0" err="1" smtClean="0"/>
              <a:t>CEVAP:a</a:t>
            </a:r>
            <a:endParaRPr lang="tr-TR" dirty="0"/>
          </a:p>
        </p:txBody>
      </p:sp>
      <p:sp>
        <p:nvSpPr>
          <p:cNvPr id="3" name="İçerik Yer Tutucusu 2"/>
          <p:cNvSpPr>
            <a:spLocks noGrp="1"/>
          </p:cNvSpPr>
          <p:nvPr>
            <p:ph idx="1"/>
          </p:nvPr>
        </p:nvSpPr>
        <p:spPr>
          <a:xfrm>
            <a:off x="457200" y="1752600"/>
            <a:ext cx="8229600" cy="4772744"/>
          </a:xfrm>
        </p:spPr>
        <p:txBody>
          <a:bodyPr>
            <a:normAutofit fontScale="85000" lnSpcReduction="20000"/>
          </a:bodyPr>
          <a:lstStyle/>
          <a:p>
            <a:r>
              <a:rPr lang="tr-TR" dirty="0"/>
              <a:t>Bu testin sonucunda A versiyonunun %45.5 oranında daha fazla kayıtlı kullanıcıya ulaştığı görülüyor. </a:t>
            </a:r>
          </a:p>
          <a:p>
            <a:r>
              <a:rPr lang="tr-TR" dirty="0"/>
              <a:t>Bana göre sonuç hiç de şaşırtıcı değil. Zira A versiyonunda büyük bir “</a:t>
            </a:r>
            <a:r>
              <a:rPr lang="tr-TR" dirty="0" err="1">
                <a:hlinkClick r:id="rId2"/>
              </a:rPr>
              <a:t>call</a:t>
            </a:r>
            <a:r>
              <a:rPr lang="tr-TR" dirty="0">
                <a:hlinkClick r:id="rId2"/>
              </a:rPr>
              <a:t> </a:t>
            </a:r>
            <a:r>
              <a:rPr lang="tr-TR" dirty="0" err="1">
                <a:hlinkClick r:id="rId2"/>
              </a:rPr>
              <a:t>to</a:t>
            </a:r>
            <a:r>
              <a:rPr lang="tr-TR" dirty="0">
                <a:hlinkClick r:id="rId2"/>
              </a:rPr>
              <a:t> </a:t>
            </a:r>
            <a:r>
              <a:rPr lang="tr-TR" dirty="0" err="1">
                <a:hlinkClick r:id="rId2"/>
              </a:rPr>
              <a:t>action</a:t>
            </a:r>
            <a:r>
              <a:rPr lang="tr-TR" dirty="0"/>
              <a:t>” butonu kullanılıyor ve butonun altına “</a:t>
            </a:r>
            <a:r>
              <a:rPr lang="tr-TR" dirty="0" err="1"/>
              <a:t>Its</a:t>
            </a:r>
            <a:r>
              <a:rPr lang="tr-TR" dirty="0"/>
              <a:t> </a:t>
            </a:r>
            <a:r>
              <a:rPr lang="tr-TR" dirty="0" err="1"/>
              <a:t>free</a:t>
            </a:r>
            <a:r>
              <a:rPr lang="tr-TR" dirty="0"/>
              <a:t> </a:t>
            </a:r>
            <a:r>
              <a:rPr lang="tr-TR" dirty="0" err="1"/>
              <a:t>and</a:t>
            </a:r>
            <a:r>
              <a:rPr lang="tr-TR" dirty="0"/>
              <a:t> </a:t>
            </a:r>
            <a:r>
              <a:rPr lang="tr-TR" dirty="0" err="1"/>
              <a:t>secure</a:t>
            </a:r>
            <a:r>
              <a:rPr lang="tr-TR" dirty="0"/>
              <a:t>” yazısı eklenerek kullanıcıların olası endişeleri ortadan kaldırılıyor. Ayrıca blok tekst yerine </a:t>
            </a:r>
            <a:r>
              <a:rPr lang="tr-TR" dirty="0" err="1"/>
              <a:t>check</a:t>
            </a:r>
            <a:r>
              <a:rPr lang="tr-TR" dirty="0"/>
              <a:t> </a:t>
            </a:r>
            <a:r>
              <a:rPr lang="tr-TR" dirty="0" err="1"/>
              <a:t>list</a:t>
            </a:r>
            <a:r>
              <a:rPr lang="tr-TR" dirty="0"/>
              <a:t> kullanılarak ziyaretçilerin daha kolay göz gezdirmeleri sağlanmış. </a:t>
            </a:r>
          </a:p>
          <a:p>
            <a:r>
              <a:rPr lang="tr-TR" dirty="0"/>
              <a:t>Bu test ile ilgili bir diğer ilgi çekici nokta gayet iyi görünen bir sayfanın bile birkaç değişiklikle çok daha verimli bir hale getirilebileceğini göstermesi. Sayfaya baktığımızda zaten testten önce iyi bir halde olduğunu düşünmüştüm ama bu sayfada bile %45.5 oranında başarı sağlanmış. Hem de sadece bir testle.</a:t>
            </a:r>
          </a:p>
          <a:p>
            <a:r>
              <a:rPr lang="tr-TR" dirty="0"/>
              <a:t>Test süreci bir kere yapılıp bırakılan bir deneyim değil devam eden bir süreç olmalı. Eminim bu sayfada hala geliştirilebilecek noktalar mevcut</a:t>
            </a:r>
            <a:r>
              <a:rPr lang="tr-TR" dirty="0" smtClean="0"/>
              <a:t>.</a:t>
            </a:r>
            <a:endParaRPr lang="tr-TR" dirty="0"/>
          </a:p>
        </p:txBody>
      </p:sp>
    </p:spTree>
    <p:extLst>
      <p:ext uri="{BB962C8B-B14F-4D97-AF65-F5344CB8AC3E}">
        <p14:creationId xmlns:p14="http://schemas.microsoft.com/office/powerpoint/2010/main" val="1240390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5</a:t>
            </a:r>
            <a:br>
              <a:rPr lang="tr-TR" dirty="0" smtClean="0"/>
            </a:br>
            <a:endParaRPr lang="tr-TR" dirty="0"/>
          </a:p>
        </p:txBody>
      </p:sp>
      <p:sp>
        <p:nvSpPr>
          <p:cNvPr id="3" name="İçerik Yer Tutucusu 2"/>
          <p:cNvSpPr>
            <a:spLocks noGrp="1"/>
          </p:cNvSpPr>
          <p:nvPr>
            <p:ph idx="1"/>
          </p:nvPr>
        </p:nvSpPr>
        <p:spPr/>
        <p:txBody>
          <a:bodyPr>
            <a:normAutofit lnSpcReduction="10000"/>
          </a:bodyPr>
          <a:lstStyle/>
          <a:p>
            <a:r>
              <a:rPr lang="tr-TR" dirty="0" smtClean="0"/>
              <a:t>Bu </a:t>
            </a:r>
            <a:r>
              <a:rPr lang="tr-TR" dirty="0"/>
              <a:t>testte de bir PPC kampanyası tarafından siteye yönlendirilen ziyaretçilerin iniş sayfaları (</a:t>
            </a:r>
            <a:r>
              <a:rPr lang="tr-TR" dirty="0" err="1">
                <a:hlinkClick r:id="rId2"/>
              </a:rPr>
              <a:t>landing</a:t>
            </a:r>
            <a:r>
              <a:rPr lang="tr-TR" dirty="0">
                <a:hlinkClick r:id="rId2"/>
              </a:rPr>
              <a:t> </a:t>
            </a:r>
            <a:r>
              <a:rPr lang="tr-TR" dirty="0" err="1">
                <a:hlinkClick r:id="rId2"/>
              </a:rPr>
              <a:t>page</a:t>
            </a:r>
            <a:r>
              <a:rPr lang="tr-TR" dirty="0"/>
              <a:t>) test ediliyor. </a:t>
            </a:r>
          </a:p>
          <a:p>
            <a:r>
              <a:rPr lang="tr-TR" dirty="0"/>
              <a:t>Birinci tasarımda sayfanın üst kısmında fotoğraflardan oluşan bir banner kullanılmış. Ziyaretçilerin ilgisi çekilip aşağıdaki formu doldurmaları umuluyor. </a:t>
            </a:r>
          </a:p>
          <a:p>
            <a:r>
              <a:rPr lang="tr-TR" dirty="0"/>
              <a:t>B versiyonunda ise banner kaldırılmış ve formun kısaltılmış bir versiyonu sayfanın üst kısmına taşınmış. </a:t>
            </a:r>
          </a:p>
          <a:p>
            <a:r>
              <a:rPr lang="tr-TR" dirty="0"/>
              <a:t>Bu testlerde Google </a:t>
            </a:r>
            <a:r>
              <a:rPr lang="tr-TR" dirty="0" err="1"/>
              <a:t>Website</a:t>
            </a:r>
            <a:r>
              <a:rPr lang="tr-TR" dirty="0"/>
              <a:t> </a:t>
            </a:r>
            <a:r>
              <a:rPr lang="tr-TR" dirty="0" err="1"/>
              <a:t>Optimizer</a:t>
            </a:r>
            <a:r>
              <a:rPr lang="tr-TR" dirty="0"/>
              <a:t> kullanılmış.</a:t>
            </a:r>
          </a:p>
          <a:p>
            <a:r>
              <a:rPr lang="tr-TR" dirty="0"/>
              <a:t>Sizce hangi tasarım daha fazla kullanıcının formu doldurmasını sağladı?</a:t>
            </a:r>
          </a:p>
        </p:txBody>
      </p:sp>
    </p:spTree>
    <p:extLst>
      <p:ext uri="{BB962C8B-B14F-4D97-AF65-F5344CB8AC3E}">
        <p14:creationId xmlns:p14="http://schemas.microsoft.com/office/powerpoint/2010/main" val="403580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5</a:t>
            </a:r>
            <a:br>
              <a:rPr lang="tr-TR" dirty="0" smtClean="0"/>
            </a:br>
            <a:r>
              <a:rPr lang="tr-TR" dirty="0" smtClean="0"/>
              <a:t>A Versiyonu-B versiyonu</a:t>
            </a:r>
            <a:endParaRPr lang="tr-TR" dirty="0"/>
          </a:p>
        </p:txBody>
      </p:sp>
      <p:sp>
        <p:nvSpPr>
          <p:cNvPr id="3" name="İçerik Yer Tutucusu 2"/>
          <p:cNvSpPr>
            <a:spLocks noGrp="1"/>
          </p:cNvSpPr>
          <p:nvPr>
            <p:ph idx="1"/>
          </p:nvPr>
        </p:nvSpPr>
        <p:spPr/>
        <p:txBody>
          <a:bodyPr>
            <a:normAutofit/>
          </a:bodyPr>
          <a:lstStyle/>
          <a:p>
            <a:endParaRPr lang="tr-TR" dirty="0"/>
          </a:p>
        </p:txBody>
      </p:sp>
      <p:pic>
        <p:nvPicPr>
          <p:cNvPr id="13314" name="Picture 2" descr="http://4.bp.blogspot.com/_B0wS1VZRJcY/TLQgG09-OTI/AAAAAAAAA8Y/tLn7FVFP3tQ/s400/test2_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1459"/>
            <a:ext cx="4104456" cy="4541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3316" name="Picture 4" descr="http://1.bp.blogspot.com/_B0wS1VZRJcY/TLQgBdKdvoI/AAAAAAAAA8Q/620cod3Wsgk/s400/test2_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574976"/>
            <a:ext cx="4237856" cy="4608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33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4</a:t>
            </a:r>
            <a:br>
              <a:rPr lang="tr-TR" dirty="0" smtClean="0"/>
            </a:br>
            <a:r>
              <a:rPr lang="tr-TR" dirty="0" smtClean="0"/>
              <a:t>CEVAP:?</a:t>
            </a:r>
            <a:endParaRPr lang="tr-TR" dirty="0"/>
          </a:p>
        </p:txBody>
      </p:sp>
      <p:sp>
        <p:nvSpPr>
          <p:cNvPr id="3" name="İçerik Yer Tutucusu 2"/>
          <p:cNvSpPr>
            <a:spLocks noGrp="1"/>
          </p:cNvSpPr>
          <p:nvPr>
            <p:ph idx="1"/>
          </p:nvPr>
        </p:nvSpPr>
        <p:spPr/>
        <p:txBody>
          <a:bodyPr>
            <a:normAutofit/>
          </a:bodyPr>
          <a:lstStyle/>
          <a:p>
            <a:r>
              <a:rPr lang="tr-TR" dirty="0" smtClean="0"/>
              <a:t>?</a:t>
            </a:r>
            <a:endParaRPr lang="tr-TR" dirty="0" smtClean="0"/>
          </a:p>
          <a:p>
            <a:endParaRPr lang="tr-TR" dirty="0"/>
          </a:p>
        </p:txBody>
      </p:sp>
    </p:spTree>
    <p:extLst>
      <p:ext uri="{BB962C8B-B14F-4D97-AF65-F5344CB8AC3E}">
        <p14:creationId xmlns:p14="http://schemas.microsoft.com/office/powerpoint/2010/main" val="403751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6</a:t>
            </a:r>
            <a:br>
              <a:rPr lang="tr-TR" dirty="0" smtClean="0"/>
            </a:br>
            <a:endParaRPr lang="tr-TR" dirty="0"/>
          </a:p>
        </p:txBody>
      </p:sp>
      <p:sp>
        <p:nvSpPr>
          <p:cNvPr id="3" name="İçerik Yer Tutucusu 2"/>
          <p:cNvSpPr>
            <a:spLocks noGrp="1"/>
          </p:cNvSpPr>
          <p:nvPr>
            <p:ph idx="1"/>
          </p:nvPr>
        </p:nvSpPr>
        <p:spPr/>
        <p:txBody>
          <a:bodyPr>
            <a:normAutofit/>
          </a:bodyPr>
          <a:lstStyle/>
          <a:p>
            <a:r>
              <a:rPr lang="tr-TR" dirty="0"/>
              <a:t>Bu testte iki farkı “404 Sayfa bulunamıyor” hata sayfası tasarımı karşılaştırılmış. </a:t>
            </a:r>
          </a:p>
          <a:p>
            <a:r>
              <a:rPr lang="tr-TR" dirty="0"/>
              <a:t>Birincide ziyaretçilere gitmek isteyebilecekleri sayfaların bir liste sunulurken diğer tasarımda büyük bir resim ve bir site içi arama kutucuğu bulunuyor.</a:t>
            </a:r>
          </a:p>
          <a:p>
            <a:r>
              <a:rPr lang="tr-TR" dirty="0"/>
              <a:t>Sizce bu sayfalardan hangisi ile karşılaşan ziyaretçiler siteden sonuç olarak daha fazla alışveriş yaptı?</a:t>
            </a:r>
          </a:p>
        </p:txBody>
      </p:sp>
    </p:spTree>
    <p:extLst>
      <p:ext uri="{BB962C8B-B14F-4D97-AF65-F5344CB8AC3E}">
        <p14:creationId xmlns:p14="http://schemas.microsoft.com/office/powerpoint/2010/main" val="14430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6</a:t>
            </a:r>
            <a:br>
              <a:rPr lang="tr-TR" dirty="0" smtClean="0"/>
            </a:br>
            <a:r>
              <a:rPr lang="tr-TR" dirty="0" smtClean="0"/>
              <a:t>A Versiyonu-B versiyonu</a:t>
            </a:r>
            <a:endParaRPr lang="tr-TR" dirty="0"/>
          </a:p>
        </p:txBody>
      </p:sp>
      <p:sp>
        <p:nvSpPr>
          <p:cNvPr id="3" name="İçerik Yer Tutucusu 2"/>
          <p:cNvSpPr>
            <a:spLocks noGrp="1"/>
          </p:cNvSpPr>
          <p:nvPr>
            <p:ph idx="1"/>
          </p:nvPr>
        </p:nvSpPr>
        <p:spPr/>
        <p:txBody>
          <a:bodyPr>
            <a:normAutofit/>
          </a:bodyPr>
          <a:lstStyle/>
          <a:p>
            <a:endParaRPr lang="tr-TR" dirty="0"/>
          </a:p>
        </p:txBody>
      </p:sp>
      <p:pic>
        <p:nvPicPr>
          <p:cNvPr id="15362" name="Picture 2" descr="http://3.bp.blogspot.com/_B0wS1VZRJcY/TLQf50utHXI/AAAAAAAAA8I/j41UmlDIPYM/s400/test2_3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4032448" cy="468052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3.bp.blogspot.com/_B0wS1VZRJcY/TLQfyueiG3I/AAAAAAAAA8A/CoyYY0i8HH0/s400/test2_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700808"/>
            <a:ext cx="4392488"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9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Sizce hangi test </a:t>
            </a:r>
            <a:r>
              <a:rPr lang="tr-TR" dirty="0" err="1" smtClean="0"/>
              <a:t>kazanDI</a:t>
            </a:r>
            <a:r>
              <a:rPr lang="tr-TR" dirty="0" smtClean="0"/>
              <a:t>?</a:t>
            </a:r>
            <a:endParaRPr lang="tr-TR" dirty="0"/>
          </a:p>
        </p:txBody>
      </p:sp>
      <p:sp>
        <p:nvSpPr>
          <p:cNvPr id="3" name="İçerik Yer Tutucusu 2"/>
          <p:cNvSpPr>
            <a:spLocks noGrp="1"/>
          </p:cNvSpPr>
          <p:nvPr>
            <p:ph idx="1"/>
          </p:nvPr>
        </p:nvSpPr>
        <p:spPr/>
        <p:txBody>
          <a:bodyPr>
            <a:normAutofit lnSpcReduction="10000"/>
          </a:bodyPr>
          <a:lstStyle/>
          <a:p>
            <a:r>
              <a:rPr lang="tr-TR" dirty="0" smtClean="0"/>
              <a:t>Değişik web </a:t>
            </a:r>
            <a:r>
              <a:rPr lang="tr-TR" dirty="0"/>
              <a:t>sitelerinden </a:t>
            </a:r>
            <a:r>
              <a:rPr lang="tr-TR" dirty="0" smtClean="0"/>
              <a:t>derlenen testleri göreceksiniz.</a:t>
            </a:r>
          </a:p>
          <a:p>
            <a:r>
              <a:rPr lang="tr-TR" dirty="0" smtClean="0"/>
              <a:t> </a:t>
            </a:r>
            <a:r>
              <a:rPr lang="tr-TR" dirty="0"/>
              <a:t>Bunlar genelde </a:t>
            </a:r>
            <a:r>
              <a:rPr lang="tr-TR" dirty="0">
                <a:hlinkClick r:id="rId2"/>
              </a:rPr>
              <a:t>A/B testleri</a:t>
            </a:r>
            <a:r>
              <a:rPr lang="tr-TR" dirty="0"/>
              <a:t> </a:t>
            </a:r>
            <a:r>
              <a:rPr lang="tr-TR" dirty="0" smtClean="0"/>
              <a:t>olacak. </a:t>
            </a:r>
          </a:p>
          <a:p>
            <a:r>
              <a:rPr lang="tr-TR" dirty="0"/>
              <a:t> </a:t>
            </a:r>
            <a:r>
              <a:rPr lang="tr-TR" dirty="0" smtClean="0"/>
              <a:t>Buradaki testlerin </a:t>
            </a:r>
            <a:r>
              <a:rPr lang="tr-TR" dirty="0"/>
              <a:t>hepsinde A ya da B tasarımından birinin diğerinden </a:t>
            </a:r>
            <a:r>
              <a:rPr lang="tr-TR" dirty="0">
                <a:hlinkClick r:id="rId3"/>
              </a:rPr>
              <a:t>matematiksel kesinlikte</a:t>
            </a:r>
            <a:r>
              <a:rPr lang="tr-TR" dirty="0"/>
              <a:t> (gerekli </a:t>
            </a:r>
            <a:r>
              <a:rPr lang="tr-TR" dirty="0" err="1">
                <a:hlinkClick r:id="rId4"/>
              </a:rPr>
              <a:t>confidence</a:t>
            </a:r>
            <a:r>
              <a:rPr lang="tr-TR" dirty="0">
                <a:hlinkClick r:id="rId4"/>
              </a:rPr>
              <a:t> </a:t>
            </a:r>
            <a:r>
              <a:rPr lang="tr-TR" dirty="0" err="1">
                <a:hlinkClick r:id="rId4"/>
              </a:rPr>
              <a:t>level</a:t>
            </a:r>
            <a:r>
              <a:rPr lang="tr-TR" dirty="0"/>
              <a:t> koşulları oluştuğunda) daha iyi olacak. </a:t>
            </a:r>
            <a:endParaRPr lang="tr-TR" dirty="0" smtClean="0"/>
          </a:p>
          <a:p>
            <a:r>
              <a:rPr lang="tr-TR" dirty="0" smtClean="0"/>
              <a:t>Bu </a:t>
            </a:r>
            <a:r>
              <a:rPr lang="tr-TR" dirty="0"/>
              <a:t>koşulları sağlamayan testlere burada yer verilmeyecek.</a:t>
            </a:r>
          </a:p>
          <a:p>
            <a:r>
              <a:rPr lang="tr-TR" dirty="0"/>
              <a:t>Sunacağım testlerin hepsi </a:t>
            </a:r>
            <a:r>
              <a:rPr lang="tr-TR" i="1" dirty="0"/>
              <a:t>Google </a:t>
            </a:r>
            <a:r>
              <a:rPr lang="tr-TR" i="1" dirty="0" err="1"/>
              <a:t>Website</a:t>
            </a:r>
            <a:r>
              <a:rPr lang="tr-TR" i="1" dirty="0"/>
              <a:t> </a:t>
            </a:r>
            <a:r>
              <a:rPr lang="tr-TR" i="1" dirty="0" err="1"/>
              <a:t>Optimizer</a:t>
            </a:r>
            <a:r>
              <a:rPr lang="tr-TR" dirty="0"/>
              <a:t> ya da </a:t>
            </a:r>
            <a:r>
              <a:rPr lang="tr-TR" i="1" dirty="0" err="1"/>
              <a:t>Omniture</a:t>
            </a:r>
            <a:r>
              <a:rPr lang="tr-TR" i="1" dirty="0"/>
              <a:t> Test &amp; </a:t>
            </a:r>
            <a:r>
              <a:rPr lang="tr-TR" i="1" dirty="0" err="1"/>
              <a:t>Target</a:t>
            </a:r>
            <a:r>
              <a:rPr lang="tr-TR" dirty="0"/>
              <a:t> gibi A/B testi imkânı sunan araçlarla yapılmıştır. </a:t>
            </a:r>
          </a:p>
          <a:p>
            <a:endParaRPr lang="tr-TR" dirty="0"/>
          </a:p>
        </p:txBody>
      </p:sp>
    </p:spTree>
    <p:extLst>
      <p:ext uri="{BB962C8B-B14F-4D97-AF65-F5344CB8AC3E}">
        <p14:creationId xmlns:p14="http://schemas.microsoft.com/office/powerpoint/2010/main" val="298158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4</a:t>
            </a:r>
            <a:br>
              <a:rPr lang="tr-TR" dirty="0" smtClean="0"/>
            </a:br>
            <a:r>
              <a:rPr lang="tr-TR" dirty="0" smtClean="0"/>
              <a:t>CEVAP:?</a:t>
            </a:r>
            <a:endParaRPr lang="tr-TR" dirty="0"/>
          </a:p>
        </p:txBody>
      </p:sp>
      <p:sp>
        <p:nvSpPr>
          <p:cNvPr id="3" name="İçerik Yer Tutucusu 2"/>
          <p:cNvSpPr>
            <a:spLocks noGrp="1"/>
          </p:cNvSpPr>
          <p:nvPr>
            <p:ph idx="1"/>
          </p:nvPr>
        </p:nvSpPr>
        <p:spPr/>
        <p:txBody>
          <a:bodyPr>
            <a:normAutofit/>
          </a:bodyPr>
          <a:lstStyle/>
          <a:p>
            <a:r>
              <a:rPr lang="tr-TR" dirty="0"/>
              <a:t>?</a:t>
            </a:r>
            <a:endParaRPr lang="tr-TR" dirty="0" smtClean="0"/>
          </a:p>
          <a:p>
            <a:endParaRPr lang="tr-TR" dirty="0"/>
          </a:p>
        </p:txBody>
      </p:sp>
    </p:spTree>
    <p:extLst>
      <p:ext uri="{BB962C8B-B14F-4D97-AF65-F5344CB8AC3E}">
        <p14:creationId xmlns:p14="http://schemas.microsoft.com/office/powerpoint/2010/main" val="44402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Test 1</a:t>
            </a:r>
            <a:endParaRPr lang="tr-TR" dirty="0"/>
          </a:p>
        </p:txBody>
      </p:sp>
      <p:sp>
        <p:nvSpPr>
          <p:cNvPr id="3" name="İçerik Yer Tutucusu 2"/>
          <p:cNvSpPr>
            <a:spLocks noGrp="1"/>
          </p:cNvSpPr>
          <p:nvPr>
            <p:ph idx="1"/>
          </p:nvPr>
        </p:nvSpPr>
        <p:spPr>
          <a:xfrm>
            <a:off x="457200" y="1752600"/>
            <a:ext cx="8435280" cy="4373563"/>
          </a:xfrm>
        </p:spPr>
        <p:txBody>
          <a:bodyPr>
            <a:normAutofit lnSpcReduction="10000"/>
          </a:bodyPr>
          <a:lstStyle/>
          <a:p>
            <a:r>
              <a:rPr lang="tr-TR" dirty="0"/>
              <a:t>Aşağıdaki A/B testi bir üniversite web sitesi için gerçekleştirildi. </a:t>
            </a:r>
            <a:endParaRPr lang="tr-TR" dirty="0" smtClean="0"/>
          </a:p>
          <a:p>
            <a:r>
              <a:rPr lang="tr-TR" dirty="0" smtClean="0"/>
              <a:t>A </a:t>
            </a:r>
            <a:r>
              <a:rPr lang="tr-TR" dirty="0"/>
              <a:t>versiyonunda sağ üst köşede </a:t>
            </a:r>
            <a:r>
              <a:rPr lang="tr-TR" dirty="0" err="1"/>
              <a:t>tıklanılabilen</a:t>
            </a:r>
            <a:r>
              <a:rPr lang="tr-TR" dirty="0"/>
              <a:t> bir mavi kutu ve kutunun içinde ziyaretçiyi tıklamaya teşvik eden bir tekst görünüyor. Ziyaretçi tıkladığında bilgilerini girebileceği bir formla karşılaşıyor. B versiyonunda bunun yerine isim, soy isim ve e-mail adresinden oluşan form bulunuyor. </a:t>
            </a:r>
          </a:p>
          <a:p>
            <a:r>
              <a:rPr lang="tr-TR" dirty="0"/>
              <a:t>Bu testler için </a:t>
            </a:r>
            <a:r>
              <a:rPr lang="tr-TR" dirty="0" err="1"/>
              <a:t>Omniture</a:t>
            </a:r>
            <a:r>
              <a:rPr lang="tr-TR" dirty="0"/>
              <a:t> </a:t>
            </a:r>
            <a:r>
              <a:rPr lang="tr-TR" dirty="0" err="1"/>
              <a:t>Test&amp;Target</a:t>
            </a:r>
            <a:r>
              <a:rPr lang="tr-TR" dirty="0"/>
              <a:t> kullanılmış. </a:t>
            </a:r>
          </a:p>
          <a:p>
            <a:r>
              <a:rPr lang="tr-TR" dirty="0"/>
              <a:t>Sizce hangi versiyon daha fazla ziyaretçi tarafından tıklandı ve bunun sonucunda ziyaretçi iletişim bilgilerine ulaşıldı?</a:t>
            </a:r>
          </a:p>
        </p:txBody>
      </p:sp>
    </p:spTree>
    <p:extLst>
      <p:ext uri="{BB962C8B-B14F-4D97-AF65-F5344CB8AC3E}">
        <p14:creationId xmlns:p14="http://schemas.microsoft.com/office/powerpoint/2010/main" val="136599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1</a:t>
            </a:r>
            <a:br>
              <a:rPr lang="tr-TR" dirty="0" smtClean="0"/>
            </a:br>
            <a:r>
              <a:rPr lang="tr-TR" dirty="0" smtClean="0"/>
              <a:t>A Versiyonu-B versiyonu</a:t>
            </a:r>
            <a:endParaRPr lang="tr-TR" dirty="0"/>
          </a:p>
        </p:txBody>
      </p:sp>
      <p:sp>
        <p:nvSpPr>
          <p:cNvPr id="3" name="İçerik Yer Tutucusu 2"/>
          <p:cNvSpPr>
            <a:spLocks noGrp="1"/>
          </p:cNvSpPr>
          <p:nvPr>
            <p:ph idx="1"/>
          </p:nvPr>
        </p:nvSpPr>
        <p:spPr/>
        <p:txBody>
          <a:bodyPr>
            <a:normAutofit/>
          </a:bodyPr>
          <a:lstStyle/>
          <a:p>
            <a:endParaRPr lang="tr-TR" dirty="0"/>
          </a:p>
        </p:txBody>
      </p:sp>
      <p:pic>
        <p:nvPicPr>
          <p:cNvPr id="1026" name="Picture 2" descr="http://1.bp.blogspot.com/_B0wS1VZRJcY/TLQWrmNoFyI/AAAAAAAAA74/K5X9SRLcaQY/s400/test1_1_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5" y="1961828"/>
            <a:ext cx="4337930" cy="3862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3.bp.blogspot.com/_B0wS1VZRJcY/TLQVZwE1gfI/AAAAAAAAA7o/nvCVM42WIq0/s400/test1_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961828"/>
            <a:ext cx="4572000" cy="3934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79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1</a:t>
            </a:r>
            <a:br>
              <a:rPr lang="tr-TR" dirty="0" smtClean="0"/>
            </a:br>
            <a:r>
              <a:rPr lang="tr-TR" dirty="0" smtClean="0"/>
              <a:t>CEVAP B</a:t>
            </a:r>
            <a:endParaRPr lang="tr-TR" dirty="0"/>
          </a:p>
        </p:txBody>
      </p:sp>
      <p:sp>
        <p:nvSpPr>
          <p:cNvPr id="3" name="İçerik Yer Tutucusu 2"/>
          <p:cNvSpPr>
            <a:spLocks noGrp="1"/>
          </p:cNvSpPr>
          <p:nvPr>
            <p:ph idx="1"/>
          </p:nvPr>
        </p:nvSpPr>
        <p:spPr/>
        <p:txBody>
          <a:bodyPr>
            <a:normAutofit lnSpcReduction="10000"/>
          </a:bodyPr>
          <a:lstStyle/>
          <a:p>
            <a:r>
              <a:rPr lang="tr-TR" dirty="0" smtClean="0"/>
              <a:t>Test </a:t>
            </a:r>
            <a:r>
              <a:rPr lang="tr-TR" dirty="0"/>
              <a:t>sonuçlarına göre B versiyonu ziyaretçilerin iletişim bilgilerini toplamada %72 oranında daha başarılı olmuş. </a:t>
            </a:r>
          </a:p>
          <a:p>
            <a:r>
              <a:rPr lang="tr-TR" dirty="0"/>
              <a:t>Bunun muhtemel sebebi kullanıcıları iki aşamalı bir süreçten kurtarıp işlemi tek aşamaya indirmesi olabilir. </a:t>
            </a:r>
            <a:endParaRPr lang="tr-TR" dirty="0" smtClean="0"/>
          </a:p>
          <a:p>
            <a:r>
              <a:rPr lang="tr-TR" dirty="0" smtClean="0"/>
              <a:t>A </a:t>
            </a:r>
            <a:r>
              <a:rPr lang="tr-TR" dirty="0"/>
              <a:t>versiyonunda önce ziyaretçilerin dikkatini çekip kutucuğa tıklamaları, daha sonda da formun doldurulması hedeflenmiş. </a:t>
            </a:r>
            <a:endParaRPr lang="tr-TR" dirty="0" smtClean="0"/>
          </a:p>
          <a:p>
            <a:r>
              <a:rPr lang="tr-TR" dirty="0" smtClean="0"/>
              <a:t>Görülüyor </a:t>
            </a:r>
            <a:r>
              <a:rPr lang="tr-TR" dirty="0"/>
              <a:t>ki bu web sitesi için formun direk olarak iniş sayfasına (</a:t>
            </a:r>
            <a:r>
              <a:rPr lang="tr-TR" dirty="0" err="1">
                <a:hlinkClick r:id="rId2"/>
              </a:rPr>
              <a:t>landing</a:t>
            </a:r>
            <a:r>
              <a:rPr lang="tr-TR" dirty="0">
                <a:hlinkClick r:id="rId2"/>
              </a:rPr>
              <a:t> </a:t>
            </a:r>
            <a:r>
              <a:rPr lang="tr-TR" dirty="0" err="1">
                <a:hlinkClick r:id="rId2"/>
              </a:rPr>
              <a:t>page</a:t>
            </a:r>
            <a:r>
              <a:rPr lang="tr-TR" dirty="0"/>
              <a:t>) konulması daha iyi sonuç vermiş.</a:t>
            </a:r>
          </a:p>
          <a:p>
            <a:endParaRPr lang="tr-TR" dirty="0"/>
          </a:p>
        </p:txBody>
      </p:sp>
    </p:spTree>
    <p:extLst>
      <p:ext uri="{BB962C8B-B14F-4D97-AF65-F5344CB8AC3E}">
        <p14:creationId xmlns:p14="http://schemas.microsoft.com/office/powerpoint/2010/main" val="272481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Test 2</a:t>
            </a:r>
            <a:endParaRPr lang="tr-TR" dirty="0"/>
          </a:p>
        </p:txBody>
      </p:sp>
      <p:sp>
        <p:nvSpPr>
          <p:cNvPr id="3" name="İçerik Yer Tutucusu 2"/>
          <p:cNvSpPr>
            <a:spLocks noGrp="1"/>
          </p:cNvSpPr>
          <p:nvPr>
            <p:ph idx="1"/>
          </p:nvPr>
        </p:nvSpPr>
        <p:spPr/>
        <p:txBody>
          <a:bodyPr>
            <a:normAutofit/>
          </a:bodyPr>
          <a:lstStyle/>
          <a:p>
            <a:r>
              <a:rPr lang="tr-TR" dirty="0"/>
              <a:t>Bu A/B testinde site sahipleri sadece üst kısımdaki “</a:t>
            </a:r>
            <a:r>
              <a:rPr lang="tr-TR" dirty="0" err="1">
                <a:hlinkClick r:id="rId2"/>
              </a:rPr>
              <a:t>call</a:t>
            </a:r>
            <a:r>
              <a:rPr lang="tr-TR" dirty="0">
                <a:hlinkClick r:id="rId2"/>
              </a:rPr>
              <a:t> </a:t>
            </a:r>
            <a:r>
              <a:rPr lang="tr-TR" dirty="0" err="1">
                <a:hlinkClick r:id="rId2"/>
              </a:rPr>
              <a:t>to</a:t>
            </a:r>
            <a:r>
              <a:rPr lang="tr-TR" dirty="0">
                <a:hlinkClick r:id="rId2"/>
              </a:rPr>
              <a:t> </a:t>
            </a:r>
            <a:r>
              <a:rPr lang="tr-TR" dirty="0" err="1">
                <a:hlinkClick r:id="rId2"/>
              </a:rPr>
              <a:t>action</a:t>
            </a:r>
            <a:r>
              <a:rPr lang="tr-TR" dirty="0"/>
              <a:t>” butonunun yerini değiştiriyorlar. “</a:t>
            </a:r>
            <a:r>
              <a:rPr lang="tr-TR" dirty="0" err="1"/>
              <a:t>Register</a:t>
            </a:r>
            <a:r>
              <a:rPr lang="tr-TR" dirty="0"/>
              <a:t> </a:t>
            </a:r>
            <a:r>
              <a:rPr lang="tr-TR" dirty="0" err="1"/>
              <a:t>Now</a:t>
            </a:r>
            <a:r>
              <a:rPr lang="tr-TR" dirty="0"/>
              <a:t>” butonu A tasarımında sağ taraftayken B versiyonunda sola alınmış. </a:t>
            </a:r>
          </a:p>
        </p:txBody>
      </p:sp>
    </p:spTree>
    <p:extLst>
      <p:ext uri="{BB962C8B-B14F-4D97-AF65-F5344CB8AC3E}">
        <p14:creationId xmlns:p14="http://schemas.microsoft.com/office/powerpoint/2010/main" val="125533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2</a:t>
            </a:r>
            <a:br>
              <a:rPr lang="tr-TR" dirty="0" smtClean="0"/>
            </a:br>
            <a:r>
              <a:rPr lang="tr-TR" dirty="0" smtClean="0"/>
              <a:t>A Versiyonu-B versiyonu</a:t>
            </a:r>
            <a:endParaRPr lang="tr-TR" dirty="0"/>
          </a:p>
        </p:txBody>
      </p:sp>
      <p:sp>
        <p:nvSpPr>
          <p:cNvPr id="3" name="İçerik Yer Tutucusu 2"/>
          <p:cNvSpPr>
            <a:spLocks noGrp="1"/>
          </p:cNvSpPr>
          <p:nvPr>
            <p:ph idx="1"/>
          </p:nvPr>
        </p:nvSpPr>
        <p:spPr/>
        <p:txBody>
          <a:bodyPr>
            <a:normAutofit/>
          </a:bodyPr>
          <a:lstStyle/>
          <a:p>
            <a:endParaRPr lang="tr-TR" dirty="0"/>
          </a:p>
        </p:txBody>
      </p:sp>
      <p:pic>
        <p:nvPicPr>
          <p:cNvPr id="2050" name="Picture 2" descr="http://4.bp.blogspot.com/_B0wS1VZRJcY/TLQVWFWVshI/AAAAAAAAA7g/MjRBGPcbPL8/s400/test1_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88588"/>
            <a:ext cx="4248472" cy="49087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4.bp.blogspot.com/_B0wS1VZRJcY/TLQVRRBw4HI/AAAAAAAAA7Y/9b5cEp9DmSk/s400/test1_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688588"/>
            <a:ext cx="4176464" cy="490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26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Test 2</a:t>
            </a:r>
            <a:br>
              <a:rPr lang="tr-TR" dirty="0" smtClean="0"/>
            </a:br>
            <a:r>
              <a:rPr lang="tr-TR" dirty="0" smtClean="0"/>
              <a:t>CEVAP:A</a:t>
            </a:r>
            <a:endParaRPr lang="tr-TR" dirty="0"/>
          </a:p>
        </p:txBody>
      </p:sp>
      <p:sp>
        <p:nvSpPr>
          <p:cNvPr id="3" name="İçerik Yer Tutucusu 2"/>
          <p:cNvSpPr>
            <a:spLocks noGrp="1"/>
          </p:cNvSpPr>
          <p:nvPr>
            <p:ph idx="1"/>
          </p:nvPr>
        </p:nvSpPr>
        <p:spPr/>
        <p:txBody>
          <a:bodyPr>
            <a:normAutofit/>
          </a:bodyPr>
          <a:lstStyle/>
          <a:p>
            <a:r>
              <a:rPr lang="tr-TR" dirty="0"/>
              <a:t>Bu testin A versiyonunu gören ziyaretçilerin B versiyonunu görenlerden %129 oranında daha fazla “</a:t>
            </a:r>
            <a:r>
              <a:rPr lang="tr-TR" dirty="0" err="1"/>
              <a:t>Register</a:t>
            </a:r>
            <a:r>
              <a:rPr lang="tr-TR" dirty="0"/>
              <a:t> </a:t>
            </a:r>
            <a:r>
              <a:rPr lang="tr-TR" dirty="0" err="1"/>
              <a:t>Now</a:t>
            </a:r>
            <a:r>
              <a:rPr lang="tr-TR" dirty="0"/>
              <a:t>” butonuna tıkladıkları görülmüş. </a:t>
            </a:r>
          </a:p>
          <a:p>
            <a:r>
              <a:rPr lang="tr-TR" dirty="0"/>
              <a:t>Sadece bir “</a:t>
            </a:r>
            <a:r>
              <a:rPr lang="tr-TR" dirty="0" err="1">
                <a:hlinkClick r:id="rId2"/>
              </a:rPr>
              <a:t>call</a:t>
            </a:r>
            <a:r>
              <a:rPr lang="tr-TR" dirty="0">
                <a:hlinkClick r:id="rId2"/>
              </a:rPr>
              <a:t> </a:t>
            </a:r>
            <a:r>
              <a:rPr lang="tr-TR" dirty="0" err="1">
                <a:hlinkClick r:id="rId2"/>
              </a:rPr>
              <a:t>to</a:t>
            </a:r>
            <a:r>
              <a:rPr lang="tr-TR" dirty="0">
                <a:hlinkClick r:id="rId2"/>
              </a:rPr>
              <a:t> </a:t>
            </a:r>
            <a:r>
              <a:rPr lang="tr-TR" dirty="0" err="1">
                <a:hlinkClick r:id="rId2"/>
              </a:rPr>
              <a:t>action</a:t>
            </a:r>
            <a:r>
              <a:rPr lang="tr-TR" dirty="0"/>
              <a:t>” butonunu soldan sağa almanın bile ne kadar büyük fark yaratabileceğini göstermesi açısından mükemmel bir örnek. </a:t>
            </a:r>
          </a:p>
          <a:p>
            <a:r>
              <a:rPr lang="tr-TR" dirty="0"/>
              <a:t>Birçok web sitesinde “</a:t>
            </a:r>
            <a:r>
              <a:rPr lang="tr-TR" dirty="0" err="1">
                <a:hlinkClick r:id="rId2"/>
              </a:rPr>
              <a:t>call</a:t>
            </a:r>
            <a:r>
              <a:rPr lang="tr-TR" dirty="0">
                <a:hlinkClick r:id="rId2"/>
              </a:rPr>
              <a:t> </a:t>
            </a:r>
            <a:r>
              <a:rPr lang="tr-TR" dirty="0" err="1">
                <a:hlinkClick r:id="rId2"/>
              </a:rPr>
              <a:t>to</a:t>
            </a:r>
            <a:r>
              <a:rPr lang="tr-TR" dirty="0">
                <a:hlinkClick r:id="rId2"/>
              </a:rPr>
              <a:t> </a:t>
            </a:r>
            <a:r>
              <a:rPr lang="tr-TR" dirty="0" err="1">
                <a:hlinkClick r:id="rId2"/>
              </a:rPr>
              <a:t>action</a:t>
            </a:r>
            <a:r>
              <a:rPr lang="tr-TR" dirty="0"/>
              <a:t>” butonunun sol üst köşede olduğunu görüyoruz. </a:t>
            </a:r>
            <a:endParaRPr lang="tr-TR" dirty="0" smtClean="0"/>
          </a:p>
          <a:p>
            <a:r>
              <a:rPr lang="tr-TR" dirty="0" smtClean="0"/>
              <a:t>Tabii </a:t>
            </a:r>
            <a:r>
              <a:rPr lang="tr-TR" dirty="0"/>
              <a:t>ki bu sonuçların tüm siteler için geçerli olduğunu </a:t>
            </a:r>
            <a:r>
              <a:rPr lang="tr-TR" dirty="0" smtClean="0"/>
              <a:t>göstermez </a:t>
            </a:r>
            <a:r>
              <a:rPr lang="tr-TR" dirty="0" smtClean="0"/>
              <a:t>ama </a:t>
            </a:r>
            <a:r>
              <a:rPr lang="tr-TR" dirty="0"/>
              <a:t>en azından test edilmesi gerektiğine dair bilimsel bir kanıt var elimizde.</a:t>
            </a:r>
          </a:p>
        </p:txBody>
      </p:sp>
    </p:spTree>
    <p:extLst>
      <p:ext uri="{BB962C8B-B14F-4D97-AF65-F5344CB8AC3E}">
        <p14:creationId xmlns:p14="http://schemas.microsoft.com/office/powerpoint/2010/main" val="210488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Test 3</a:t>
            </a:r>
            <a:endParaRPr lang="tr-TR" dirty="0"/>
          </a:p>
        </p:txBody>
      </p:sp>
      <p:sp>
        <p:nvSpPr>
          <p:cNvPr id="3" name="İçerik Yer Tutucusu 2"/>
          <p:cNvSpPr>
            <a:spLocks noGrp="1"/>
          </p:cNvSpPr>
          <p:nvPr>
            <p:ph idx="1"/>
          </p:nvPr>
        </p:nvSpPr>
        <p:spPr/>
        <p:txBody>
          <a:bodyPr>
            <a:normAutofit/>
          </a:bodyPr>
          <a:lstStyle/>
          <a:p>
            <a:r>
              <a:rPr lang="tr-TR" dirty="0"/>
              <a:t>Aşağıdaki testte iki aynı sayfada iki farklı form kullanılmış. Bu testler için Google </a:t>
            </a:r>
            <a:r>
              <a:rPr lang="tr-TR" dirty="0" err="1"/>
              <a:t>Website</a:t>
            </a:r>
            <a:r>
              <a:rPr lang="tr-TR" dirty="0"/>
              <a:t> </a:t>
            </a:r>
            <a:r>
              <a:rPr lang="tr-TR" dirty="0" err="1"/>
              <a:t>Optimizer</a:t>
            </a:r>
            <a:r>
              <a:rPr lang="tr-TR" dirty="0"/>
              <a:t> kullanılmış. </a:t>
            </a:r>
          </a:p>
          <a:p>
            <a:r>
              <a:rPr lang="tr-TR" dirty="0"/>
              <a:t>Sizce hangi versiyon daha fazla ziyaretçinin formu doldurmasını sağlamış olabilir?</a:t>
            </a:r>
          </a:p>
        </p:txBody>
      </p:sp>
    </p:spTree>
    <p:extLst>
      <p:ext uri="{BB962C8B-B14F-4D97-AF65-F5344CB8AC3E}">
        <p14:creationId xmlns:p14="http://schemas.microsoft.com/office/powerpoint/2010/main" val="1088586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czacı">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Eczacı">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czacı">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21</TotalTime>
  <Words>886</Words>
  <Application>Microsoft Office PowerPoint</Application>
  <PresentationFormat>Ekran Gösterisi (4:3)</PresentationFormat>
  <Paragraphs>62</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Eczacı</vt:lpstr>
      <vt:lpstr>Sizce hangi test kazandI?</vt:lpstr>
      <vt:lpstr>Sizce hangi test kazanDI?</vt:lpstr>
      <vt:lpstr>Test 1</vt:lpstr>
      <vt:lpstr>Test 1 A Versiyonu-B versiyonu</vt:lpstr>
      <vt:lpstr>Test 1 CEVAP B</vt:lpstr>
      <vt:lpstr>Test 2</vt:lpstr>
      <vt:lpstr>Test 2 A Versiyonu-B versiyonu</vt:lpstr>
      <vt:lpstr>Test 2 CEVAP:A</vt:lpstr>
      <vt:lpstr>Test 3</vt:lpstr>
      <vt:lpstr>Test 3 A Versiyonu-B versiyonu</vt:lpstr>
      <vt:lpstr>Test 3 CEVAP: a</vt:lpstr>
      <vt:lpstr>Test 4 </vt:lpstr>
      <vt:lpstr>Test 4 A Versiyonu-B versiyonu</vt:lpstr>
      <vt:lpstr>Test 4 CEVAP:a</vt:lpstr>
      <vt:lpstr>Test 5 </vt:lpstr>
      <vt:lpstr>Test 5 A Versiyonu-B versiyonu</vt:lpstr>
      <vt:lpstr>Test 4 CEVAP:?</vt:lpstr>
      <vt:lpstr>Test 6 </vt:lpstr>
      <vt:lpstr>Test 6 A Versiyonu-B versiyonu</vt:lpstr>
      <vt:lpstr>Test 4 CEVAP:?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Sizce hangi test kazandI?</dc:title>
  <dc:creator>Naciye MACİT</dc:creator>
  <cp:lastModifiedBy>Naciye MACİT</cp:lastModifiedBy>
  <cp:revision>3</cp:revision>
  <dcterms:created xsi:type="dcterms:W3CDTF">2013-05-21T12:48:10Z</dcterms:created>
  <dcterms:modified xsi:type="dcterms:W3CDTF">2013-06-05T14:05:57Z</dcterms:modified>
</cp:coreProperties>
</file>