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3" name="Dikdörtgen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Dikdörtgen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Dikdörtgen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Dikdörtgen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Dikdörtgen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Yuvarlatılmış Dikdörtgen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Yuvarlatılmış Dikdörtgen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Dikdörtgen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6705600" y="4206240"/>
            <a:ext cx="960120" cy="457200"/>
          </a:xfrm>
        </p:spPr>
        <p:txBody>
          <a:bodyPr/>
          <a:lstStyle/>
          <a:p>
            <a:fld id="{A14CD149-233F-4AB0-8968-0EB94267AE71}" type="datetimeFigureOut">
              <a:rPr lang="tr-TR" smtClean="0"/>
              <a:t>05.03.2013</a:t>
            </a:fld>
            <a:endParaRPr lang="tr-TR"/>
          </a:p>
        </p:txBody>
      </p:sp>
      <p:sp>
        <p:nvSpPr>
          <p:cNvPr id="17" name="Altbilgi Yer Tutucusu 16"/>
          <p:cNvSpPr>
            <a:spLocks noGrp="1"/>
          </p:cNvSpPr>
          <p:nvPr>
            <p:ph type="ftr" sz="quarter" idx="11"/>
          </p:nvPr>
        </p:nvSpPr>
        <p:spPr>
          <a:xfrm>
            <a:off x="5410200" y="4205288"/>
            <a:ext cx="1295400" cy="457200"/>
          </a:xfrm>
        </p:spPr>
        <p:txBody>
          <a:bodyPr/>
          <a:lstStyle/>
          <a:p>
            <a:endParaRPr lang="tr-TR"/>
          </a:p>
        </p:txBody>
      </p:sp>
      <p:sp>
        <p:nvSpPr>
          <p:cNvPr id="29" name="Slayt Numarası Yer Tutucusu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D37B87F-F4B1-40D3-AA86-D93A7FE2D91D}"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14CD149-233F-4AB0-8968-0EB94267AE71}" type="datetimeFigureOut">
              <a:rPr lang="tr-TR" smtClean="0"/>
              <a:t>05.03.2013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D37B87F-F4B1-40D3-AA86-D93A7FE2D91D}"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1143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1143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14CD149-233F-4AB0-8968-0EB94267AE71}" type="datetimeFigureOut">
              <a:rPr lang="tr-TR" smtClean="0"/>
              <a:t>05.03.2013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D37B87F-F4B1-40D3-AA86-D93A7FE2D91D}"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14CD149-233F-4AB0-8968-0EB94267AE71}" type="datetimeFigureOut">
              <a:rPr lang="tr-TR" smtClean="0"/>
              <a:t>05.03.2013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D37B87F-F4B1-40D3-AA86-D93A7FE2D91D}"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A14CD149-233F-4AB0-8968-0EB94267AE71}" type="datetimeFigureOut">
              <a:rPr lang="tr-TR" smtClean="0"/>
              <a:t>05.03.2013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D37B87F-F4B1-40D3-AA86-D93A7FE2D91D}"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A14CD149-233F-4AB0-8968-0EB94267AE71}" type="datetimeFigureOut">
              <a:rPr lang="tr-TR" smtClean="0"/>
              <a:t>05.03.2013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D37B87F-F4B1-40D3-AA86-D93A7FE2D91D}"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381000" y="1143000"/>
            <a:ext cx="8382000" cy="1069848"/>
          </a:xfrm>
        </p:spPr>
        <p:txBody>
          <a:bodyPr anchor="ctr"/>
          <a:lstStyle>
            <a:lvl1pPr>
              <a:defRPr sz="4000" b="0" i="0"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6" name="Veri Yer Tutucusu 25"/>
          <p:cNvSpPr>
            <a:spLocks noGrp="1"/>
          </p:cNvSpPr>
          <p:nvPr>
            <p:ph type="dt" sz="half" idx="10"/>
          </p:nvPr>
        </p:nvSpPr>
        <p:spPr/>
        <p:txBody>
          <a:bodyPr rtlCol="0"/>
          <a:lstStyle/>
          <a:p>
            <a:fld id="{A14CD149-233F-4AB0-8968-0EB94267AE71}" type="datetimeFigureOut">
              <a:rPr lang="tr-TR" smtClean="0"/>
              <a:t>05.03.2013</a:t>
            </a:fld>
            <a:endParaRPr lang="tr-TR"/>
          </a:p>
        </p:txBody>
      </p:sp>
      <p:sp>
        <p:nvSpPr>
          <p:cNvPr id="27" name="Slayt Numarası Yer Tutucusu 26"/>
          <p:cNvSpPr>
            <a:spLocks noGrp="1"/>
          </p:cNvSpPr>
          <p:nvPr>
            <p:ph type="sldNum" sz="quarter" idx="11"/>
          </p:nvPr>
        </p:nvSpPr>
        <p:spPr/>
        <p:txBody>
          <a:bodyPr rtlCol="0"/>
          <a:lstStyle/>
          <a:p>
            <a:fld id="{7D37B87F-F4B1-40D3-AA86-D93A7FE2D91D}" type="slidenum">
              <a:rPr lang="tr-TR" smtClean="0"/>
              <a:t>‹#›</a:t>
            </a:fld>
            <a:endParaRPr lang="tr-TR"/>
          </a:p>
        </p:txBody>
      </p:sp>
      <p:sp>
        <p:nvSpPr>
          <p:cNvPr id="28" name="Altbilgi Yer Tutucusu 27"/>
          <p:cNvSpPr>
            <a:spLocks noGrp="1"/>
          </p:cNvSpPr>
          <p:nvPr>
            <p:ph type="ftr" sz="quarter" idx="12"/>
          </p:nvPr>
        </p:nvSpPr>
        <p:spPr/>
        <p:txBody>
          <a:bodyPr rtlCol="0"/>
          <a:lstStyle/>
          <a:p>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a:xfrm>
            <a:off x="6583680" y="612648"/>
            <a:ext cx="957264" cy="457200"/>
          </a:xfrm>
        </p:spPr>
        <p:txBody>
          <a:bodyPr/>
          <a:lstStyle/>
          <a:p>
            <a:fld id="{A14CD149-233F-4AB0-8968-0EB94267AE71}" type="datetimeFigureOut">
              <a:rPr lang="tr-TR" smtClean="0"/>
              <a:t>05.03.2013</a:t>
            </a:fld>
            <a:endParaRPr lang="tr-TR"/>
          </a:p>
        </p:txBody>
      </p:sp>
      <p:sp>
        <p:nvSpPr>
          <p:cNvPr id="4" name="Altbilgi Yer Tutucusu 3"/>
          <p:cNvSpPr>
            <a:spLocks noGrp="1"/>
          </p:cNvSpPr>
          <p:nvPr>
            <p:ph type="ftr" sz="quarter" idx="11"/>
          </p:nvPr>
        </p:nvSpPr>
        <p:spPr>
          <a:xfrm>
            <a:off x="5257800" y="612648"/>
            <a:ext cx="1325880" cy="457200"/>
          </a:xfrm>
        </p:spPr>
        <p:txBody>
          <a:bodyPr/>
          <a:lstStyle/>
          <a:p>
            <a:endParaRPr lang="tr-TR"/>
          </a:p>
        </p:txBody>
      </p:sp>
      <p:sp>
        <p:nvSpPr>
          <p:cNvPr id="5" name="Slayt Numarası Yer Tutucusu 4"/>
          <p:cNvSpPr>
            <a:spLocks noGrp="1"/>
          </p:cNvSpPr>
          <p:nvPr>
            <p:ph type="sldNum" sz="quarter" idx="12"/>
          </p:nvPr>
        </p:nvSpPr>
        <p:spPr>
          <a:xfrm>
            <a:off x="8174736" y="2272"/>
            <a:ext cx="762000" cy="365760"/>
          </a:xfrm>
        </p:spPr>
        <p:txBody>
          <a:bodyPr/>
          <a:lstStyle/>
          <a:p>
            <a:fld id="{7D37B87F-F4B1-40D3-AA86-D93A7FE2D91D}"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14CD149-233F-4AB0-8968-0EB94267AE71}" type="datetimeFigureOut">
              <a:rPr lang="tr-TR" smtClean="0"/>
              <a:t>05.03.2013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7D37B87F-F4B1-40D3-AA86-D93A7FE2D91D}"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5353496" y="1101970"/>
            <a:ext cx="3383280" cy="877824"/>
          </a:xfrm>
        </p:spPr>
        <p:txBody>
          <a:bodyPr anchor="b"/>
          <a:lstStyle>
            <a:lvl1pPr algn="l">
              <a:buNone/>
              <a:defRPr sz="1800" b="1"/>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p:txBody>
          <a:bodyPr/>
          <a:lstStyle/>
          <a:p>
            <a:fld id="{A14CD149-233F-4AB0-8968-0EB94267AE71}" type="datetimeFigureOut">
              <a:rPr lang="tr-TR" smtClean="0"/>
              <a:t>05.03.2013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D37B87F-F4B1-40D3-AA86-D93A7FE2D91D}"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A14CD149-233F-4AB0-8968-0EB94267AE71}" type="datetimeFigureOut">
              <a:rPr lang="tr-TR" smtClean="0"/>
              <a:t>05.03.2013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D37B87F-F4B1-40D3-AA86-D93A7FE2D91D}"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Dikdörtgen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Dikdörtgen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Dikdörtgen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Dikdörtgen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Yuvarlatılmış Dikdörtgen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Yuvarlatılmış Dikdörtgen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Dikdörtgen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Dikdörtgen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Dikdörtgen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Dikdörtgen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Dikdörtgen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Dikdörtgen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Başlık Yer Tutucusu 21"/>
          <p:cNvSpPr>
            <a:spLocks noGrp="1"/>
          </p:cNvSpPr>
          <p:nvPr>
            <p:ph type="title"/>
          </p:nvPr>
        </p:nvSpPr>
        <p:spPr>
          <a:xfrm>
            <a:off x="457200" y="1143000"/>
            <a:ext cx="8229600" cy="10668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14CD149-233F-4AB0-8968-0EB94267AE71}" type="datetimeFigureOut">
              <a:rPr lang="tr-TR" smtClean="0"/>
              <a:t>05.03.2013</a:t>
            </a:fld>
            <a:endParaRPr lang="tr-TR"/>
          </a:p>
        </p:txBody>
      </p:sp>
      <p:sp>
        <p:nvSpPr>
          <p:cNvPr id="3" name="Altbilgi Yer Tutucusu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tr-TR"/>
          </a:p>
        </p:txBody>
      </p:sp>
      <p:sp>
        <p:nvSpPr>
          <p:cNvPr id="23" name="Slayt Numarası Yer Tutucusu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D37B87F-F4B1-40D3-AA86-D93A7FE2D91D}"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3.bp.blogspot.com/_B0wS1VZRJcY/TLLL9p7Ax9I/AAAAAAAAA54/8SulnOPJEaI/s1600/landing1.png" TargetMode="External"/><Relationship Id="rId1" Type="http://schemas.openxmlformats.org/officeDocument/2006/relationships/slideLayout" Target="../slideLayouts/slideLayout2.xml"/><Relationship Id="rId6" Type="http://schemas.openxmlformats.org/officeDocument/2006/relationships/hyperlink" Target="http://1.bp.blogspot.com/_B0wS1VZRJcY/TLLLwTyzaoI/AAAAAAAAA5o/D3bEcrUM0h0/s1600/landing3.png" TargetMode="External"/><Relationship Id="rId5" Type="http://schemas.openxmlformats.org/officeDocument/2006/relationships/image" Target="../media/image4.png"/><Relationship Id="rId4" Type="http://schemas.openxmlformats.org/officeDocument/2006/relationships/hyperlink" Target="http://1.bp.blogspot.com/_B0wS1VZRJcY/TLLLzkr6q1I/AAAAAAAAA5w/-xsWi3jCtPI/s1600/landing2.p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3.bp.blogspot.com/_B0wS1VZRJcY/TK7dweOph2I/AAAAAAAAA4Q/S-AbT7uVpA0/s1600/call_to_action.png" TargetMode="External"/><Relationship Id="rId2" Type="http://schemas.openxmlformats.org/officeDocument/2006/relationships/hyperlink" Target="http://www.webanalizinedir.com/2012/03/conversion-rate-nedir.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usabilitynedir.com/2010/08/landing-page-nedir.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2.bp.blogspot.com/_B0wS1VZRJcY/TM1vUdQpriI/AAAAAAAAA9A/SM_h_BGLrAw/s1600/eye+tracking.p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2.bp.blogspot.com/_B0wS1VZRJcY/TM1vUDg6CnI/AAAAAAAAA84/zqv9yYSmQS4/s1600/Eye-tracker-IR-light.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usabilitynedir.com/2010/08/landing-page-nedi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CALL ACTİON</a:t>
            </a:r>
            <a:endParaRPr lang="tr-TR" dirty="0"/>
          </a:p>
        </p:txBody>
      </p:sp>
      <p:sp>
        <p:nvSpPr>
          <p:cNvPr id="3" name="Alt Başlık 2"/>
          <p:cNvSpPr>
            <a:spLocks noGrp="1"/>
          </p:cNvSpPr>
          <p:nvPr>
            <p:ph type="subTitle" idx="1"/>
          </p:nvPr>
        </p:nvSpPr>
        <p:spPr/>
        <p:txBody>
          <a:bodyPr/>
          <a:lstStyle/>
          <a:p>
            <a:r>
              <a:rPr lang="tr-TR" dirty="0" smtClean="0"/>
              <a:t>«aksiyona çağrı»</a:t>
            </a:r>
            <a:endParaRPr lang="tr-TR" dirty="0"/>
          </a:p>
        </p:txBody>
      </p:sp>
    </p:spTree>
    <p:extLst>
      <p:ext uri="{BB962C8B-B14F-4D97-AF65-F5344CB8AC3E}">
        <p14:creationId xmlns:p14="http://schemas.microsoft.com/office/powerpoint/2010/main" val="146119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LANDİNG PAGE</a:t>
            </a:r>
            <a:endParaRPr lang="tr-TR" dirty="0"/>
          </a:p>
        </p:txBody>
      </p:sp>
      <p:sp>
        <p:nvSpPr>
          <p:cNvPr id="3" name="İçerik Yer Tutucusu 2"/>
          <p:cNvSpPr>
            <a:spLocks noGrp="1"/>
          </p:cNvSpPr>
          <p:nvPr>
            <p:ph idx="1"/>
          </p:nvPr>
        </p:nvSpPr>
        <p:spPr>
          <a:xfrm>
            <a:off x="467544" y="1484784"/>
            <a:ext cx="8280920" cy="5256584"/>
          </a:xfrm>
        </p:spPr>
        <p:txBody>
          <a:bodyPr>
            <a:normAutofit/>
          </a:bodyPr>
          <a:lstStyle/>
          <a:p>
            <a:r>
              <a:rPr lang="tr-TR" dirty="0"/>
              <a:t>Ziyaretçilerinizin sitenizde ya da siteniz dışında bir kampanya linkine tıklayarak “iniş” yaptıkları sayfadır</a:t>
            </a:r>
            <a:r>
              <a:rPr lang="tr-TR" dirty="0" smtClean="0"/>
              <a:t>.</a:t>
            </a:r>
          </a:p>
          <a:p>
            <a:r>
              <a:rPr lang="tr-TR" dirty="0" err="1"/>
              <a:t>Landing</a:t>
            </a:r>
            <a:r>
              <a:rPr lang="tr-TR" dirty="0"/>
              <a:t> İngilizcede</a:t>
            </a:r>
            <a:r>
              <a:rPr lang="tr-TR" i="1" dirty="0"/>
              <a:t> yere ayak basma</a:t>
            </a:r>
            <a:r>
              <a:rPr lang="tr-TR" dirty="0"/>
              <a:t>k, </a:t>
            </a:r>
            <a:r>
              <a:rPr lang="tr-TR" i="1" dirty="0"/>
              <a:t>iniş yapmak</a:t>
            </a:r>
            <a:r>
              <a:rPr lang="tr-TR" dirty="0"/>
              <a:t> anlamında kullanılıyor. </a:t>
            </a:r>
          </a:p>
        </p:txBody>
      </p:sp>
    </p:spTree>
    <p:extLst>
      <p:ext uri="{BB962C8B-B14F-4D97-AF65-F5344CB8AC3E}">
        <p14:creationId xmlns:p14="http://schemas.microsoft.com/office/powerpoint/2010/main" val="200418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LANDİNG PAGE</a:t>
            </a:r>
            <a:endParaRPr lang="tr-TR" dirty="0"/>
          </a:p>
        </p:txBody>
      </p:sp>
      <p:sp>
        <p:nvSpPr>
          <p:cNvPr id="3" name="İçerik Yer Tutucusu 2"/>
          <p:cNvSpPr>
            <a:spLocks noGrp="1"/>
          </p:cNvSpPr>
          <p:nvPr>
            <p:ph idx="1"/>
          </p:nvPr>
        </p:nvSpPr>
        <p:spPr>
          <a:xfrm>
            <a:off x="467544" y="1484784"/>
            <a:ext cx="8280920" cy="5256584"/>
          </a:xfrm>
        </p:spPr>
        <p:txBody>
          <a:bodyPr>
            <a:normAutofit/>
          </a:bodyPr>
          <a:lstStyle/>
          <a:p>
            <a:r>
              <a:rPr lang="tr-TR" dirty="0" smtClean="0"/>
              <a:t>E-marketing </a:t>
            </a:r>
            <a:r>
              <a:rPr lang="tr-TR" dirty="0"/>
              <a:t>bağlamında da örneğin Google </a:t>
            </a:r>
            <a:r>
              <a:rPr lang="tr-TR" dirty="0" err="1"/>
              <a:t>AdWords</a:t>
            </a:r>
            <a:r>
              <a:rPr lang="tr-TR" dirty="0"/>
              <a:t> kampanyanıza ait bir anahtar kelime yaptırılan bir arama ile çıkan linke tıklanması sonucu </a:t>
            </a:r>
            <a:r>
              <a:rPr lang="tr-TR" dirty="0" smtClean="0"/>
              <a:t>ziyaretçiler </a:t>
            </a:r>
            <a:r>
              <a:rPr lang="tr-TR" b="1" dirty="0" err="1"/>
              <a:t>landing</a:t>
            </a:r>
            <a:r>
              <a:rPr lang="tr-TR" b="1" dirty="0"/>
              <a:t> </a:t>
            </a:r>
            <a:r>
              <a:rPr lang="tr-TR" b="1" dirty="0" err="1"/>
              <a:t>page</a:t>
            </a:r>
            <a:r>
              <a:rPr lang="tr-TR" dirty="0" err="1"/>
              <a:t>’inize</a:t>
            </a:r>
            <a:r>
              <a:rPr lang="tr-TR" dirty="0"/>
              <a:t> iniş yapmış oluyorlar</a:t>
            </a:r>
            <a:r>
              <a:rPr lang="tr-TR" dirty="0" smtClean="0"/>
              <a:t>.</a:t>
            </a:r>
          </a:p>
          <a:p>
            <a:r>
              <a:rPr lang="tr-TR" dirty="0" smtClean="0"/>
              <a:t> </a:t>
            </a:r>
            <a:r>
              <a:rPr lang="tr-TR" dirty="0"/>
              <a:t>Bu sayfa o anahtar kelimeler için özel hazırlanmış bir sayfa olabilir. </a:t>
            </a:r>
            <a:endParaRPr lang="tr-TR" dirty="0" smtClean="0"/>
          </a:p>
          <a:p>
            <a:r>
              <a:rPr lang="tr-TR" dirty="0" smtClean="0"/>
              <a:t>Google’da </a:t>
            </a:r>
            <a:r>
              <a:rPr lang="tr-TR" dirty="0"/>
              <a:t>aratılan kelimeyi içeren bir başlık ve ilgili bir resim içerebilir. </a:t>
            </a:r>
            <a:endParaRPr lang="tr-TR" dirty="0" smtClean="0"/>
          </a:p>
          <a:p>
            <a:r>
              <a:rPr lang="tr-TR" dirty="0" smtClean="0"/>
              <a:t>İşte </a:t>
            </a:r>
            <a:r>
              <a:rPr lang="tr-TR" dirty="0"/>
              <a:t>bu tip özel hazırlanmış siteye “giriş” sayfalarına “</a:t>
            </a:r>
            <a:r>
              <a:rPr lang="tr-TR" dirty="0" err="1"/>
              <a:t>landing</a:t>
            </a:r>
            <a:r>
              <a:rPr lang="tr-TR" dirty="0"/>
              <a:t> </a:t>
            </a:r>
            <a:r>
              <a:rPr lang="tr-TR" dirty="0" err="1"/>
              <a:t>page</a:t>
            </a:r>
            <a:r>
              <a:rPr lang="tr-TR" dirty="0"/>
              <a:t>” diyoruz.</a:t>
            </a:r>
          </a:p>
          <a:p>
            <a:endParaRPr lang="tr-TR" dirty="0"/>
          </a:p>
        </p:txBody>
      </p:sp>
    </p:spTree>
    <p:extLst>
      <p:ext uri="{BB962C8B-B14F-4D97-AF65-F5344CB8AC3E}">
        <p14:creationId xmlns:p14="http://schemas.microsoft.com/office/powerpoint/2010/main" val="284166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LANDİNG PAGE</a:t>
            </a:r>
            <a:endParaRPr lang="tr-TR" dirty="0"/>
          </a:p>
        </p:txBody>
      </p:sp>
      <p:sp>
        <p:nvSpPr>
          <p:cNvPr id="3" name="İçerik Yer Tutucusu 2"/>
          <p:cNvSpPr>
            <a:spLocks noGrp="1"/>
          </p:cNvSpPr>
          <p:nvPr>
            <p:ph idx="1"/>
          </p:nvPr>
        </p:nvSpPr>
        <p:spPr>
          <a:xfrm>
            <a:off x="467544" y="1484784"/>
            <a:ext cx="8280920" cy="5256584"/>
          </a:xfrm>
        </p:spPr>
        <p:txBody>
          <a:bodyPr>
            <a:normAutofit/>
          </a:bodyPr>
          <a:lstStyle/>
          <a:p>
            <a:r>
              <a:rPr lang="tr-TR" dirty="0" err="1"/>
              <a:t>Landing</a:t>
            </a:r>
            <a:r>
              <a:rPr lang="tr-TR" dirty="0"/>
              <a:t> sayfaları sitenizin en önemli elemanlarından biridir ve bir çok </a:t>
            </a:r>
            <a:r>
              <a:rPr lang="tr-TR" u="sng" dirty="0"/>
              <a:t>A/B </a:t>
            </a:r>
            <a:r>
              <a:rPr lang="tr-TR" dirty="0"/>
              <a:t>ve </a:t>
            </a:r>
            <a:r>
              <a:rPr lang="tr-TR" u="sng" dirty="0"/>
              <a:t>MVT</a:t>
            </a:r>
            <a:r>
              <a:rPr lang="tr-TR" dirty="0"/>
              <a:t> testi imkânı sunmaktadır. </a:t>
            </a:r>
            <a:endParaRPr lang="tr-TR" dirty="0" smtClean="0"/>
          </a:p>
          <a:p>
            <a:r>
              <a:rPr lang="tr-TR" dirty="0" smtClean="0"/>
              <a:t>Sitenizi </a:t>
            </a:r>
            <a:r>
              <a:rPr lang="tr-TR" dirty="0"/>
              <a:t>optimize ederken üzerinde durmanız gereken bölümlerden birisidir. </a:t>
            </a:r>
          </a:p>
          <a:p>
            <a:r>
              <a:rPr lang="tr-TR" u="sng" dirty="0"/>
              <a:t>Conversion rate</a:t>
            </a:r>
            <a:r>
              <a:rPr lang="tr-TR" dirty="0"/>
              <a:t> üzerinde ciddi etkileri olduğundan burada yapılacak iyileştirmeler sitenizin performansını büyük oranda etkileyebilir. </a:t>
            </a:r>
          </a:p>
          <a:p>
            <a:pPr marL="109728" indent="0">
              <a:buNone/>
            </a:pPr>
            <a:endParaRPr lang="tr-TR" dirty="0"/>
          </a:p>
        </p:txBody>
      </p:sp>
    </p:spTree>
    <p:extLst>
      <p:ext uri="{BB962C8B-B14F-4D97-AF65-F5344CB8AC3E}">
        <p14:creationId xmlns:p14="http://schemas.microsoft.com/office/powerpoint/2010/main" val="259019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LANDİNG PAGE</a:t>
            </a:r>
            <a:endParaRPr lang="tr-TR" dirty="0"/>
          </a:p>
        </p:txBody>
      </p:sp>
      <p:sp>
        <p:nvSpPr>
          <p:cNvPr id="3" name="İçerik Yer Tutucusu 2"/>
          <p:cNvSpPr>
            <a:spLocks noGrp="1"/>
          </p:cNvSpPr>
          <p:nvPr>
            <p:ph idx="1"/>
          </p:nvPr>
        </p:nvSpPr>
        <p:spPr>
          <a:xfrm>
            <a:off x="467544" y="1484784"/>
            <a:ext cx="8280920" cy="5256584"/>
          </a:xfrm>
        </p:spPr>
        <p:txBody>
          <a:bodyPr>
            <a:normAutofit/>
          </a:bodyPr>
          <a:lstStyle/>
          <a:p>
            <a:r>
              <a:rPr lang="tr-TR" dirty="0"/>
              <a:t>Ziyaretçileriniz sitenize belirli bir amaç için gelmişlerse ve </a:t>
            </a:r>
            <a:r>
              <a:rPr lang="tr-TR" dirty="0" err="1"/>
              <a:t>landing</a:t>
            </a:r>
            <a:r>
              <a:rPr lang="tr-TR" dirty="0"/>
              <a:t> sayfanızda bu amacı gerçekleştirebileceklerine dair bir ışık görmezlerse çoğu zaman sitenize ikinci bir şans vermeyeceklerdir. </a:t>
            </a:r>
            <a:endParaRPr lang="tr-TR" dirty="0" smtClean="0"/>
          </a:p>
          <a:p>
            <a:r>
              <a:rPr lang="tr-TR" dirty="0" smtClean="0"/>
              <a:t>Bu </a:t>
            </a:r>
            <a:r>
              <a:rPr lang="tr-TR" dirty="0"/>
              <a:t>yüzden </a:t>
            </a:r>
            <a:r>
              <a:rPr lang="tr-TR" dirty="0" err="1"/>
              <a:t>landing</a:t>
            </a:r>
            <a:r>
              <a:rPr lang="tr-TR" dirty="0"/>
              <a:t> </a:t>
            </a:r>
            <a:r>
              <a:rPr lang="tr-TR" dirty="0" err="1"/>
              <a:t>page</a:t>
            </a:r>
            <a:r>
              <a:rPr lang="tr-TR" dirty="0"/>
              <a:t> çok açık ve net biçimde ziyaretçilerin aradıklarını sunmalı ya da en azından ona nasıl ulaşabileceklerini göstermelidir</a:t>
            </a:r>
            <a:r>
              <a:rPr lang="tr-TR" dirty="0" smtClean="0"/>
              <a:t>.</a:t>
            </a:r>
            <a:endParaRPr lang="tr-TR" dirty="0"/>
          </a:p>
        </p:txBody>
      </p:sp>
    </p:spTree>
    <p:extLst>
      <p:ext uri="{BB962C8B-B14F-4D97-AF65-F5344CB8AC3E}">
        <p14:creationId xmlns:p14="http://schemas.microsoft.com/office/powerpoint/2010/main" val="399406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LANDİNG PAGE</a:t>
            </a:r>
            <a:endParaRPr lang="tr-TR" dirty="0"/>
          </a:p>
        </p:txBody>
      </p:sp>
      <p:sp>
        <p:nvSpPr>
          <p:cNvPr id="3" name="İçerik Yer Tutucusu 2"/>
          <p:cNvSpPr>
            <a:spLocks noGrp="1"/>
          </p:cNvSpPr>
          <p:nvPr>
            <p:ph idx="1"/>
          </p:nvPr>
        </p:nvSpPr>
        <p:spPr>
          <a:xfrm>
            <a:off x="467544" y="1484784"/>
            <a:ext cx="8280920" cy="5256584"/>
          </a:xfrm>
        </p:spPr>
        <p:txBody>
          <a:bodyPr>
            <a:normAutofit/>
          </a:bodyPr>
          <a:lstStyle/>
          <a:p>
            <a:r>
              <a:rPr lang="tr-TR" dirty="0" smtClean="0"/>
              <a:t>Değişik </a:t>
            </a:r>
            <a:r>
              <a:rPr lang="tr-TR" dirty="0"/>
              <a:t>reklamlara tıklayıp sitenize gelen ziyaretçilerin beklentileri de değişik </a:t>
            </a:r>
            <a:r>
              <a:rPr lang="tr-TR" dirty="0" smtClean="0"/>
              <a:t>olabilir.</a:t>
            </a:r>
          </a:p>
          <a:p>
            <a:r>
              <a:rPr lang="tr-TR" dirty="0" smtClean="0"/>
              <a:t> </a:t>
            </a:r>
            <a:r>
              <a:rPr lang="tr-TR" dirty="0"/>
              <a:t>Farklı sitelerden, farklı kaynaklardan gelen ziyaretçilerin hepsini aynı </a:t>
            </a:r>
            <a:r>
              <a:rPr lang="tr-TR" dirty="0" err="1"/>
              <a:t>landing</a:t>
            </a:r>
            <a:r>
              <a:rPr lang="tr-TR" dirty="0"/>
              <a:t> sayfasına yönlendirmek iyi bir fikir olmayabilir. </a:t>
            </a:r>
            <a:endParaRPr lang="tr-TR" dirty="0" smtClean="0"/>
          </a:p>
          <a:p>
            <a:r>
              <a:rPr lang="tr-TR" dirty="0" err="1" smtClean="0"/>
              <a:t>Landing</a:t>
            </a:r>
            <a:r>
              <a:rPr lang="tr-TR" dirty="0" smtClean="0"/>
              <a:t> </a:t>
            </a:r>
            <a:r>
              <a:rPr lang="tr-TR" dirty="0"/>
              <a:t>sayfalarının da muhtemel kullanıcı gruplarını göz önünde bulundurularak olabildiğince özelleştirilmesi </a:t>
            </a:r>
            <a:r>
              <a:rPr lang="tr-TR" dirty="0" err="1"/>
              <a:t>conversion</a:t>
            </a:r>
            <a:r>
              <a:rPr lang="tr-TR" dirty="0"/>
              <a:t> oranınızı artırabilir. </a:t>
            </a:r>
          </a:p>
          <a:p>
            <a:pPr marL="109728" indent="0">
              <a:buNone/>
            </a:pPr>
            <a:endParaRPr lang="tr-TR" dirty="0"/>
          </a:p>
        </p:txBody>
      </p:sp>
    </p:spTree>
    <p:extLst>
      <p:ext uri="{BB962C8B-B14F-4D97-AF65-F5344CB8AC3E}">
        <p14:creationId xmlns:p14="http://schemas.microsoft.com/office/powerpoint/2010/main" val="1295198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LANDİNG PAGE</a:t>
            </a:r>
            <a:endParaRPr lang="tr-TR" dirty="0"/>
          </a:p>
        </p:txBody>
      </p:sp>
      <p:sp>
        <p:nvSpPr>
          <p:cNvPr id="3" name="İçerik Yer Tutucusu 2"/>
          <p:cNvSpPr>
            <a:spLocks noGrp="1"/>
          </p:cNvSpPr>
          <p:nvPr>
            <p:ph idx="1"/>
          </p:nvPr>
        </p:nvSpPr>
        <p:spPr>
          <a:xfrm>
            <a:off x="467544" y="1484784"/>
            <a:ext cx="8280920" cy="5256584"/>
          </a:xfrm>
        </p:spPr>
        <p:txBody>
          <a:bodyPr>
            <a:normAutofit/>
          </a:bodyPr>
          <a:lstStyle/>
          <a:p>
            <a:r>
              <a:rPr lang="tr-TR" dirty="0"/>
              <a:t>Örneğin aynı ürün için gençlerin yoğun olarak kullandığı bir sitede ve iş adamlarının kullandığı başka bir sitede reklam verebilirsiniz. </a:t>
            </a:r>
            <a:endParaRPr lang="tr-TR" dirty="0" smtClean="0"/>
          </a:p>
          <a:p>
            <a:r>
              <a:rPr lang="tr-TR" dirty="0" smtClean="0"/>
              <a:t>Bu </a:t>
            </a:r>
            <a:r>
              <a:rPr lang="tr-TR" dirty="0"/>
              <a:t>reklamlara tıklayarak ürün sayfanıza ulaşan ziyaretçileri geldikleri kaynaklara göre farklı </a:t>
            </a:r>
            <a:r>
              <a:rPr lang="tr-TR" dirty="0" err="1"/>
              <a:t>landing</a:t>
            </a:r>
            <a:r>
              <a:rPr lang="tr-TR" dirty="0"/>
              <a:t> </a:t>
            </a:r>
            <a:r>
              <a:rPr lang="tr-TR" dirty="0" err="1"/>
              <a:t>page’ler</a:t>
            </a:r>
            <a:r>
              <a:rPr lang="tr-TR" dirty="0"/>
              <a:t> göstermek daha fazla ürün satmanızı sağlayabilir</a:t>
            </a:r>
            <a:r>
              <a:rPr lang="tr-TR" dirty="0" smtClean="0"/>
              <a:t>.</a:t>
            </a:r>
            <a:endParaRPr lang="tr-TR" dirty="0"/>
          </a:p>
        </p:txBody>
      </p:sp>
    </p:spTree>
    <p:extLst>
      <p:ext uri="{BB962C8B-B14F-4D97-AF65-F5344CB8AC3E}">
        <p14:creationId xmlns:p14="http://schemas.microsoft.com/office/powerpoint/2010/main" val="2120218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LANDİNG PAGE</a:t>
            </a:r>
            <a:endParaRPr lang="tr-TR" dirty="0"/>
          </a:p>
        </p:txBody>
      </p:sp>
      <p:sp>
        <p:nvSpPr>
          <p:cNvPr id="3" name="İçerik Yer Tutucusu 2"/>
          <p:cNvSpPr>
            <a:spLocks noGrp="1"/>
          </p:cNvSpPr>
          <p:nvPr>
            <p:ph idx="1"/>
          </p:nvPr>
        </p:nvSpPr>
        <p:spPr>
          <a:xfrm>
            <a:off x="467544" y="1484784"/>
            <a:ext cx="8280920" cy="5256584"/>
          </a:xfrm>
        </p:spPr>
        <p:txBody>
          <a:bodyPr>
            <a:normAutofit/>
          </a:bodyPr>
          <a:lstStyle/>
          <a:p>
            <a:r>
              <a:rPr lang="tr-TR" dirty="0" smtClean="0"/>
              <a:t>Aşağıda </a:t>
            </a:r>
            <a:r>
              <a:rPr lang="tr-TR" dirty="0"/>
              <a:t>değişik ürünler için hazırlanmış “</a:t>
            </a:r>
            <a:r>
              <a:rPr lang="tr-TR" dirty="0" err="1"/>
              <a:t>landing</a:t>
            </a:r>
            <a:r>
              <a:rPr lang="tr-TR" dirty="0"/>
              <a:t> </a:t>
            </a:r>
            <a:r>
              <a:rPr lang="tr-TR" dirty="0" err="1"/>
              <a:t>page</a:t>
            </a:r>
            <a:r>
              <a:rPr lang="tr-TR" dirty="0"/>
              <a:t>” örnekleri sundum. Bunlar belki en iyi örnekler olmayabilirler. </a:t>
            </a:r>
            <a:endParaRPr lang="tr-TR" dirty="0" smtClean="0"/>
          </a:p>
          <a:p>
            <a:r>
              <a:rPr lang="tr-TR" dirty="0" smtClean="0"/>
              <a:t>Sadece </a:t>
            </a:r>
            <a:r>
              <a:rPr lang="tr-TR" dirty="0"/>
              <a:t>kavramın daha iyi anlaşılması için faydalı olabilirler. </a:t>
            </a:r>
            <a:endParaRPr lang="tr-TR" dirty="0" smtClean="0"/>
          </a:p>
          <a:p>
            <a:r>
              <a:rPr lang="tr-TR" dirty="0" smtClean="0"/>
              <a:t>Çoğu </a:t>
            </a:r>
            <a:r>
              <a:rPr lang="tr-TR" dirty="0"/>
              <a:t>zaman sizin için doğru olanı bulmanız A/B ya da MVT testleri sayesinde olur.</a:t>
            </a:r>
          </a:p>
        </p:txBody>
      </p:sp>
    </p:spTree>
    <p:extLst>
      <p:ext uri="{BB962C8B-B14F-4D97-AF65-F5344CB8AC3E}">
        <p14:creationId xmlns:p14="http://schemas.microsoft.com/office/powerpoint/2010/main" val="149037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LANDİNG PAGE</a:t>
            </a:r>
            <a:endParaRPr lang="tr-TR" dirty="0"/>
          </a:p>
        </p:txBody>
      </p:sp>
      <p:sp>
        <p:nvSpPr>
          <p:cNvPr id="3" name="İçerik Yer Tutucusu 2"/>
          <p:cNvSpPr>
            <a:spLocks noGrp="1"/>
          </p:cNvSpPr>
          <p:nvPr>
            <p:ph idx="1"/>
          </p:nvPr>
        </p:nvSpPr>
        <p:spPr>
          <a:xfrm>
            <a:off x="467544" y="1484784"/>
            <a:ext cx="8280920" cy="5256584"/>
          </a:xfrm>
        </p:spPr>
        <p:txBody>
          <a:bodyPr>
            <a:normAutofit lnSpcReduction="10000"/>
          </a:bodyPr>
          <a:lstStyle/>
          <a:p>
            <a:r>
              <a:rPr lang="tr-TR" dirty="0" smtClean="0"/>
              <a:t>Aşağıda </a:t>
            </a:r>
            <a:r>
              <a:rPr lang="tr-TR" dirty="0"/>
              <a:t>değişik ürünler için hazırlanmış “</a:t>
            </a:r>
            <a:r>
              <a:rPr lang="tr-TR" dirty="0" err="1"/>
              <a:t>landing</a:t>
            </a:r>
            <a:r>
              <a:rPr lang="tr-TR" dirty="0"/>
              <a:t> </a:t>
            </a:r>
            <a:r>
              <a:rPr lang="tr-TR" dirty="0" err="1"/>
              <a:t>page</a:t>
            </a:r>
            <a:r>
              <a:rPr lang="tr-TR" dirty="0"/>
              <a:t>” örnekleri sundum. Bunlar belki en iyi örnekler olmayabilirler. </a:t>
            </a:r>
            <a:endParaRPr lang="tr-TR" dirty="0" smtClean="0"/>
          </a:p>
          <a:p>
            <a:r>
              <a:rPr lang="tr-TR" dirty="0" smtClean="0"/>
              <a:t>Sadece </a:t>
            </a:r>
            <a:r>
              <a:rPr lang="tr-TR" dirty="0"/>
              <a:t>kavramın daha iyi anlaşılması için faydalı olabilirler. </a:t>
            </a:r>
            <a:endParaRPr lang="tr-TR" dirty="0" smtClean="0"/>
          </a:p>
          <a:p>
            <a:r>
              <a:rPr lang="tr-TR" dirty="0" smtClean="0"/>
              <a:t>Çoğu </a:t>
            </a:r>
            <a:r>
              <a:rPr lang="tr-TR" dirty="0"/>
              <a:t>zaman sizin için doğru olanı bulmanız A/B ya da MVT testleri sayesinde olur</a:t>
            </a:r>
            <a:r>
              <a:rPr lang="tr-TR" dirty="0" smtClean="0"/>
              <a:t>.</a:t>
            </a:r>
          </a:p>
          <a:p>
            <a:r>
              <a:rPr lang="tr-TR" dirty="0"/>
              <a:t>Doğru sayfa başlığını, rengi ya da resmi bulmak emek isteyen bir süreç ve bu sürecin sonunda elde ettiğiniz ürünün dahi bir sonraki testler için hala büyük bir potansiyel taşıdığına emin olabilirsiniz. </a:t>
            </a:r>
          </a:p>
        </p:txBody>
      </p:sp>
    </p:spTree>
    <p:extLst>
      <p:ext uri="{BB962C8B-B14F-4D97-AF65-F5344CB8AC3E}">
        <p14:creationId xmlns:p14="http://schemas.microsoft.com/office/powerpoint/2010/main" val="124952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LANDİNG PAGE</a:t>
            </a:r>
            <a:endParaRPr lang="tr-TR" dirty="0"/>
          </a:p>
        </p:txBody>
      </p:sp>
      <p:pic>
        <p:nvPicPr>
          <p:cNvPr id="4" name="Resim 3" descr="http://3.bp.blogspot.com/_B0wS1VZRJcY/TLLL9p7Ax9I/AAAAAAAAA54/8SulnOPJEaI/s400/landing1.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44208" cy="3645024"/>
          </a:xfrm>
          <a:prstGeom prst="rect">
            <a:avLst/>
          </a:prstGeom>
          <a:noFill/>
          <a:ln>
            <a:noFill/>
          </a:ln>
        </p:spPr>
      </p:pic>
      <p:sp>
        <p:nvSpPr>
          <p:cNvPr id="5" name="İçerik Yer Tutucusu 4"/>
          <p:cNvSpPr>
            <a:spLocks noGrp="1"/>
          </p:cNvSpPr>
          <p:nvPr>
            <p:ph idx="1"/>
          </p:nvPr>
        </p:nvSpPr>
        <p:spPr/>
        <p:txBody>
          <a:bodyPr/>
          <a:lstStyle/>
          <a:p>
            <a:endParaRPr lang="tr-TR"/>
          </a:p>
        </p:txBody>
      </p:sp>
      <p:pic>
        <p:nvPicPr>
          <p:cNvPr id="7" name="Resim 6" descr="http://1.bp.blogspot.com/_B0wS1VZRJcY/TLLLzkr6q1I/AAAAAAAAA5w/-xsWi3jCtPI/s400/landing2.png">
            <a:hlinkClick r:id="rId4"/>
          </p:cNvPr>
          <p:cNvPicPr/>
          <p:nvPr/>
        </p:nvPicPr>
        <p:blipFill>
          <a:blip r:embed="rId5">
            <a:extLst>
              <a:ext uri="{28A0092B-C50C-407E-A947-70E740481C1C}">
                <a14:useLocalDpi xmlns:a14="http://schemas.microsoft.com/office/drawing/2010/main" val="0"/>
              </a:ext>
            </a:extLst>
          </a:blip>
          <a:srcRect/>
          <a:stretch>
            <a:fillRect/>
          </a:stretch>
        </p:blipFill>
        <p:spPr bwMode="auto">
          <a:xfrm>
            <a:off x="1475656" y="1822512"/>
            <a:ext cx="5616624" cy="2974640"/>
          </a:xfrm>
          <a:prstGeom prst="rect">
            <a:avLst/>
          </a:prstGeom>
          <a:noFill/>
          <a:ln>
            <a:noFill/>
          </a:ln>
        </p:spPr>
      </p:pic>
      <p:pic>
        <p:nvPicPr>
          <p:cNvPr id="8" name="Resim 7" descr="http://1.bp.blogspot.com/_B0wS1VZRJcY/TLLLwTyzaoI/AAAAAAAAA5o/D3bEcrUM0h0/s400/landing3.png">
            <a:hlinkClick r:id="rId6"/>
          </p:cNvPr>
          <p:cNvPicPr/>
          <p:nvPr/>
        </p:nvPicPr>
        <p:blipFill>
          <a:blip r:embed="rId7">
            <a:extLst>
              <a:ext uri="{28A0092B-C50C-407E-A947-70E740481C1C}">
                <a14:useLocalDpi xmlns:a14="http://schemas.microsoft.com/office/drawing/2010/main" val="0"/>
              </a:ext>
            </a:extLst>
          </a:blip>
          <a:srcRect/>
          <a:stretch>
            <a:fillRect/>
          </a:stretch>
        </p:blipFill>
        <p:spPr bwMode="auto">
          <a:xfrm>
            <a:off x="3434324" y="3645024"/>
            <a:ext cx="5709676" cy="3212976"/>
          </a:xfrm>
          <a:prstGeom prst="rect">
            <a:avLst/>
          </a:prstGeom>
          <a:noFill/>
          <a:ln>
            <a:noFill/>
          </a:ln>
        </p:spPr>
      </p:pic>
    </p:spTree>
    <p:extLst>
      <p:ext uri="{BB962C8B-B14F-4D97-AF65-F5344CB8AC3E}">
        <p14:creationId xmlns:p14="http://schemas.microsoft.com/office/powerpoint/2010/main" val="268687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EYE-TRACKİNG</a:t>
            </a:r>
            <a:endParaRPr lang="tr-TR" dirty="0"/>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418725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CALL ACTİON</a:t>
            </a:r>
            <a:endParaRPr lang="tr-TR" dirty="0"/>
          </a:p>
        </p:txBody>
      </p:sp>
      <p:sp>
        <p:nvSpPr>
          <p:cNvPr id="3" name="İçerik Yer Tutucusu 2"/>
          <p:cNvSpPr>
            <a:spLocks noGrp="1"/>
          </p:cNvSpPr>
          <p:nvPr>
            <p:ph idx="1"/>
          </p:nvPr>
        </p:nvSpPr>
        <p:spPr>
          <a:xfrm>
            <a:off x="467544" y="1628800"/>
            <a:ext cx="8229600" cy="4325112"/>
          </a:xfrm>
        </p:spPr>
        <p:txBody>
          <a:bodyPr/>
          <a:lstStyle/>
          <a:p>
            <a:r>
              <a:rPr lang="tr-TR" dirty="0"/>
              <a:t>Web sayfasında kullanıcıların yapmalarını istediğimiz eylemlere(</a:t>
            </a:r>
            <a:r>
              <a:rPr lang="tr-TR" dirty="0" err="1">
                <a:hlinkClick r:id="rId2"/>
              </a:rPr>
              <a:t>conversion</a:t>
            </a:r>
            <a:r>
              <a:rPr lang="tr-TR" dirty="0"/>
              <a:t>) teşvik eden öğelerdir. </a:t>
            </a:r>
            <a:endParaRPr lang="tr-TR" dirty="0" smtClean="0"/>
          </a:p>
          <a:p>
            <a:r>
              <a:rPr lang="tr-TR" dirty="0" smtClean="0"/>
              <a:t>Kullanıcılara </a:t>
            </a:r>
            <a:r>
              <a:rPr lang="tr-TR" dirty="0"/>
              <a:t>çoğu zaman ne yapmaları gerektiğini belirtir.</a:t>
            </a:r>
          </a:p>
          <a:p>
            <a:endParaRPr lang="tr-TR" dirty="0"/>
          </a:p>
        </p:txBody>
      </p:sp>
      <p:pic>
        <p:nvPicPr>
          <p:cNvPr id="4" name="Resim 3" descr="http://3.bp.blogspot.com/_B0wS1VZRJcY/TK7dweOph2I/AAAAAAAAA4Q/S-AbT7uVpA0/s400/call_to_action.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211960" y="4437111"/>
            <a:ext cx="3807460" cy="1637665"/>
          </a:xfrm>
          <a:prstGeom prst="rect">
            <a:avLst/>
          </a:prstGeom>
          <a:noFill/>
          <a:ln>
            <a:noFill/>
          </a:ln>
        </p:spPr>
      </p:pic>
    </p:spTree>
    <p:extLst>
      <p:ext uri="{BB962C8B-B14F-4D97-AF65-F5344CB8AC3E}">
        <p14:creationId xmlns:p14="http://schemas.microsoft.com/office/powerpoint/2010/main" val="843485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err="1" smtClean="0"/>
              <a:t>Eye-Tracking</a:t>
            </a:r>
            <a:r>
              <a:rPr lang="tr-TR" dirty="0" smtClean="0"/>
              <a:t>!!</a:t>
            </a:r>
            <a:endParaRPr lang="tr-TR" dirty="0"/>
          </a:p>
        </p:txBody>
      </p:sp>
      <p:sp>
        <p:nvSpPr>
          <p:cNvPr id="5" name="İçerik Yer Tutucusu 4"/>
          <p:cNvSpPr>
            <a:spLocks noGrp="1"/>
          </p:cNvSpPr>
          <p:nvPr>
            <p:ph idx="1"/>
          </p:nvPr>
        </p:nvSpPr>
        <p:spPr>
          <a:xfrm>
            <a:off x="467544" y="1556792"/>
            <a:ext cx="8229600" cy="4968552"/>
          </a:xfrm>
        </p:spPr>
        <p:txBody>
          <a:bodyPr/>
          <a:lstStyle/>
          <a:p>
            <a:r>
              <a:rPr lang="tr-TR" dirty="0"/>
              <a:t>Online ziyaretçilerin web sitesine geldiklerinde göz hareketlerini tarayarak nereye baktıklarının tespit edilmesi edilmesidir. </a:t>
            </a:r>
            <a:endParaRPr lang="tr-TR" dirty="0" smtClean="0"/>
          </a:p>
          <a:p>
            <a:r>
              <a:rPr lang="tr-TR" dirty="0" smtClean="0"/>
              <a:t>Ziyaretçilerin </a:t>
            </a:r>
            <a:r>
              <a:rPr lang="tr-TR" dirty="0"/>
              <a:t>sayfanın nerelerine, hangi sıra ile ve ne kadar uzunlukta baktıklarını tespit etmek mümkündür. </a:t>
            </a:r>
            <a:endParaRPr lang="tr-TR" dirty="0" smtClean="0"/>
          </a:p>
          <a:p>
            <a:r>
              <a:rPr lang="tr-TR" dirty="0" smtClean="0"/>
              <a:t>Bunun </a:t>
            </a:r>
            <a:r>
              <a:rPr lang="tr-TR" dirty="0"/>
              <a:t>dışında kullanıcıların baktıkları ve tıkladıkları alanların karşılaştırmasını yapan teknolojiler de mevcut. </a:t>
            </a:r>
          </a:p>
          <a:p>
            <a:endParaRPr lang="tr-TR" dirty="0"/>
          </a:p>
        </p:txBody>
      </p:sp>
    </p:spTree>
    <p:extLst>
      <p:ext uri="{BB962C8B-B14F-4D97-AF65-F5344CB8AC3E}">
        <p14:creationId xmlns:p14="http://schemas.microsoft.com/office/powerpoint/2010/main" val="2528679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err="1" smtClean="0"/>
              <a:t>Eye-Tracking</a:t>
            </a:r>
            <a:r>
              <a:rPr lang="tr-TR" dirty="0" smtClean="0"/>
              <a:t>!!</a:t>
            </a:r>
            <a:endParaRPr lang="tr-TR" dirty="0"/>
          </a:p>
        </p:txBody>
      </p:sp>
      <p:sp>
        <p:nvSpPr>
          <p:cNvPr id="5" name="İçerik Yer Tutucusu 4"/>
          <p:cNvSpPr>
            <a:spLocks noGrp="1"/>
          </p:cNvSpPr>
          <p:nvPr>
            <p:ph idx="1"/>
          </p:nvPr>
        </p:nvSpPr>
        <p:spPr>
          <a:xfrm>
            <a:off x="467544" y="1556792"/>
            <a:ext cx="8229600" cy="4968552"/>
          </a:xfrm>
        </p:spPr>
        <p:txBody>
          <a:bodyPr/>
          <a:lstStyle/>
          <a:p>
            <a:r>
              <a:rPr lang="tr-TR" dirty="0"/>
              <a:t>Bu teknolojiyi kullanarak yapacağınız 10 kullanıcı testinde siteniz hakkında birçok </a:t>
            </a:r>
            <a:r>
              <a:rPr lang="tr-TR" dirty="0" err="1"/>
              <a:t>içgörü</a:t>
            </a:r>
            <a:r>
              <a:rPr lang="tr-TR" dirty="0"/>
              <a:t> sahibi olabilirsiniz. </a:t>
            </a:r>
            <a:endParaRPr lang="tr-TR" dirty="0" smtClean="0"/>
          </a:p>
          <a:p>
            <a:r>
              <a:rPr lang="tr-TR" dirty="0" smtClean="0"/>
              <a:t>Özellikle </a:t>
            </a:r>
            <a:r>
              <a:rPr lang="tr-TR" dirty="0"/>
              <a:t>ana sayfa ya da iniş sayfası (</a:t>
            </a:r>
            <a:r>
              <a:rPr lang="tr-TR" dirty="0" err="1">
                <a:hlinkClick r:id="rId2"/>
              </a:rPr>
              <a:t>landing</a:t>
            </a:r>
            <a:r>
              <a:rPr lang="tr-TR" dirty="0">
                <a:hlinkClick r:id="rId2"/>
              </a:rPr>
              <a:t> </a:t>
            </a:r>
            <a:r>
              <a:rPr lang="tr-TR" dirty="0" err="1">
                <a:hlinkClick r:id="rId2"/>
              </a:rPr>
              <a:t>page</a:t>
            </a:r>
            <a:r>
              <a:rPr lang="tr-TR" dirty="0"/>
              <a:t>) gibi sitenizin en önemli bölümlerinde ziyaretçilerin davranışlarını daha iyi anlamak için etkili bir yöntemdir. </a:t>
            </a:r>
          </a:p>
          <a:p>
            <a:pPr marL="109728" indent="0">
              <a:buNone/>
            </a:pPr>
            <a:endParaRPr lang="tr-TR" dirty="0"/>
          </a:p>
        </p:txBody>
      </p:sp>
    </p:spTree>
    <p:extLst>
      <p:ext uri="{BB962C8B-B14F-4D97-AF65-F5344CB8AC3E}">
        <p14:creationId xmlns:p14="http://schemas.microsoft.com/office/powerpoint/2010/main" val="642445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93204" y="188640"/>
            <a:ext cx="8229600" cy="1066800"/>
          </a:xfrm>
        </p:spPr>
        <p:txBody>
          <a:bodyPr/>
          <a:lstStyle/>
          <a:p>
            <a:r>
              <a:rPr lang="tr-TR" dirty="0" err="1" smtClean="0"/>
              <a:t>Eye-Tracking</a:t>
            </a:r>
            <a:r>
              <a:rPr lang="tr-TR" dirty="0" smtClean="0"/>
              <a:t>!!</a:t>
            </a:r>
            <a:endParaRPr lang="tr-TR" dirty="0"/>
          </a:p>
        </p:txBody>
      </p:sp>
      <p:sp>
        <p:nvSpPr>
          <p:cNvPr id="5" name="İçerik Yer Tutucusu 4"/>
          <p:cNvSpPr>
            <a:spLocks noGrp="1"/>
          </p:cNvSpPr>
          <p:nvPr>
            <p:ph idx="1"/>
          </p:nvPr>
        </p:nvSpPr>
        <p:spPr>
          <a:xfrm>
            <a:off x="457200" y="1052736"/>
            <a:ext cx="8229600" cy="4968552"/>
          </a:xfrm>
        </p:spPr>
        <p:txBody>
          <a:bodyPr/>
          <a:lstStyle/>
          <a:p>
            <a:r>
              <a:rPr lang="tr-TR" sz="2400" dirty="0"/>
              <a:t>Örneğin aşağıdaki resimde kullanıcıların sayfanın neresine daha sık ve uzun süre baktıkları görülüyor</a:t>
            </a:r>
            <a:r>
              <a:rPr lang="tr-TR" sz="2400" dirty="0" smtClean="0"/>
              <a:t>. </a:t>
            </a:r>
            <a:r>
              <a:rPr lang="tr-TR" sz="2400" dirty="0"/>
              <a:t>Kırmızı alanlar ilginin yoğunlaştığı alanlar. </a:t>
            </a:r>
          </a:p>
          <a:p>
            <a:pPr marL="109728" indent="0">
              <a:buNone/>
            </a:pPr>
            <a:endParaRPr lang="tr-TR" dirty="0"/>
          </a:p>
        </p:txBody>
      </p:sp>
      <p:pic>
        <p:nvPicPr>
          <p:cNvPr id="4" name="Resim 3" descr="http://2.bp.blogspot.com/_B0wS1VZRJcY/TM1vUdQpriI/AAAAAAAAA9A/SM_h_BGLrAw/s400/eye+tracking.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04864"/>
            <a:ext cx="8712968" cy="4653136"/>
          </a:xfrm>
          <a:prstGeom prst="rect">
            <a:avLst/>
          </a:prstGeom>
          <a:noFill/>
          <a:ln>
            <a:noFill/>
          </a:ln>
        </p:spPr>
      </p:pic>
    </p:spTree>
    <p:extLst>
      <p:ext uri="{BB962C8B-B14F-4D97-AF65-F5344CB8AC3E}">
        <p14:creationId xmlns:p14="http://schemas.microsoft.com/office/powerpoint/2010/main" val="1955305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93204" y="188640"/>
            <a:ext cx="8229600" cy="1066800"/>
          </a:xfrm>
        </p:spPr>
        <p:txBody>
          <a:bodyPr/>
          <a:lstStyle/>
          <a:p>
            <a:r>
              <a:rPr lang="tr-TR" dirty="0" err="1" smtClean="0"/>
              <a:t>Eye-Tracking</a:t>
            </a:r>
            <a:r>
              <a:rPr lang="tr-TR" dirty="0" smtClean="0"/>
              <a:t>!!</a:t>
            </a:r>
            <a:endParaRPr lang="tr-TR" dirty="0"/>
          </a:p>
        </p:txBody>
      </p:sp>
      <p:sp>
        <p:nvSpPr>
          <p:cNvPr id="5" name="İçerik Yer Tutucusu 4"/>
          <p:cNvSpPr>
            <a:spLocks noGrp="1"/>
          </p:cNvSpPr>
          <p:nvPr>
            <p:ph idx="1"/>
          </p:nvPr>
        </p:nvSpPr>
        <p:spPr>
          <a:xfrm>
            <a:off x="467544" y="1340768"/>
            <a:ext cx="8229600" cy="4968552"/>
          </a:xfrm>
        </p:spPr>
        <p:txBody>
          <a:bodyPr/>
          <a:lstStyle/>
          <a:p>
            <a:pPr marL="109728" indent="0">
              <a:buNone/>
            </a:pPr>
            <a:r>
              <a:rPr lang="tr-TR" sz="2400" dirty="0" err="1"/>
              <a:t>Eye-tracking</a:t>
            </a:r>
            <a:r>
              <a:rPr lang="tr-TR" sz="2400" dirty="0"/>
              <a:t> teknolojisi literatüre banner </a:t>
            </a:r>
            <a:r>
              <a:rPr lang="tr-TR" sz="2400" dirty="0" err="1"/>
              <a:t>blindness</a:t>
            </a:r>
            <a:r>
              <a:rPr lang="tr-TR" sz="2400" b="1" dirty="0"/>
              <a:t> </a:t>
            </a:r>
            <a:r>
              <a:rPr lang="tr-TR" sz="2400" dirty="0"/>
              <a:t>gibi </a:t>
            </a:r>
            <a:r>
              <a:rPr lang="tr-TR" sz="2400" dirty="0" err="1"/>
              <a:t>usability</a:t>
            </a:r>
            <a:r>
              <a:rPr lang="tr-TR" sz="2400" dirty="0"/>
              <a:t> kavramlarını açısından da son derece önemli. </a:t>
            </a:r>
          </a:p>
          <a:p>
            <a:pPr lvl="0"/>
            <a:r>
              <a:rPr lang="tr-TR" sz="2400" dirty="0"/>
              <a:t>Kullanıcıların nerelere baktıklarını</a:t>
            </a:r>
          </a:p>
          <a:p>
            <a:pPr lvl="0"/>
            <a:r>
              <a:rPr lang="tr-TR" sz="2400" dirty="0"/>
              <a:t>Neleri pas geçtiklerini</a:t>
            </a:r>
          </a:p>
          <a:p>
            <a:pPr lvl="0"/>
            <a:r>
              <a:rPr lang="tr-TR" sz="2400" dirty="0"/>
              <a:t>Ne kadar süre baktıklarını</a:t>
            </a:r>
          </a:p>
          <a:p>
            <a:pPr lvl="0"/>
            <a:r>
              <a:rPr lang="tr-TR" sz="2400" dirty="0"/>
              <a:t>Hangi sıra ile baktıklarını</a:t>
            </a:r>
          </a:p>
          <a:p>
            <a:pPr marL="109728" indent="0">
              <a:buNone/>
            </a:pPr>
            <a:r>
              <a:rPr lang="tr-TR" sz="2400" dirty="0"/>
              <a:t>bilmek site tasarlarken çok işimize yarıyor. </a:t>
            </a:r>
            <a:endParaRPr lang="tr-TR" sz="2400" dirty="0" smtClean="0"/>
          </a:p>
        </p:txBody>
      </p:sp>
    </p:spTree>
    <p:extLst>
      <p:ext uri="{BB962C8B-B14F-4D97-AF65-F5344CB8AC3E}">
        <p14:creationId xmlns:p14="http://schemas.microsoft.com/office/powerpoint/2010/main" val="626499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93204" y="188640"/>
            <a:ext cx="8229600" cy="1066800"/>
          </a:xfrm>
        </p:spPr>
        <p:txBody>
          <a:bodyPr/>
          <a:lstStyle/>
          <a:p>
            <a:r>
              <a:rPr lang="tr-TR" dirty="0" err="1" smtClean="0"/>
              <a:t>Eye-Tracking</a:t>
            </a:r>
            <a:r>
              <a:rPr lang="tr-TR" dirty="0" smtClean="0"/>
              <a:t>!!</a:t>
            </a:r>
            <a:endParaRPr lang="tr-TR" dirty="0"/>
          </a:p>
        </p:txBody>
      </p:sp>
      <p:sp>
        <p:nvSpPr>
          <p:cNvPr id="5" name="İçerik Yer Tutucusu 4"/>
          <p:cNvSpPr>
            <a:spLocks noGrp="1"/>
          </p:cNvSpPr>
          <p:nvPr>
            <p:ph idx="1"/>
          </p:nvPr>
        </p:nvSpPr>
        <p:spPr>
          <a:xfrm>
            <a:off x="467544" y="1340768"/>
            <a:ext cx="8229600" cy="4968552"/>
          </a:xfrm>
        </p:spPr>
        <p:txBody>
          <a:bodyPr/>
          <a:lstStyle/>
          <a:p>
            <a:pPr marL="109728" indent="0">
              <a:buNone/>
            </a:pPr>
            <a:r>
              <a:rPr lang="tr-TR" sz="2400" dirty="0"/>
              <a:t>Neyi nereye koyacağımıza karar verirken bize çok yardımcı oluyor. </a:t>
            </a:r>
          </a:p>
          <a:p>
            <a:pPr lvl="0"/>
            <a:r>
              <a:rPr lang="tr-TR" sz="2400" dirty="0"/>
              <a:t>Call </a:t>
            </a:r>
            <a:r>
              <a:rPr lang="tr-TR" sz="2400" dirty="0" err="1"/>
              <a:t>to</a:t>
            </a:r>
            <a:r>
              <a:rPr lang="tr-TR" sz="2400" dirty="0"/>
              <a:t> </a:t>
            </a:r>
            <a:r>
              <a:rPr lang="tr-TR" sz="2400" dirty="0" err="1"/>
              <a:t>action</a:t>
            </a:r>
            <a:r>
              <a:rPr lang="tr-TR" sz="2400" dirty="0"/>
              <a:t> butonu nerede olmalı?</a:t>
            </a:r>
          </a:p>
          <a:p>
            <a:pPr lvl="0"/>
            <a:r>
              <a:rPr lang="tr-TR" sz="2400" dirty="0" err="1"/>
              <a:t>Hero</a:t>
            </a:r>
            <a:r>
              <a:rPr lang="tr-TR" sz="2400" dirty="0"/>
              <a:t> </a:t>
            </a:r>
            <a:r>
              <a:rPr lang="tr-TR" sz="2400" dirty="0" err="1"/>
              <a:t>image</a:t>
            </a:r>
            <a:r>
              <a:rPr lang="tr-TR" sz="2400" dirty="0"/>
              <a:t> kullanıcının ilgisini dağıtıyor mu?</a:t>
            </a:r>
          </a:p>
          <a:p>
            <a:pPr lvl="0"/>
            <a:r>
              <a:rPr lang="tr-TR" sz="2400" dirty="0"/>
              <a:t>Tekstler mi yoksa görseller mi daha fazla ilgi çekiyor?</a:t>
            </a:r>
          </a:p>
          <a:p>
            <a:pPr lvl="0"/>
            <a:r>
              <a:rPr lang="tr-TR" sz="2400" dirty="0"/>
              <a:t>Kullanıcılar değişik tekst boyutlarına nasıl tepki veriyorlar?</a:t>
            </a:r>
          </a:p>
        </p:txBody>
      </p:sp>
    </p:spTree>
    <p:extLst>
      <p:ext uri="{BB962C8B-B14F-4D97-AF65-F5344CB8AC3E}">
        <p14:creationId xmlns:p14="http://schemas.microsoft.com/office/powerpoint/2010/main" val="3114729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93204" y="188640"/>
            <a:ext cx="8229600" cy="1066800"/>
          </a:xfrm>
        </p:spPr>
        <p:txBody>
          <a:bodyPr/>
          <a:lstStyle/>
          <a:p>
            <a:r>
              <a:rPr lang="tr-TR" dirty="0" err="1" smtClean="0"/>
              <a:t>Eye-Tracking</a:t>
            </a:r>
            <a:r>
              <a:rPr lang="tr-TR" dirty="0" smtClean="0"/>
              <a:t>!!</a:t>
            </a:r>
            <a:endParaRPr lang="tr-TR" dirty="0"/>
          </a:p>
        </p:txBody>
      </p:sp>
      <p:sp>
        <p:nvSpPr>
          <p:cNvPr id="5" name="İçerik Yer Tutucusu 4"/>
          <p:cNvSpPr>
            <a:spLocks noGrp="1"/>
          </p:cNvSpPr>
          <p:nvPr>
            <p:ph idx="1"/>
          </p:nvPr>
        </p:nvSpPr>
        <p:spPr>
          <a:xfrm>
            <a:off x="467544" y="1340768"/>
            <a:ext cx="8229600" cy="4968552"/>
          </a:xfrm>
        </p:spPr>
        <p:txBody>
          <a:bodyPr/>
          <a:lstStyle/>
          <a:p>
            <a:r>
              <a:rPr lang="tr-TR" sz="2400" dirty="0"/>
              <a:t>Bunlar </a:t>
            </a:r>
            <a:r>
              <a:rPr lang="tr-TR" sz="2400" dirty="0" err="1"/>
              <a:t>eye-tracking</a:t>
            </a:r>
            <a:r>
              <a:rPr lang="tr-TR" sz="2400" dirty="0"/>
              <a:t> sayesinde cevaplanabilecek sorulardan sadece bir kaçı.</a:t>
            </a:r>
          </a:p>
          <a:p>
            <a:r>
              <a:rPr lang="tr-TR" sz="2400" dirty="0"/>
              <a:t>Peki, neye benziyor bu </a:t>
            </a:r>
            <a:r>
              <a:rPr lang="tr-TR" sz="2400" dirty="0" err="1"/>
              <a:t>eye-tracker</a:t>
            </a:r>
            <a:r>
              <a:rPr lang="tr-TR" sz="2400" dirty="0"/>
              <a:t>?</a:t>
            </a:r>
          </a:p>
          <a:p>
            <a:r>
              <a:rPr lang="tr-TR" sz="2400" dirty="0"/>
              <a:t>İlk anda akla bilim kurgu filmlerinde görmeye alıştığımız başlıklar ya da gözlükler geliyor.</a:t>
            </a:r>
          </a:p>
          <a:p>
            <a:r>
              <a:rPr lang="tr-TR" sz="2400" dirty="0"/>
              <a:t>Ama yeni sistemler aslında çok daha yalın ve kullanıcıyı hiç bir şekilde rahatsız etmiyor.</a:t>
            </a:r>
          </a:p>
        </p:txBody>
      </p:sp>
    </p:spTree>
    <p:extLst>
      <p:ext uri="{BB962C8B-B14F-4D97-AF65-F5344CB8AC3E}">
        <p14:creationId xmlns:p14="http://schemas.microsoft.com/office/powerpoint/2010/main" val="1379225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93204" y="188640"/>
            <a:ext cx="8229600" cy="1066800"/>
          </a:xfrm>
        </p:spPr>
        <p:txBody>
          <a:bodyPr/>
          <a:lstStyle/>
          <a:p>
            <a:r>
              <a:rPr lang="tr-TR" dirty="0" err="1" smtClean="0"/>
              <a:t>Eye-Tracking</a:t>
            </a:r>
            <a:r>
              <a:rPr lang="tr-TR" dirty="0" smtClean="0"/>
              <a:t>!!</a:t>
            </a:r>
            <a:endParaRPr lang="tr-TR" dirty="0"/>
          </a:p>
        </p:txBody>
      </p:sp>
      <p:sp>
        <p:nvSpPr>
          <p:cNvPr id="5" name="İçerik Yer Tutucusu 4"/>
          <p:cNvSpPr>
            <a:spLocks noGrp="1"/>
          </p:cNvSpPr>
          <p:nvPr>
            <p:ph idx="1"/>
          </p:nvPr>
        </p:nvSpPr>
        <p:spPr>
          <a:xfrm>
            <a:off x="467544" y="1340768"/>
            <a:ext cx="8229600" cy="4968552"/>
          </a:xfrm>
        </p:spPr>
        <p:txBody>
          <a:bodyPr/>
          <a:lstStyle/>
          <a:p>
            <a:r>
              <a:rPr lang="tr-TR" sz="2400" dirty="0" smtClean="0"/>
              <a:t>Görüldüğü </a:t>
            </a:r>
            <a:r>
              <a:rPr lang="tr-TR" sz="2400" dirty="0"/>
              <a:t>gibi ekranın altına yerleştirilen </a:t>
            </a:r>
            <a:r>
              <a:rPr lang="tr-TR" sz="2400" dirty="0" err="1"/>
              <a:t>eye-tracker</a:t>
            </a:r>
            <a:r>
              <a:rPr lang="tr-TR" sz="2400" dirty="0"/>
              <a:t> kullanıcıyı </a:t>
            </a:r>
            <a:r>
              <a:rPr lang="tr-TR" sz="2400" u="sng" dirty="0"/>
              <a:t>testler</a:t>
            </a:r>
            <a:r>
              <a:rPr lang="tr-TR" sz="2400" dirty="0"/>
              <a:t> boyunca kesinlikle rahatsız etmiyor ya da engellemiyor. </a:t>
            </a:r>
          </a:p>
          <a:p>
            <a:endParaRPr lang="tr-TR" sz="2400" dirty="0"/>
          </a:p>
        </p:txBody>
      </p:sp>
      <p:pic>
        <p:nvPicPr>
          <p:cNvPr id="4" name="Resim 3" descr="http://2.bp.blogspot.com/_B0wS1VZRJcY/TM1vUDg6CnI/AAAAAAAAA84/zqv9yYSmQS4/s400/Eye-tracker-IR-light.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99592" y="2636912"/>
            <a:ext cx="7272808" cy="3744416"/>
          </a:xfrm>
          <a:prstGeom prst="rect">
            <a:avLst/>
          </a:prstGeom>
          <a:noFill/>
          <a:ln>
            <a:noFill/>
          </a:ln>
        </p:spPr>
      </p:pic>
    </p:spTree>
    <p:extLst>
      <p:ext uri="{BB962C8B-B14F-4D97-AF65-F5344CB8AC3E}">
        <p14:creationId xmlns:p14="http://schemas.microsoft.com/office/powerpoint/2010/main" val="262808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CALL ACTİON</a:t>
            </a:r>
            <a:endParaRPr lang="tr-TR" dirty="0"/>
          </a:p>
        </p:txBody>
      </p:sp>
      <p:sp>
        <p:nvSpPr>
          <p:cNvPr id="3" name="İçerik Yer Tutucusu 2"/>
          <p:cNvSpPr>
            <a:spLocks noGrp="1"/>
          </p:cNvSpPr>
          <p:nvPr>
            <p:ph idx="1"/>
          </p:nvPr>
        </p:nvSpPr>
        <p:spPr>
          <a:xfrm>
            <a:off x="467544" y="1628800"/>
            <a:ext cx="8229600" cy="4968552"/>
          </a:xfrm>
        </p:spPr>
        <p:txBody>
          <a:bodyPr>
            <a:normAutofit/>
          </a:bodyPr>
          <a:lstStyle/>
          <a:p>
            <a:r>
              <a:rPr lang="tr-TR" dirty="0" smtClean="0"/>
              <a:t>Bu butonlara tıklayan </a:t>
            </a:r>
            <a:r>
              <a:rPr lang="tr-TR" dirty="0"/>
              <a:t>ziyaretçiler satın alma işlemini hemen gerçekleştirmeseler de bu buton sürecin bir parçası olabilir. </a:t>
            </a:r>
            <a:endParaRPr lang="tr-TR" dirty="0" smtClean="0"/>
          </a:p>
          <a:p>
            <a:r>
              <a:rPr lang="tr-TR" dirty="0" smtClean="0"/>
              <a:t>Amaç </a:t>
            </a:r>
            <a:r>
              <a:rPr lang="tr-TR" dirty="0"/>
              <a:t>bu butona tıklayıp iletişim bilgilerini bırakan ziyaretçilerle daha sonra tekrar irtibata geçerek cazip bir teklif sunmak da olabilir. </a:t>
            </a:r>
            <a:endParaRPr lang="tr-TR" dirty="0"/>
          </a:p>
        </p:txBody>
      </p:sp>
    </p:spTree>
    <p:extLst>
      <p:ext uri="{BB962C8B-B14F-4D97-AF65-F5344CB8AC3E}">
        <p14:creationId xmlns:p14="http://schemas.microsoft.com/office/powerpoint/2010/main" val="10688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CALL ACTİON</a:t>
            </a:r>
            <a:endParaRPr lang="tr-TR" dirty="0"/>
          </a:p>
        </p:txBody>
      </p:sp>
      <p:sp>
        <p:nvSpPr>
          <p:cNvPr id="3" name="İçerik Yer Tutucusu 2"/>
          <p:cNvSpPr>
            <a:spLocks noGrp="1"/>
          </p:cNvSpPr>
          <p:nvPr>
            <p:ph idx="1"/>
          </p:nvPr>
        </p:nvSpPr>
        <p:spPr>
          <a:xfrm>
            <a:off x="467544" y="1628800"/>
            <a:ext cx="8229600" cy="4968552"/>
          </a:xfrm>
        </p:spPr>
        <p:txBody>
          <a:bodyPr>
            <a:normAutofit/>
          </a:bodyPr>
          <a:lstStyle/>
          <a:p>
            <a:r>
              <a:rPr lang="tr-TR" dirty="0" smtClean="0"/>
              <a:t>“</a:t>
            </a:r>
            <a:r>
              <a:rPr lang="tr-TR" dirty="0"/>
              <a:t>Sepete Ekle” butonu da bir “Call </a:t>
            </a:r>
            <a:r>
              <a:rPr lang="tr-TR" dirty="0" err="1"/>
              <a:t>to</a:t>
            </a:r>
            <a:r>
              <a:rPr lang="tr-TR" dirty="0"/>
              <a:t> Action” elamanıdır çünkü kullanıcıları siparişin son aşamasına yöneltmektedir. </a:t>
            </a:r>
            <a:endParaRPr lang="tr-TR" dirty="0" smtClean="0"/>
          </a:p>
          <a:p>
            <a:r>
              <a:rPr lang="tr-TR" dirty="0" smtClean="0"/>
              <a:t>Yani </a:t>
            </a:r>
            <a:r>
              <a:rPr lang="tr-TR" dirty="0"/>
              <a:t>“Call </a:t>
            </a:r>
            <a:r>
              <a:rPr lang="tr-TR" dirty="0" err="1"/>
              <a:t>to</a:t>
            </a:r>
            <a:r>
              <a:rPr lang="tr-TR" dirty="0"/>
              <a:t> Action” elamanlarının direk olarak </a:t>
            </a:r>
            <a:r>
              <a:rPr lang="tr-TR" dirty="0" err="1"/>
              <a:t>conversion</a:t>
            </a:r>
            <a:r>
              <a:rPr lang="tr-TR" dirty="0"/>
              <a:t> gerçekleştirmesi gerekmiyor</a:t>
            </a:r>
            <a:r>
              <a:rPr lang="tr-TR" dirty="0" smtClean="0"/>
              <a:t>.</a:t>
            </a:r>
            <a:endParaRPr lang="tr-TR" dirty="0"/>
          </a:p>
          <a:p>
            <a:endParaRPr lang="tr-TR" dirty="0"/>
          </a:p>
        </p:txBody>
      </p:sp>
    </p:spTree>
    <p:extLst>
      <p:ext uri="{BB962C8B-B14F-4D97-AF65-F5344CB8AC3E}">
        <p14:creationId xmlns:p14="http://schemas.microsoft.com/office/powerpoint/2010/main" val="220813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CALL ACTİON</a:t>
            </a:r>
            <a:endParaRPr lang="tr-TR" dirty="0"/>
          </a:p>
        </p:txBody>
      </p:sp>
      <p:sp>
        <p:nvSpPr>
          <p:cNvPr id="3" name="İçerik Yer Tutucusu 2"/>
          <p:cNvSpPr>
            <a:spLocks noGrp="1"/>
          </p:cNvSpPr>
          <p:nvPr>
            <p:ph idx="1"/>
          </p:nvPr>
        </p:nvSpPr>
        <p:spPr>
          <a:xfrm>
            <a:off x="467544" y="1628800"/>
            <a:ext cx="8229600" cy="4325112"/>
          </a:xfrm>
        </p:spPr>
        <p:txBody>
          <a:bodyPr>
            <a:normAutofit/>
          </a:bodyPr>
          <a:lstStyle/>
          <a:p>
            <a:r>
              <a:rPr lang="tr-TR" dirty="0" smtClean="0"/>
              <a:t>Bir </a:t>
            </a:r>
            <a:r>
              <a:rPr lang="tr-TR" dirty="0"/>
              <a:t>buton olabileceği gibi </a:t>
            </a:r>
            <a:r>
              <a:rPr lang="tr-TR" dirty="0" smtClean="0"/>
              <a:t>bir </a:t>
            </a:r>
            <a:r>
              <a:rPr lang="tr-TR" dirty="0"/>
              <a:t>link, </a:t>
            </a:r>
            <a:r>
              <a:rPr lang="tr-TR" dirty="0" smtClean="0"/>
              <a:t>bir </a:t>
            </a:r>
            <a:r>
              <a:rPr lang="tr-TR" dirty="0"/>
              <a:t>form ya da bir telefon numarası olabilir. </a:t>
            </a:r>
            <a:endParaRPr lang="tr-TR" dirty="0" smtClean="0"/>
          </a:p>
          <a:p>
            <a:r>
              <a:rPr lang="tr-TR" dirty="0" smtClean="0"/>
              <a:t>Temel </a:t>
            </a:r>
            <a:r>
              <a:rPr lang="tr-TR" dirty="0"/>
              <a:t>özelliği bir şekilde ziyaretçileri harekete geçirmesidir. </a:t>
            </a:r>
            <a:endParaRPr lang="tr-TR" dirty="0" smtClean="0"/>
          </a:p>
          <a:p>
            <a:r>
              <a:rPr lang="tr-TR" dirty="0" smtClean="0"/>
              <a:t>Test </a:t>
            </a:r>
            <a:r>
              <a:rPr lang="tr-TR" dirty="0"/>
              <a:t>için çok uygun sayfa elamanlarıdır. </a:t>
            </a:r>
            <a:endParaRPr lang="tr-TR" dirty="0"/>
          </a:p>
        </p:txBody>
      </p:sp>
    </p:spTree>
    <p:extLst>
      <p:ext uri="{BB962C8B-B14F-4D97-AF65-F5344CB8AC3E}">
        <p14:creationId xmlns:p14="http://schemas.microsoft.com/office/powerpoint/2010/main" val="248058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CALL ACTİON</a:t>
            </a:r>
            <a:endParaRPr lang="tr-TR" dirty="0"/>
          </a:p>
        </p:txBody>
      </p:sp>
      <p:sp>
        <p:nvSpPr>
          <p:cNvPr id="3" name="İçerik Yer Tutucusu 2"/>
          <p:cNvSpPr>
            <a:spLocks noGrp="1"/>
          </p:cNvSpPr>
          <p:nvPr>
            <p:ph idx="1"/>
          </p:nvPr>
        </p:nvSpPr>
        <p:spPr>
          <a:xfrm>
            <a:off x="467544" y="1628800"/>
            <a:ext cx="8229600" cy="4968552"/>
          </a:xfrm>
        </p:spPr>
        <p:txBody>
          <a:bodyPr>
            <a:normAutofit fontScale="92500" lnSpcReduction="10000"/>
          </a:bodyPr>
          <a:lstStyle/>
          <a:p>
            <a:pPr marL="109728" indent="0">
              <a:buNone/>
            </a:pPr>
            <a:r>
              <a:rPr lang="tr-TR" dirty="0"/>
              <a:t>Örneğin bir butonun </a:t>
            </a:r>
          </a:p>
          <a:p>
            <a:pPr lvl="0"/>
            <a:r>
              <a:rPr lang="tr-TR" dirty="0"/>
              <a:t>Üzerinde ne yazdığı</a:t>
            </a:r>
          </a:p>
          <a:p>
            <a:pPr lvl="0"/>
            <a:r>
              <a:rPr lang="tr-TR" dirty="0"/>
              <a:t>Rengi</a:t>
            </a:r>
          </a:p>
          <a:p>
            <a:pPr lvl="0"/>
            <a:r>
              <a:rPr lang="tr-TR" dirty="0"/>
              <a:t>Büyüklüğü</a:t>
            </a:r>
          </a:p>
          <a:p>
            <a:pPr lvl="0"/>
            <a:r>
              <a:rPr lang="tr-TR" dirty="0"/>
              <a:t>Şekli</a:t>
            </a:r>
          </a:p>
          <a:p>
            <a:pPr lvl="0"/>
            <a:r>
              <a:rPr lang="tr-TR" dirty="0"/>
              <a:t>Sayfadaki yerleşimi</a:t>
            </a:r>
          </a:p>
          <a:p>
            <a:pPr lvl="0"/>
            <a:r>
              <a:rPr lang="tr-TR" dirty="0"/>
              <a:t>Arka planla oluşan kontrast</a:t>
            </a:r>
          </a:p>
          <a:p>
            <a:pPr lvl="0"/>
            <a:r>
              <a:rPr lang="tr-TR" dirty="0"/>
              <a:t>Özel bir indirim içermesi</a:t>
            </a:r>
          </a:p>
          <a:p>
            <a:pPr lvl="0"/>
            <a:r>
              <a:rPr lang="tr-TR" dirty="0"/>
              <a:t>Bir kampanya bitiş tarihi içermesi</a:t>
            </a:r>
          </a:p>
          <a:p>
            <a:pPr lvl="0"/>
            <a:r>
              <a:rPr lang="tr-TR" dirty="0"/>
              <a:t>Sadece belli bir gruba hitap ettiğini belirtmesi</a:t>
            </a:r>
          </a:p>
          <a:p>
            <a:pPr marL="109728" indent="0">
              <a:buNone/>
            </a:pPr>
            <a:r>
              <a:rPr lang="tr-TR" dirty="0"/>
              <a:t>o butona tıklayan kişi sayısını büyük oranda etkileyebilir.</a:t>
            </a:r>
          </a:p>
        </p:txBody>
      </p:sp>
    </p:spTree>
    <p:extLst>
      <p:ext uri="{BB962C8B-B14F-4D97-AF65-F5344CB8AC3E}">
        <p14:creationId xmlns:p14="http://schemas.microsoft.com/office/powerpoint/2010/main" val="149311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CALL ACTİON</a:t>
            </a:r>
            <a:endParaRPr lang="tr-TR" dirty="0"/>
          </a:p>
        </p:txBody>
      </p:sp>
      <p:sp>
        <p:nvSpPr>
          <p:cNvPr id="3" name="İçerik Yer Tutucusu 2"/>
          <p:cNvSpPr>
            <a:spLocks noGrp="1"/>
          </p:cNvSpPr>
          <p:nvPr>
            <p:ph idx="1"/>
          </p:nvPr>
        </p:nvSpPr>
        <p:spPr>
          <a:xfrm>
            <a:off x="467544" y="1628800"/>
            <a:ext cx="8229600" cy="4968552"/>
          </a:xfrm>
        </p:spPr>
        <p:txBody>
          <a:bodyPr>
            <a:normAutofit lnSpcReduction="10000"/>
          </a:bodyPr>
          <a:lstStyle/>
          <a:p>
            <a:r>
              <a:rPr lang="tr-TR" dirty="0" smtClean="0"/>
              <a:t>Örneğin sonucu </a:t>
            </a:r>
            <a:r>
              <a:rPr lang="tr-TR" dirty="0"/>
              <a:t>alınan son A/B testinde sadece </a:t>
            </a:r>
            <a:r>
              <a:rPr lang="tr-TR" dirty="0" smtClean="0"/>
              <a:t> </a:t>
            </a:r>
            <a:r>
              <a:rPr lang="tr-TR" dirty="0"/>
              <a:t>bir </a:t>
            </a:r>
            <a:r>
              <a:rPr lang="tr-TR" dirty="0" smtClean="0"/>
              <a:t>butonun </a:t>
            </a:r>
            <a:r>
              <a:rPr lang="tr-TR" dirty="0"/>
              <a:t>yerini değiştirerek tıklayan kişi sayısında tam %40 artış </a:t>
            </a:r>
            <a:r>
              <a:rPr lang="tr-TR" dirty="0" smtClean="0"/>
              <a:t>sağladı. </a:t>
            </a:r>
          </a:p>
          <a:p>
            <a:r>
              <a:rPr lang="tr-TR" dirty="0"/>
              <a:t>Bu gerçekten A/B testlerinin ne kadar etkili olabileceğini gösteriyor. </a:t>
            </a:r>
            <a:endParaRPr lang="tr-TR" dirty="0" smtClean="0"/>
          </a:p>
          <a:p>
            <a:r>
              <a:rPr lang="tr-TR" dirty="0" smtClean="0"/>
              <a:t>Konu </a:t>
            </a:r>
            <a:r>
              <a:rPr lang="tr-TR" dirty="0"/>
              <a:t>Call </a:t>
            </a:r>
            <a:r>
              <a:rPr lang="tr-TR" dirty="0" err="1"/>
              <a:t>to</a:t>
            </a:r>
            <a:r>
              <a:rPr lang="tr-TR" dirty="0"/>
              <a:t> Action olduğunda detaylar büyük farklar yaratabiliyor. </a:t>
            </a:r>
            <a:endParaRPr lang="tr-TR" dirty="0" smtClean="0"/>
          </a:p>
          <a:p>
            <a:r>
              <a:rPr lang="tr-TR" dirty="0" smtClean="0"/>
              <a:t>Genel </a:t>
            </a:r>
            <a:r>
              <a:rPr lang="tr-TR" dirty="0"/>
              <a:t>olarak Call </a:t>
            </a:r>
            <a:r>
              <a:rPr lang="tr-TR" dirty="0" err="1"/>
              <a:t>to</a:t>
            </a:r>
            <a:r>
              <a:rPr lang="tr-TR" dirty="0"/>
              <a:t> Action üzerinden yürütülen A/B testleri az zahmet gerektiriyor ve alınan sonuçlar çok olumlu olabiliyor. </a:t>
            </a:r>
            <a:endParaRPr lang="tr-TR" dirty="0" smtClean="0"/>
          </a:p>
          <a:p>
            <a:r>
              <a:rPr lang="tr-TR" dirty="0" smtClean="0"/>
              <a:t>Bu </a:t>
            </a:r>
            <a:r>
              <a:rPr lang="tr-TR" dirty="0"/>
              <a:t>yüzden birçok şirket testlerine buradan başlamayı tercih ediyor.</a:t>
            </a:r>
          </a:p>
          <a:p>
            <a:endParaRPr lang="tr-TR" dirty="0"/>
          </a:p>
        </p:txBody>
      </p:sp>
    </p:spTree>
    <p:extLst>
      <p:ext uri="{BB962C8B-B14F-4D97-AF65-F5344CB8AC3E}">
        <p14:creationId xmlns:p14="http://schemas.microsoft.com/office/powerpoint/2010/main" val="268398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9992"/>
            <a:ext cx="8229600" cy="1066800"/>
          </a:xfrm>
        </p:spPr>
        <p:txBody>
          <a:bodyPr/>
          <a:lstStyle/>
          <a:p>
            <a:r>
              <a:rPr lang="tr-TR" dirty="0" smtClean="0"/>
              <a:t>CALL ACTİON</a:t>
            </a:r>
            <a:endParaRPr lang="tr-TR" dirty="0"/>
          </a:p>
        </p:txBody>
      </p:sp>
      <p:sp>
        <p:nvSpPr>
          <p:cNvPr id="3" name="İçerik Yer Tutucusu 2"/>
          <p:cNvSpPr>
            <a:spLocks noGrp="1"/>
          </p:cNvSpPr>
          <p:nvPr>
            <p:ph idx="1"/>
          </p:nvPr>
        </p:nvSpPr>
        <p:spPr>
          <a:xfrm>
            <a:off x="467544" y="1484784"/>
            <a:ext cx="8280920" cy="5256584"/>
          </a:xfrm>
        </p:spPr>
        <p:txBody>
          <a:bodyPr>
            <a:normAutofit fontScale="92500" lnSpcReduction="10000"/>
          </a:bodyPr>
          <a:lstStyle/>
          <a:p>
            <a:r>
              <a:rPr lang="tr-TR" dirty="0" smtClean="0"/>
              <a:t>Bazı şirketlerde </a:t>
            </a:r>
            <a:r>
              <a:rPr lang="tr-TR" dirty="0"/>
              <a:t>kimi zaman öyle kötü Call </a:t>
            </a:r>
            <a:r>
              <a:rPr lang="tr-TR" dirty="0" err="1"/>
              <a:t>to</a:t>
            </a:r>
            <a:r>
              <a:rPr lang="tr-TR" dirty="0"/>
              <a:t> Action örneklerine </a:t>
            </a:r>
            <a:r>
              <a:rPr lang="tr-TR" dirty="0" smtClean="0"/>
              <a:t>rastlıyoruz </a:t>
            </a:r>
            <a:r>
              <a:rPr lang="tr-TR" dirty="0"/>
              <a:t>ki daha teste başlamadan matematiksel kesinlikte bir artış görüleceğini tahmin edebiliyorsunuz. </a:t>
            </a:r>
            <a:endParaRPr lang="tr-TR" dirty="0" smtClean="0"/>
          </a:p>
          <a:p>
            <a:r>
              <a:rPr lang="tr-TR" dirty="0" smtClean="0"/>
              <a:t>Bazen </a:t>
            </a:r>
            <a:r>
              <a:rPr lang="tr-TR" dirty="0"/>
              <a:t>öyle durumlar oluyor ki </a:t>
            </a:r>
            <a:r>
              <a:rPr lang="tr-TR" dirty="0" err="1">
                <a:hlinkClick r:id="rId2"/>
              </a:rPr>
              <a:t>landing</a:t>
            </a:r>
            <a:r>
              <a:rPr lang="tr-TR" dirty="0">
                <a:hlinkClick r:id="rId2"/>
              </a:rPr>
              <a:t> </a:t>
            </a:r>
            <a:r>
              <a:rPr lang="tr-TR" dirty="0" err="1">
                <a:hlinkClick r:id="rId2"/>
              </a:rPr>
              <a:t>page</a:t>
            </a:r>
            <a:r>
              <a:rPr lang="tr-TR" dirty="0">
                <a:hlinkClick r:id="rId2"/>
              </a:rPr>
              <a:t> </a:t>
            </a:r>
            <a:r>
              <a:rPr lang="tr-TR" dirty="0"/>
              <a:t>dediğimiz sayfada her hangi bir Call </a:t>
            </a:r>
            <a:r>
              <a:rPr lang="tr-TR" dirty="0" err="1"/>
              <a:t>to</a:t>
            </a:r>
            <a:r>
              <a:rPr lang="tr-TR" dirty="0"/>
              <a:t> Action olmayabiliyor. </a:t>
            </a:r>
            <a:endParaRPr lang="tr-TR" dirty="0" smtClean="0"/>
          </a:p>
          <a:p>
            <a:r>
              <a:rPr lang="tr-TR" dirty="0" smtClean="0"/>
              <a:t>Tabii </a:t>
            </a:r>
            <a:r>
              <a:rPr lang="tr-TR" dirty="0"/>
              <a:t>bu olabilecek en kötü senaryo</a:t>
            </a:r>
            <a:r>
              <a:rPr lang="tr-TR" dirty="0" smtClean="0"/>
              <a:t>.</a:t>
            </a:r>
          </a:p>
          <a:p>
            <a:r>
              <a:rPr lang="tr-TR" dirty="0" smtClean="0"/>
              <a:t>Call </a:t>
            </a:r>
            <a:r>
              <a:rPr lang="tr-TR" dirty="0" err="1"/>
              <a:t>to</a:t>
            </a:r>
            <a:r>
              <a:rPr lang="tr-TR" dirty="0"/>
              <a:t> </a:t>
            </a:r>
            <a:r>
              <a:rPr lang="tr-TR" dirty="0" err="1"/>
              <a:t>Action’larınızı</a:t>
            </a:r>
            <a:r>
              <a:rPr lang="tr-TR" dirty="0"/>
              <a:t> geliştirmek sadece daha büyük bir buton koymak demek değildir. </a:t>
            </a:r>
            <a:endParaRPr lang="tr-TR" dirty="0" smtClean="0"/>
          </a:p>
          <a:p>
            <a:r>
              <a:rPr lang="tr-TR" dirty="0" smtClean="0"/>
              <a:t>Diğer </a:t>
            </a:r>
            <a:r>
              <a:rPr lang="tr-TR" dirty="0"/>
              <a:t>birçok etkenin yanında ziyaretçiye sunduğunuz teklifin içeriği ve müşterilerinize verdiğiniz güven de en az butonun büyüklüğü kadar önemlidir. </a:t>
            </a:r>
          </a:p>
        </p:txBody>
      </p:sp>
    </p:spTree>
    <p:extLst>
      <p:ext uri="{BB962C8B-B14F-4D97-AF65-F5344CB8AC3E}">
        <p14:creationId xmlns:p14="http://schemas.microsoft.com/office/powerpoint/2010/main" val="310899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LANDİNG PAGE</a:t>
            </a:r>
            <a:endParaRPr lang="tr-TR" dirty="0"/>
          </a:p>
        </p:txBody>
      </p:sp>
      <p:sp>
        <p:nvSpPr>
          <p:cNvPr id="3" name="Alt Başlık 2"/>
          <p:cNvSpPr>
            <a:spLocks noGrp="1"/>
          </p:cNvSpPr>
          <p:nvPr>
            <p:ph type="subTitle" idx="1"/>
          </p:nvPr>
        </p:nvSpPr>
        <p:spPr/>
        <p:txBody>
          <a:bodyPr/>
          <a:lstStyle/>
          <a:p>
            <a:r>
              <a:rPr lang="tr-TR" dirty="0" smtClean="0"/>
              <a:t>«iniş sayfası»</a:t>
            </a:r>
            <a:endParaRPr lang="tr-TR" dirty="0"/>
          </a:p>
        </p:txBody>
      </p:sp>
    </p:spTree>
    <p:extLst>
      <p:ext uri="{BB962C8B-B14F-4D97-AF65-F5344CB8AC3E}">
        <p14:creationId xmlns:p14="http://schemas.microsoft.com/office/powerpoint/2010/main" val="275177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entsel">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Kentsel">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Kentsel">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55</TotalTime>
  <Words>980</Words>
  <Application>Microsoft Office PowerPoint</Application>
  <PresentationFormat>Ekran Gösterisi (4:3)</PresentationFormat>
  <Paragraphs>103</Paragraphs>
  <Slides>26</Slides>
  <Notes>0</Notes>
  <HiddenSlides>0</HiddenSlides>
  <MMClips>0</MMClips>
  <ScaleCrop>false</ScaleCrop>
  <HeadingPairs>
    <vt:vector size="4" baseType="variant">
      <vt:variant>
        <vt:lpstr>Tema</vt:lpstr>
      </vt:variant>
      <vt:variant>
        <vt:i4>1</vt:i4>
      </vt:variant>
      <vt:variant>
        <vt:lpstr>Slayt Başlıkları</vt:lpstr>
      </vt:variant>
      <vt:variant>
        <vt:i4>26</vt:i4>
      </vt:variant>
    </vt:vector>
  </HeadingPairs>
  <TitlesOfParts>
    <vt:vector size="27" baseType="lpstr">
      <vt:lpstr>Kentsel</vt:lpstr>
      <vt:lpstr>CALL ACTİON</vt:lpstr>
      <vt:lpstr>CALL ACTİON</vt:lpstr>
      <vt:lpstr>CALL ACTİON</vt:lpstr>
      <vt:lpstr>CALL ACTİON</vt:lpstr>
      <vt:lpstr>CALL ACTİON</vt:lpstr>
      <vt:lpstr>CALL ACTİON</vt:lpstr>
      <vt:lpstr>CALL ACTİON</vt:lpstr>
      <vt:lpstr>CALL ACTİON</vt:lpstr>
      <vt:lpstr>LANDİNG PAGE</vt:lpstr>
      <vt:lpstr>LANDİNG PAGE</vt:lpstr>
      <vt:lpstr>LANDİNG PAGE</vt:lpstr>
      <vt:lpstr>LANDİNG PAGE</vt:lpstr>
      <vt:lpstr>LANDİNG PAGE</vt:lpstr>
      <vt:lpstr>LANDİNG PAGE</vt:lpstr>
      <vt:lpstr>LANDİNG PAGE</vt:lpstr>
      <vt:lpstr>LANDİNG PAGE</vt:lpstr>
      <vt:lpstr>LANDİNG PAGE</vt:lpstr>
      <vt:lpstr>LANDİNG PAGE</vt:lpstr>
      <vt:lpstr>EYE-TRACKİNG</vt:lpstr>
      <vt:lpstr>Eye-Tracking!!</vt:lpstr>
      <vt:lpstr>Eye-Tracking!!</vt:lpstr>
      <vt:lpstr>Eye-Tracking!!</vt:lpstr>
      <vt:lpstr>Eye-Tracking!!</vt:lpstr>
      <vt:lpstr>Eye-Tracking!!</vt:lpstr>
      <vt:lpstr>Eye-Tracking!!</vt:lpstr>
      <vt:lpstr>Eye-Tracking!!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ACTİON</dc:title>
  <dc:creator>Naciye MACİT</dc:creator>
  <cp:lastModifiedBy>Naciye MACİT</cp:lastModifiedBy>
  <cp:revision>4</cp:revision>
  <dcterms:created xsi:type="dcterms:W3CDTF">2013-03-05T07:19:01Z</dcterms:created>
  <dcterms:modified xsi:type="dcterms:W3CDTF">2013-03-05T08:14:23Z</dcterms:modified>
</cp:coreProperties>
</file>