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ikdörtgen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ikdörtgen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ikdörtgen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ikdörtgen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ikdörtgen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ikdörtgen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ikdörtgen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ikdörtgen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ikdörtgen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ikdörtgen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4CD149-233F-4AB0-8968-0EB94267AE71}" type="datetimeFigureOut">
              <a:rPr lang="tr-TR" smtClean="0"/>
              <a:t>11.03.2013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D37B87F-F4B1-40D3-AA86-D93A7FE2D91D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analizinedir.com/2012/03/conversion-rate-nedi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bilitynedir.com/2010/04/multivariate-testleri-mvt-nedir.html" TargetMode="External"/><Relationship Id="rId2" Type="http://schemas.openxmlformats.org/officeDocument/2006/relationships/hyperlink" Target="http://www.usabilitynedir.com/2010/04/ab-testi-nedi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analizinedir.com/2012/03/conversion-rate-nedir.html" TargetMode="External"/><Relationship Id="rId2" Type="http://schemas.openxmlformats.org/officeDocument/2006/relationships/hyperlink" Target="http://www.usabilitynedir.com/2010/08/landing-page-nedi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bilitynedir.com/2010/11/usability-nedir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bilitynedir.com/2010/06/usability-expert-kimdir.html" TargetMode="External"/><Relationship Id="rId2" Type="http://schemas.openxmlformats.org/officeDocument/2006/relationships/hyperlink" Target="http://www.usabilitynedir.com/2010/07/ui-nedi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bilitynedir.com/2010/10/eye-tracking-nedi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bilitynedir.com/2010/10/kullanc-testleri-usability-test-nedi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_B0wS1VZRJcY/S96RRDV4V0I/AAAAAAAAAy8/8lpwdhDEBLU/s1600/2010-05-03_1102.png" TargetMode="External"/><Relationship Id="rId2" Type="http://schemas.openxmlformats.org/officeDocument/2006/relationships/hyperlink" Target="http://www.usabilitynedir.com/2010/10/eye-tracking-nedi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119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Türkçeye direk olarak çevirdiğimizde anlamı “</a:t>
            </a:r>
            <a:r>
              <a:rPr lang="tr-TR" b="1" dirty="0"/>
              <a:t>bölümleme</a:t>
            </a:r>
            <a:r>
              <a:rPr lang="tr-TR" dirty="0"/>
              <a:t>”.</a:t>
            </a:r>
          </a:p>
          <a:p>
            <a:r>
              <a:rPr lang="tr-TR" dirty="0"/>
              <a:t>E-marketing literatüründe sitenizin </a:t>
            </a:r>
            <a:r>
              <a:rPr lang="tr-TR" i="1" dirty="0"/>
              <a:t>ziyaretçilerini </a:t>
            </a:r>
            <a:r>
              <a:rPr lang="tr-TR" i="1" dirty="0">
                <a:solidFill>
                  <a:srgbClr val="FF0000"/>
                </a:solidFill>
              </a:rPr>
              <a:t>gruplara ve profillere </a:t>
            </a:r>
            <a:r>
              <a:rPr lang="tr-TR" i="1" dirty="0"/>
              <a:t>ayırarak hepsiyle daha özelleşmiş şekilde iletişime geçme, onlara daha etkili biçimde ulaşabilmeye</a:t>
            </a:r>
            <a:r>
              <a:rPr lang="tr-TR" dirty="0"/>
              <a:t> deniyor. </a:t>
            </a:r>
          </a:p>
        </p:txBody>
      </p:sp>
    </p:spTree>
    <p:extLst>
      <p:ext uri="{BB962C8B-B14F-4D97-AF65-F5344CB8AC3E}">
        <p14:creationId xmlns:p14="http://schemas.microsoft.com/office/powerpoint/2010/main" val="414570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Her ziyaretçi grubuna ne kadar onlara özel içerik sunarsanız, başarı şansınız o kadar artıyor. </a:t>
            </a:r>
            <a:endParaRPr lang="tr-TR" dirty="0" smtClean="0"/>
          </a:p>
          <a:p>
            <a:r>
              <a:rPr lang="tr-TR" dirty="0" smtClean="0"/>
              <a:t>Başka </a:t>
            </a:r>
            <a:r>
              <a:rPr lang="tr-TR" dirty="0"/>
              <a:t>deyişle </a:t>
            </a:r>
            <a:r>
              <a:rPr lang="tr-TR" dirty="0" err="1" smtClean="0"/>
              <a:t>ziyaretcilerinizi</a:t>
            </a:r>
            <a:r>
              <a:rPr lang="tr-TR" dirty="0" smtClean="0"/>
              <a:t> </a:t>
            </a:r>
            <a:r>
              <a:rPr lang="tr-TR" dirty="0"/>
              <a:t>ne kadar etkili şekilde </a:t>
            </a:r>
            <a:r>
              <a:rPr lang="tr-TR" dirty="0" err="1"/>
              <a:t>segmentlere</a:t>
            </a:r>
            <a:r>
              <a:rPr lang="tr-TR" dirty="0"/>
              <a:t> ayırırsanız </a:t>
            </a:r>
            <a:r>
              <a:rPr lang="tr-TR" u="sng" dirty="0" err="1">
                <a:hlinkClick r:id="rId2"/>
              </a:rPr>
              <a:t>conversion</a:t>
            </a:r>
            <a:r>
              <a:rPr lang="tr-TR" u="sng" dirty="0">
                <a:hlinkClick r:id="rId2"/>
              </a:rPr>
              <a:t> oranınızı</a:t>
            </a:r>
            <a:r>
              <a:rPr lang="tr-TR" dirty="0"/>
              <a:t> o oranda artırabilirsiniz.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err="1"/>
              <a:t>conversion</a:t>
            </a:r>
            <a:r>
              <a:rPr lang="tr-TR" dirty="0"/>
              <a:t> satış yapmak ya da</a:t>
            </a:r>
            <a:r>
              <a:rPr lang="tr-TR" b="1" dirty="0"/>
              <a:t> </a:t>
            </a:r>
            <a:r>
              <a:rPr lang="tr-TR" b="1" dirty="0" err="1"/>
              <a:t>lead</a:t>
            </a:r>
            <a:r>
              <a:rPr lang="tr-TR" b="1" dirty="0"/>
              <a:t> </a:t>
            </a:r>
            <a:r>
              <a:rPr lang="tr-TR" b="1" dirty="0" err="1"/>
              <a:t>generation</a:t>
            </a:r>
            <a:r>
              <a:rPr lang="tr-TR" dirty="0"/>
              <a:t> olabilir. </a:t>
            </a:r>
          </a:p>
          <a:p>
            <a:r>
              <a:rPr lang="tr-TR" dirty="0" err="1"/>
              <a:t>Segmentlerinizi</a:t>
            </a:r>
            <a:r>
              <a:rPr lang="tr-TR" dirty="0"/>
              <a:t> ziyaretçilerinizin yaşına, cinsiyetine, yaşadıkları ülke ya da şehre göre yapabilirsiniz.</a:t>
            </a:r>
          </a:p>
        </p:txBody>
      </p:sp>
    </p:spTree>
    <p:extLst>
      <p:ext uri="{BB962C8B-B14F-4D97-AF65-F5344CB8AC3E}">
        <p14:creationId xmlns:p14="http://schemas.microsoft.com/office/powerpoint/2010/main" val="315194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u="sng" dirty="0">
                <a:hlinkClick r:id="rId2"/>
              </a:rPr>
              <a:t>A/B</a:t>
            </a:r>
            <a:r>
              <a:rPr lang="tr-TR" dirty="0"/>
              <a:t> ve </a:t>
            </a:r>
            <a:r>
              <a:rPr lang="tr-TR" u="sng" dirty="0">
                <a:hlinkClick r:id="rId3"/>
              </a:rPr>
              <a:t>MVT</a:t>
            </a:r>
            <a:r>
              <a:rPr lang="tr-TR" b="1" dirty="0"/>
              <a:t> </a:t>
            </a:r>
            <a:r>
              <a:rPr lang="tr-TR" dirty="0"/>
              <a:t>testlerine başlamadan önce </a:t>
            </a:r>
            <a:r>
              <a:rPr lang="tr-TR" dirty="0" err="1"/>
              <a:t>segmentlerinizi</a:t>
            </a:r>
            <a:r>
              <a:rPr lang="tr-TR" dirty="0"/>
              <a:t> belirlemek test sonuçlarını daha anlamlı şekilde değerlendirebilmenizi sağlar. </a:t>
            </a:r>
            <a:endParaRPr lang="tr-TR" dirty="0" smtClean="0"/>
          </a:p>
          <a:p>
            <a:r>
              <a:rPr lang="tr-TR" dirty="0" err="1" smtClean="0"/>
              <a:t>Omniture</a:t>
            </a:r>
            <a:r>
              <a:rPr lang="tr-TR" dirty="0" smtClean="0"/>
              <a:t> </a:t>
            </a:r>
            <a:r>
              <a:rPr lang="tr-TR" dirty="0"/>
              <a:t>Test &amp; </a:t>
            </a:r>
            <a:r>
              <a:rPr lang="tr-TR" dirty="0" err="1"/>
              <a:t>Target</a:t>
            </a:r>
            <a:r>
              <a:rPr lang="tr-TR" dirty="0"/>
              <a:t> gibi araçlarda bu </a:t>
            </a:r>
            <a:r>
              <a:rPr lang="tr-TR" dirty="0" err="1"/>
              <a:t>segmentler</a:t>
            </a:r>
            <a:r>
              <a:rPr lang="tr-TR" dirty="0"/>
              <a:t> test başlamadan oluşturulmalıdır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40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 smtClean="0"/>
              <a:t>Daha </a:t>
            </a:r>
            <a:r>
              <a:rPr lang="tr-TR" dirty="0"/>
              <a:t>fazlasının gerekmediği durumda en azından aşağıdaki </a:t>
            </a:r>
            <a:r>
              <a:rPr lang="tr-TR" dirty="0" err="1"/>
              <a:t>segmentleri</a:t>
            </a:r>
            <a:r>
              <a:rPr lang="tr-TR" dirty="0"/>
              <a:t> bulundurmak testlerinizden aldığınız verimi artırır</a:t>
            </a:r>
            <a:r>
              <a:rPr lang="tr-TR" dirty="0" smtClean="0"/>
              <a:t>:</a:t>
            </a:r>
          </a:p>
          <a:p>
            <a:pPr lvl="1"/>
            <a:r>
              <a:rPr lang="tr-TR" dirty="0"/>
              <a:t> Yeni ziyaretçiler / Var olan ziyaretçiler</a:t>
            </a:r>
          </a:p>
          <a:p>
            <a:pPr lvl="1"/>
            <a:r>
              <a:rPr lang="tr-TR" dirty="0"/>
              <a:t> Kayıtlı / kayıtsız ziyaretçiler</a:t>
            </a:r>
          </a:p>
          <a:p>
            <a:pPr lvl="1"/>
            <a:r>
              <a:rPr lang="tr-TR" dirty="0"/>
              <a:t> Çalışma saatlerinde alışveriş yapanlar / çalışma saati dışında alışveriş yapanlar</a:t>
            </a:r>
          </a:p>
          <a:p>
            <a:pPr lvl="1"/>
            <a:r>
              <a:rPr lang="tr-TR" dirty="0"/>
              <a:t> Hafta içi / hafta sonu ziyaretçileri</a:t>
            </a:r>
          </a:p>
          <a:p>
            <a:pPr lvl="1"/>
            <a:r>
              <a:rPr lang="tr-TR" dirty="0"/>
              <a:t> Google arama motorundan gelenler / </a:t>
            </a:r>
            <a:r>
              <a:rPr lang="tr-TR" dirty="0" err="1"/>
              <a:t>Yahoo</a:t>
            </a:r>
            <a:r>
              <a:rPr lang="tr-TR" dirty="0"/>
              <a:t> ya da başka arama motorundan gelenler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665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Yukarıdaki gibi ziyaretçilerinizi davranış biçimlerine, trafik kaynaklarına ya da bireysel özelliklerine göre profil gruplarına ayırmak, testler sonrası her bir gruba özel içerik sunmak istediğinizde size yardımcı olacaktır. </a:t>
            </a:r>
          </a:p>
          <a:p>
            <a:r>
              <a:rPr lang="tr-TR" dirty="0"/>
              <a:t>Eğer testlerimiz A tasarımının yeni kullanıcılar üzerinde etkiliyken B tasarımının var olan müşteriler üzerinde daha iyi işe yaradığını gösteriyorsa sonuç olarak iki gruba iki ayrı içerik gösterebilirsiniz. Test &amp; </a:t>
            </a:r>
            <a:r>
              <a:rPr lang="tr-TR" dirty="0" err="1"/>
              <a:t>Target</a:t>
            </a:r>
            <a:r>
              <a:rPr lang="tr-TR" dirty="0"/>
              <a:t> yazılımının </a:t>
            </a:r>
            <a:r>
              <a:rPr lang="tr-TR" dirty="0" err="1"/>
              <a:t>Target</a:t>
            </a:r>
            <a:r>
              <a:rPr lang="tr-TR" dirty="0"/>
              <a:t> kısmı tam olarak bu işi yapmakta. </a:t>
            </a:r>
          </a:p>
        </p:txBody>
      </p:sp>
    </p:spTree>
    <p:extLst>
      <p:ext uri="{BB962C8B-B14F-4D97-AF65-F5344CB8AC3E}">
        <p14:creationId xmlns:p14="http://schemas.microsoft.com/office/powerpoint/2010/main" val="131584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Bütün ziyaretçiler için tasarlanmış ortak bir iniş sayfası (</a:t>
            </a:r>
            <a:r>
              <a:rPr lang="tr-TR" u="sng" dirty="0" err="1">
                <a:hlinkClick r:id="rId2"/>
              </a:rPr>
              <a:t>landing</a:t>
            </a:r>
            <a:r>
              <a:rPr lang="tr-TR" u="sng" dirty="0">
                <a:hlinkClick r:id="rId2"/>
              </a:rPr>
              <a:t> </a:t>
            </a:r>
            <a:r>
              <a:rPr lang="tr-TR" u="sng" dirty="0" err="1">
                <a:hlinkClick r:id="rId2"/>
              </a:rPr>
              <a:t>page</a:t>
            </a:r>
            <a:r>
              <a:rPr lang="tr-TR" dirty="0"/>
              <a:t>) kullanmaktansa </a:t>
            </a:r>
            <a:r>
              <a:rPr lang="tr-TR" dirty="0" err="1"/>
              <a:t>segmentlere</a:t>
            </a:r>
            <a:r>
              <a:rPr lang="tr-TR" dirty="0"/>
              <a:t> göre farklı faklı sayfalar kullanmak </a:t>
            </a:r>
            <a:r>
              <a:rPr lang="tr-TR" u="sng" dirty="0" err="1">
                <a:hlinkClick r:id="rId3"/>
              </a:rPr>
              <a:t>conversion</a:t>
            </a:r>
            <a:r>
              <a:rPr lang="tr-TR" u="sng" dirty="0">
                <a:hlinkClick r:id="rId3"/>
              </a:rPr>
              <a:t> oranınızı</a:t>
            </a:r>
            <a:r>
              <a:rPr lang="tr-TR" dirty="0"/>
              <a:t> büyük ölçüde iyileştirebilir.</a:t>
            </a:r>
          </a:p>
        </p:txBody>
      </p:sp>
    </p:spTree>
    <p:extLst>
      <p:ext uri="{BB962C8B-B14F-4D97-AF65-F5344CB8AC3E}">
        <p14:creationId xmlns:p14="http://schemas.microsoft.com/office/powerpoint/2010/main" val="274841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8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b="1" dirty="0" err="1"/>
              <a:t>Focus</a:t>
            </a:r>
            <a:r>
              <a:rPr lang="tr-TR" b="1" dirty="0"/>
              <a:t> </a:t>
            </a:r>
            <a:r>
              <a:rPr lang="tr-TR" b="1" dirty="0" err="1"/>
              <a:t>group</a:t>
            </a:r>
            <a:r>
              <a:rPr lang="tr-TR" dirty="0"/>
              <a:t> direk olarak kullanıcılara </a:t>
            </a:r>
            <a:endParaRPr lang="tr-TR" dirty="0" smtClean="0"/>
          </a:p>
          <a:p>
            <a:pPr lvl="1"/>
            <a:r>
              <a:rPr lang="tr-TR" dirty="0" smtClean="0"/>
              <a:t>ne </a:t>
            </a:r>
            <a:r>
              <a:rPr lang="tr-TR" dirty="0"/>
              <a:t>düşündüklerini sormaya yaran, </a:t>
            </a:r>
            <a:endParaRPr lang="tr-TR" dirty="0" smtClean="0"/>
          </a:p>
          <a:p>
            <a:pPr lvl="1"/>
            <a:r>
              <a:rPr lang="tr-TR" dirty="0" smtClean="0"/>
              <a:t>algılarını,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fikirlerini, </a:t>
            </a:r>
            <a:endParaRPr lang="tr-TR" dirty="0" smtClean="0"/>
          </a:p>
          <a:p>
            <a:pPr lvl="1"/>
            <a:r>
              <a:rPr lang="tr-TR" dirty="0" smtClean="0"/>
              <a:t>eğilimlerini </a:t>
            </a:r>
          </a:p>
          <a:p>
            <a:pPr lvl="1"/>
            <a:r>
              <a:rPr lang="tr-TR" dirty="0" smtClean="0"/>
              <a:t>ilk </a:t>
            </a:r>
            <a:r>
              <a:rPr lang="tr-TR" dirty="0"/>
              <a:t>ağızdan öğrenmeyi hedefleyen bir tekniktir. </a:t>
            </a:r>
            <a:endParaRPr lang="tr-TR" dirty="0" smtClean="0"/>
          </a:p>
          <a:p>
            <a:r>
              <a:rPr lang="tr-TR" dirty="0" smtClean="0"/>
              <a:t>En </a:t>
            </a:r>
            <a:r>
              <a:rPr lang="tr-TR" dirty="0"/>
              <a:t>yaygın kullanım alanları market araştırmalarıdır (market </a:t>
            </a:r>
            <a:r>
              <a:rPr lang="tr-TR" dirty="0" err="1"/>
              <a:t>research</a:t>
            </a:r>
            <a:r>
              <a:rPr lang="tr-TR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437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_B0wS1VZRJcY/TO15oSuBKkI/AAAAAAAAA-E/HYQVQJhYfBs/s400/focus%2Bgrou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44" y="0"/>
            <a:ext cx="31623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>
                <a:hlinkClick r:id="rId3"/>
              </a:rPr>
              <a:t>Kullanım kolaylığı</a:t>
            </a:r>
            <a:r>
              <a:rPr lang="tr-TR" dirty="0"/>
              <a:t> alanında da uygulamalarına rastlanmaktadır. </a:t>
            </a:r>
            <a:endParaRPr lang="tr-TR" dirty="0" smtClean="0"/>
          </a:p>
          <a:p>
            <a:r>
              <a:rPr lang="tr-TR" dirty="0" smtClean="0"/>
              <a:t>Kullanıcıların </a:t>
            </a:r>
            <a:r>
              <a:rPr lang="tr-TR" dirty="0"/>
              <a:t>ihtiyaçlarını ve düşüncelerini web sitesi tasarımının daha en başında ya da tasarım süresince </a:t>
            </a:r>
            <a:r>
              <a:rPr lang="tr-TR" dirty="0" err="1"/>
              <a:t>focus</a:t>
            </a:r>
            <a:r>
              <a:rPr lang="tr-TR" dirty="0"/>
              <a:t> grupları aracılığıyla öğrenebilirsiniz. </a:t>
            </a:r>
            <a:endParaRPr lang="tr-TR" dirty="0" smtClean="0"/>
          </a:p>
          <a:p>
            <a:r>
              <a:rPr lang="tr-TR" dirty="0" smtClean="0"/>
              <a:t>Hatta </a:t>
            </a:r>
            <a:r>
              <a:rPr lang="tr-TR" dirty="0"/>
              <a:t>site bittikten sonra yeni seanslar düzenleyerek ortaya çıkan ürünü yayınlamadan önce son kez kullanıcıların beğenisine sunabilirsiniz.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26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Focus</a:t>
            </a:r>
            <a:r>
              <a:rPr lang="tr-TR" dirty="0"/>
              <a:t> gruplarında genellikle 6-9 arası potansiyel kullanıcı bir araya getirilerek her hangi bir </a:t>
            </a:r>
            <a:r>
              <a:rPr lang="tr-TR" dirty="0" err="1"/>
              <a:t>arayüzü</a:t>
            </a:r>
            <a:r>
              <a:rPr lang="tr-TR" dirty="0"/>
              <a:t> (</a:t>
            </a:r>
            <a:r>
              <a:rPr lang="tr-TR" dirty="0" err="1">
                <a:hlinkClick r:id="rId2"/>
              </a:rPr>
              <a:t>user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interface</a:t>
            </a:r>
            <a:r>
              <a:rPr lang="tr-TR" dirty="0"/>
              <a:t>) hakkındaki fikirleri sorulur.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bir web sitesi ya da masaüstü uygulaması olabilir. </a:t>
            </a:r>
            <a:endParaRPr lang="tr-TR" dirty="0" smtClean="0"/>
          </a:p>
          <a:p>
            <a:r>
              <a:rPr lang="tr-TR" dirty="0" smtClean="0"/>
              <a:t>Genellikle </a:t>
            </a:r>
            <a:r>
              <a:rPr lang="tr-TR" dirty="0"/>
              <a:t>1 saat civarında sürerler. </a:t>
            </a:r>
            <a:endParaRPr lang="tr-TR" dirty="0" smtClean="0"/>
          </a:p>
          <a:p>
            <a:r>
              <a:rPr lang="tr-TR" dirty="0" smtClean="0"/>
              <a:t>Daha </a:t>
            </a:r>
            <a:r>
              <a:rPr lang="tr-TR" dirty="0"/>
              <a:t>kısa seanslarda bütün katılımcıların düşüncelerini almak zorlaşır. </a:t>
            </a:r>
            <a:endParaRPr lang="tr-TR" dirty="0" smtClean="0"/>
          </a:p>
          <a:p>
            <a:r>
              <a:rPr lang="tr-TR" dirty="0" smtClean="0"/>
              <a:t>Daha </a:t>
            </a:r>
            <a:r>
              <a:rPr lang="tr-TR" dirty="0"/>
              <a:t>uzun seanslarda ise katılımcılar yorulurlar ve performansları düşer. </a:t>
            </a:r>
            <a:endParaRPr lang="tr-TR" dirty="0" smtClean="0"/>
          </a:p>
          <a:p>
            <a:r>
              <a:rPr lang="tr-TR" dirty="0" smtClean="0"/>
              <a:t>Seans </a:t>
            </a:r>
            <a:r>
              <a:rPr lang="tr-TR" dirty="0"/>
              <a:t>sırasında tartışmayı yönlendiren bir veya iki </a:t>
            </a:r>
            <a:r>
              <a:rPr lang="tr-TR" dirty="0" err="1"/>
              <a:t>moderatör</a:t>
            </a:r>
            <a:r>
              <a:rPr lang="tr-TR" dirty="0"/>
              <a:t> hazır bulunur. </a:t>
            </a:r>
            <a:endParaRPr lang="tr-TR" dirty="0" smtClean="0"/>
          </a:p>
          <a:p>
            <a:r>
              <a:rPr lang="tr-TR" dirty="0" smtClean="0"/>
              <a:t>Konu </a:t>
            </a:r>
            <a:r>
              <a:rPr lang="tr-TR" dirty="0"/>
              <a:t>kullanım kolaylığı ise bu </a:t>
            </a:r>
            <a:r>
              <a:rPr lang="tr-TR" dirty="0" err="1"/>
              <a:t>moderötörlerden</a:t>
            </a:r>
            <a:r>
              <a:rPr lang="tr-TR" dirty="0"/>
              <a:t> en az biri kullanım </a:t>
            </a:r>
            <a:r>
              <a:rPr lang="tr-TR" dirty="0">
                <a:hlinkClick r:id="rId3"/>
              </a:rPr>
              <a:t>kolaylığı uzmanı (</a:t>
            </a:r>
            <a:r>
              <a:rPr lang="tr-TR" dirty="0" err="1">
                <a:hlinkClick r:id="rId3"/>
              </a:rPr>
              <a:t>usability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expert</a:t>
            </a:r>
            <a:r>
              <a:rPr lang="tr-TR" dirty="0">
                <a:hlinkClick r:id="rId3"/>
              </a:rPr>
              <a:t>)</a:t>
            </a:r>
            <a:r>
              <a:rPr lang="tr-TR" dirty="0"/>
              <a:t>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00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/>
          <a:lstStyle/>
          <a:p>
            <a:r>
              <a:rPr lang="tr-TR" dirty="0"/>
              <a:t>Dikkat çekmesi için sitenize koyduğunuz </a:t>
            </a:r>
            <a:r>
              <a:rPr lang="tr-TR" dirty="0" err="1"/>
              <a:t>banner’lar</a:t>
            </a:r>
            <a:r>
              <a:rPr lang="tr-TR" dirty="0"/>
              <a:t> aslında sandığınız kadar ilgi çekmiyor. </a:t>
            </a:r>
            <a:endParaRPr lang="tr-TR" dirty="0" smtClean="0"/>
          </a:p>
          <a:p>
            <a:r>
              <a:rPr lang="tr-TR" u="sng" dirty="0" err="1" smtClean="0">
                <a:hlinkClick r:id="rId2"/>
              </a:rPr>
              <a:t>Eye-tracking</a:t>
            </a:r>
            <a:r>
              <a:rPr lang="tr-TR" dirty="0" smtClean="0"/>
              <a:t> </a:t>
            </a:r>
            <a:r>
              <a:rPr lang="tr-TR" dirty="0"/>
              <a:t>teknolojisi kullanılarak yapılan araştırmalar kullanıcıların artık </a:t>
            </a:r>
            <a:r>
              <a:rPr lang="tr-TR" dirty="0" err="1"/>
              <a:t>banner’ları</a:t>
            </a:r>
            <a:r>
              <a:rPr lang="tr-TR" dirty="0"/>
              <a:t> otomatik olarak görmezden gelmeyi öğrendiklerini gösteriyor.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348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Bu tekniğin en büyük avantajı anlık tepkilerin birinci ağızdan alınabilmesidir.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açıdan </a:t>
            </a:r>
            <a:r>
              <a:rPr lang="tr-TR" dirty="0">
                <a:hlinkClick r:id="rId2"/>
              </a:rPr>
              <a:t>kullanım kolaylığı testlerini </a:t>
            </a:r>
            <a:r>
              <a:rPr lang="tr-TR" dirty="0"/>
              <a:t>andırmaktadır. </a:t>
            </a:r>
            <a:endParaRPr lang="tr-TR" dirty="0" smtClean="0"/>
          </a:p>
          <a:p>
            <a:r>
              <a:rPr lang="tr-TR" dirty="0" smtClean="0"/>
              <a:t>Öte </a:t>
            </a:r>
            <a:r>
              <a:rPr lang="tr-TR" dirty="0"/>
              <a:t>yandan potansiyel kullanım kolaylığı problemlerini bulmaktan ziyade kullanıcıların tasarım hakkındaki fikirlerini, bu tip web sitelerinden ne beklediklerini anlamakta daha etkilidir.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açıdan kullanım kolaylığı testlerinin yerine geçmez, onları tamamlar.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13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4.bp.blogspot.com/_B0wS1VZRJcY/TO15rCj4PtI/AAAAAAAAA-U/hEYkvR_kWi4/s400/FocusGrou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-27919"/>
            <a:ext cx="5199614" cy="17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tr-TR" dirty="0"/>
              <a:t>Web sitesi tasarlanırken genellikle olan şudur</a:t>
            </a:r>
            <a:r>
              <a:rPr lang="tr-TR" dirty="0" smtClean="0"/>
              <a:t>: </a:t>
            </a:r>
            <a:r>
              <a:rPr lang="tr-TR" dirty="0"/>
              <a:t>en son ne zaman gerçek bir kullanıcıyla konuştuğunu bile hatırlamayan bir grup şirket çalışanı bir masa etrafında toplanıp fikirlerini paylaşırlar. </a:t>
            </a:r>
            <a:endParaRPr lang="tr-TR" dirty="0" smtClean="0"/>
          </a:p>
          <a:p>
            <a:r>
              <a:rPr lang="tr-TR" dirty="0" smtClean="0"/>
              <a:t>Bunu </a:t>
            </a:r>
            <a:r>
              <a:rPr lang="tr-TR" dirty="0"/>
              <a:t>yerine bir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düzenleyip gerçek kullanıcılara danışmak çok daha etkilidir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Örneğin belirli bir şirket çalışanlarının kendi aralarında doküman paylaşmalarını sağlayacak bir sistem üzerinde çalışılıyorsa bu kişilerle bizzat konuşup ne gibi ihtiyaçları olduğunu, mevcut sistemin hangi ihtiyaçları karşılayamadığı tartışılabilir.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608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 fontScale="92500"/>
          </a:bodyPr>
          <a:lstStyle/>
          <a:p>
            <a:r>
              <a:rPr lang="tr-TR" dirty="0"/>
              <a:t>Her ne kadar </a:t>
            </a:r>
            <a:r>
              <a:rPr lang="tr-TR" b="1" dirty="0" err="1"/>
              <a:t>focus</a:t>
            </a:r>
            <a:r>
              <a:rPr lang="tr-TR" b="1" dirty="0"/>
              <a:t> grupları</a:t>
            </a:r>
            <a:r>
              <a:rPr lang="tr-TR" dirty="0"/>
              <a:t> süresince tartışmalar spontane devam ediyormuş gibi görünse de </a:t>
            </a:r>
            <a:r>
              <a:rPr lang="tr-TR" dirty="0" err="1"/>
              <a:t>moderatötürün</a:t>
            </a:r>
            <a:r>
              <a:rPr lang="tr-TR" dirty="0"/>
              <a:t> görevi tartışma ana çizgilerinden saptığında konuyu toparlamak ve işlenen konu üzerine </a:t>
            </a:r>
            <a:r>
              <a:rPr lang="tr-TR" dirty="0" err="1"/>
              <a:t>yoğunlaşılmasını</a:t>
            </a:r>
            <a:r>
              <a:rPr lang="tr-TR" dirty="0"/>
              <a:t> sağlamaktır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Kimi zaman </a:t>
            </a:r>
            <a:r>
              <a:rPr lang="tr-TR" dirty="0" err="1"/>
              <a:t>focus</a:t>
            </a:r>
            <a:r>
              <a:rPr lang="tr-TR" dirty="0"/>
              <a:t> grup seanslarında bazı katılımcıların diğerlerine nazaran çok daha fazla söz hakkı talep ettiği, bazılarınınsa hemen hemen hiç konuşmadığı görülür. </a:t>
            </a:r>
            <a:endParaRPr lang="tr-TR" dirty="0" smtClean="0"/>
          </a:p>
          <a:p>
            <a:r>
              <a:rPr lang="tr-TR" dirty="0" err="1" smtClean="0"/>
              <a:t>Moderatörün</a:t>
            </a:r>
            <a:r>
              <a:rPr lang="tr-TR" dirty="0" smtClean="0"/>
              <a:t> </a:t>
            </a:r>
            <a:r>
              <a:rPr lang="tr-TR" dirty="0"/>
              <a:t>bir başka görevi de bu tip durumlarda müdahale edip herkesin katılımını adaletli bir şekilde sağlamaktır.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15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Eğer bir web sitesi tasarlanıyorsa genellikle birden fazla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seansı düzenlemek daha akıllıcadır.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seans içinde yapılan tartışmalar kendi dinamikleri içerisinde gerçekleştiğinden genel anlamda belirleyici olmayabilir. </a:t>
            </a:r>
            <a:endParaRPr lang="tr-TR" dirty="0" smtClean="0"/>
          </a:p>
          <a:p>
            <a:r>
              <a:rPr lang="tr-TR" dirty="0" smtClean="0"/>
              <a:t>Birkaç </a:t>
            </a:r>
            <a:r>
              <a:rPr lang="tr-TR" dirty="0"/>
              <a:t>grubun aynı konuyu tartışması daha sağlıklı olacaktır. </a:t>
            </a:r>
          </a:p>
          <a:p>
            <a:r>
              <a:rPr lang="tr-TR" dirty="0"/>
              <a:t>Bunun yanında seansı video ve ses olarak kaydetmek önemli gördüğünüz noktalara tekrar dönebilmek açısından faydalı olacaktır. </a:t>
            </a:r>
            <a:endParaRPr lang="tr-TR" dirty="0" smtClean="0"/>
          </a:p>
          <a:p>
            <a:r>
              <a:rPr lang="tr-TR" dirty="0" smtClean="0"/>
              <a:t>Örneğin </a:t>
            </a:r>
            <a:r>
              <a:rPr lang="tr-TR" dirty="0"/>
              <a:t>bir saat yardımıyla önemli görülen dakikalar not alınabilir ve daha sonra seansın kaydı tekrar izlenerek bu noktalar daha detaylı analiz edilebilir.</a:t>
            </a:r>
          </a:p>
        </p:txBody>
      </p:sp>
    </p:spTree>
    <p:extLst>
      <p:ext uri="{BB962C8B-B14F-4D97-AF65-F5344CB8AC3E}">
        <p14:creationId xmlns:p14="http://schemas.microsoft.com/office/powerpoint/2010/main" val="3475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Genel olarak seanslardan önce elinizde bir planının olması faydalı olacaktır. Onlarca soru ortaya atıp hiçbiri derinlemesine tartışılmadan diğer soruya geçmek yerine 5-6 temel soru ile sınırlı kalmak daha verimli olacaktır. </a:t>
            </a:r>
          </a:p>
        </p:txBody>
      </p:sp>
    </p:spTree>
    <p:extLst>
      <p:ext uri="{BB962C8B-B14F-4D97-AF65-F5344CB8AC3E}">
        <p14:creationId xmlns:p14="http://schemas.microsoft.com/office/powerpoint/2010/main" val="93209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FOCUS GROUP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tr-TR" dirty="0"/>
              <a:t>Her seans genel olarak şu bölümlerden oluşur:</a:t>
            </a:r>
          </a:p>
          <a:p>
            <a:r>
              <a:rPr lang="tr-TR" dirty="0"/>
              <a:t>Katılımcıların karşılanması</a:t>
            </a:r>
          </a:p>
          <a:p>
            <a:r>
              <a:rPr lang="tr-TR" dirty="0"/>
              <a:t>Katılımcılara zaman planlaması hakkında bilgi verilmesi</a:t>
            </a:r>
          </a:p>
          <a:p>
            <a:r>
              <a:rPr lang="tr-TR" dirty="0"/>
              <a:t>Belli başlı </a:t>
            </a:r>
            <a:r>
              <a:rPr lang="tr-TR" dirty="0" err="1"/>
              <a:t>focus</a:t>
            </a:r>
            <a:r>
              <a:rPr lang="tr-TR" dirty="0"/>
              <a:t> grup kurallarının aktarılması</a:t>
            </a:r>
          </a:p>
          <a:p>
            <a:r>
              <a:rPr lang="tr-TR" dirty="0"/>
              <a:t>Seansın amacının aktarılması</a:t>
            </a:r>
          </a:p>
          <a:p>
            <a:r>
              <a:rPr lang="tr-TR" dirty="0"/>
              <a:t>Soru-Cevap bölümü</a:t>
            </a:r>
          </a:p>
          <a:p>
            <a:r>
              <a:rPr lang="tr-TR" dirty="0"/>
              <a:t>Konunun toparlanması.</a:t>
            </a:r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38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 fontScale="92500"/>
          </a:bodyPr>
          <a:lstStyle/>
          <a:p>
            <a:r>
              <a:rPr lang="tr-TR" dirty="0"/>
              <a:t>Ziyaretçileriniz çoğu zaman sitenize bir amaç gerçekleştirmek için geliyorlar. </a:t>
            </a:r>
            <a:r>
              <a:rPr lang="tr-TR" dirty="0" smtClean="0"/>
              <a:t>Çok </a:t>
            </a:r>
            <a:r>
              <a:rPr lang="tr-TR" dirty="0"/>
              <a:t>değerli zamanlarını sitenizde harcamalarının bir nedeni var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Günlük haberleri okumak, </a:t>
            </a:r>
            <a:endParaRPr lang="tr-TR" dirty="0" smtClean="0"/>
          </a:p>
          <a:p>
            <a:pPr lvl="1"/>
            <a:r>
              <a:rPr lang="tr-TR" dirty="0" smtClean="0"/>
              <a:t>kredi </a:t>
            </a:r>
            <a:r>
              <a:rPr lang="tr-TR" dirty="0"/>
              <a:t>kartı borcunu ödemek, </a:t>
            </a:r>
            <a:endParaRPr lang="tr-TR" dirty="0" smtClean="0"/>
          </a:p>
          <a:p>
            <a:pPr lvl="1"/>
            <a:r>
              <a:rPr lang="tr-TR" dirty="0" smtClean="0"/>
              <a:t>e-maillerini </a:t>
            </a:r>
            <a:r>
              <a:rPr lang="tr-TR" dirty="0"/>
              <a:t>okumak ya da </a:t>
            </a:r>
            <a:endParaRPr lang="tr-TR" dirty="0" smtClean="0"/>
          </a:p>
          <a:p>
            <a:pPr lvl="1"/>
            <a:r>
              <a:rPr lang="tr-TR" dirty="0" smtClean="0"/>
              <a:t>uçak </a:t>
            </a:r>
            <a:r>
              <a:rPr lang="tr-TR" dirty="0"/>
              <a:t>bileti satın almak. </a:t>
            </a:r>
            <a:endParaRPr lang="tr-TR" dirty="0" smtClean="0"/>
          </a:p>
          <a:p>
            <a:r>
              <a:rPr lang="tr-TR" dirty="0" smtClean="0"/>
              <a:t>Çoğu </a:t>
            </a:r>
            <a:r>
              <a:rPr lang="tr-TR" dirty="0"/>
              <a:t>site (haklı ya da haksız olarak) bu kullanıcılara göstermek istediklerini değişik yollardan gösteriyor. Bu yollardan bir tanesi de banner kullanmak.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194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Kimi </a:t>
            </a:r>
            <a:r>
              <a:rPr lang="tr-TR" dirty="0"/>
              <a:t>zaman hareketli, </a:t>
            </a:r>
            <a:r>
              <a:rPr lang="tr-TR" dirty="0" smtClean="0"/>
              <a:t>kimi </a:t>
            </a:r>
            <a:r>
              <a:rPr lang="tr-TR" dirty="0"/>
              <a:t>zaman statik kullanılan bu bannerlar çoğu zaman kullanıcıların amaçlarıyla alakalı değil ve reklam amaçlı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Kimi zaman aynı sayfadan birden fazla hareketli banner kullanıldığını bile görüyoruz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Birçok </a:t>
            </a:r>
            <a:r>
              <a:rPr lang="tr-TR" dirty="0"/>
              <a:t>site kendi göstermek istediklerini kullanıcılara dayatırken kullanıcıların ilgisini dağıtıyor ve bunun bir sorun olmadığını düşünüyor. </a:t>
            </a:r>
            <a:endParaRPr lang="tr-TR" dirty="0" smtClean="0"/>
          </a:p>
          <a:p>
            <a:r>
              <a:rPr lang="tr-TR" dirty="0" smtClean="0"/>
              <a:t>Fakat </a:t>
            </a:r>
            <a:r>
              <a:rPr lang="tr-TR" dirty="0" err="1"/>
              <a:t>usability</a:t>
            </a:r>
            <a:r>
              <a:rPr lang="tr-TR" dirty="0"/>
              <a:t> araştırmaları her geçen gün gösteriyor ki bu tip kullanıcıyı görmezden gelen ve onlara hak ettikleri saygıyı göstermeyen sayfa tasarımları kendi kazdığı kuyuya düşüyor. </a:t>
            </a:r>
            <a:endParaRPr lang="tr-TR" dirty="0" smtClean="0"/>
          </a:p>
          <a:p>
            <a:r>
              <a:rPr lang="tr-TR" dirty="0" smtClean="0"/>
              <a:t>Müşteri </a:t>
            </a:r>
            <a:r>
              <a:rPr lang="tr-TR" dirty="0"/>
              <a:t>veli </a:t>
            </a:r>
            <a:r>
              <a:rPr lang="tr-TR" dirty="0" smtClean="0"/>
              <a:t>nimettir…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6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440159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Aşağıdaki resimler </a:t>
            </a:r>
            <a:r>
              <a:rPr lang="tr-TR" u="sng" dirty="0" err="1">
                <a:hlinkClick r:id="rId2"/>
              </a:rPr>
              <a:t>eye-tracking</a:t>
            </a:r>
            <a:r>
              <a:rPr lang="tr-TR" dirty="0"/>
              <a:t> teknolojisi kullanılarak ziyaretçilerinin web sitelerde nerelere baktıklarını gösteriyor. Renklerin maviden kırmızıya doğru gitmesi kullanıcıların o bölgeye daha çok baktıkları anlamına geliyor.</a:t>
            </a:r>
            <a:endParaRPr lang="tr-TR" dirty="0"/>
          </a:p>
        </p:txBody>
      </p:sp>
      <p:pic>
        <p:nvPicPr>
          <p:cNvPr id="4" name="Resim 3" descr="http://1.bp.blogspot.com/_B0wS1VZRJcY/S96RRDV4V0I/AAAAAAAAAy8/8lpwdhDEBLU/s400/2010-05-03_1102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712968" cy="4293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95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Görüldüğü gibi </a:t>
            </a:r>
            <a:r>
              <a:rPr lang="tr-TR" dirty="0" err="1"/>
              <a:t>banner’lar</a:t>
            </a:r>
            <a:r>
              <a:rPr lang="tr-TR" dirty="0"/>
              <a:t> neredeyse hiç ilgi çekmiyor çünkü kullanıcılar yıllar boyunca reklam bombardımanına tutulduklarından bu şekilde bir refleks geliştirmişlerdir. </a:t>
            </a:r>
            <a:endParaRPr lang="tr-TR" dirty="0" smtClean="0"/>
          </a:p>
          <a:p>
            <a:r>
              <a:rPr lang="tr-TR" dirty="0" smtClean="0"/>
              <a:t>Artık </a:t>
            </a:r>
            <a:r>
              <a:rPr lang="tr-TR" dirty="0"/>
              <a:t>neyin onlar için gereksiz bir alan olduğunu bakmadan anlayabiliyorlar. </a:t>
            </a:r>
            <a:endParaRPr lang="tr-TR" dirty="0" smtClean="0"/>
          </a:p>
          <a:p>
            <a:r>
              <a:rPr lang="tr-TR" dirty="0" smtClean="0"/>
              <a:t>Reklamlara </a:t>
            </a:r>
            <a:r>
              <a:rPr lang="tr-TR" dirty="0"/>
              <a:t>ve reklama benzeyen web sitesi öğelerine neredeyse hiç bakmıyorlar. </a:t>
            </a:r>
            <a:endParaRPr lang="tr-TR" dirty="0" smtClean="0"/>
          </a:p>
          <a:p>
            <a:r>
              <a:rPr lang="tr-TR" dirty="0" smtClean="0"/>
              <a:t>Baksalar </a:t>
            </a:r>
            <a:r>
              <a:rPr lang="tr-TR" dirty="0"/>
              <a:t>bile çoğu zaman reklam veren şirketin logosuna ya da ismine bakmıyorlar.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/>
          <a:lstStyle/>
          <a:p>
            <a:r>
              <a:rPr lang="tr-TR" dirty="0" smtClean="0"/>
              <a:t>BANNER BLINDNESS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Öte yandan reklamlar sitenin gerçek bir parçası gibi göründüklerinde daha çok dikkat çekiyorlar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Bu noktada tekrar etik tartışmalar doğuyor. </a:t>
            </a:r>
            <a:endParaRPr lang="tr-TR" dirty="0" smtClean="0"/>
          </a:p>
          <a:p>
            <a:r>
              <a:rPr lang="tr-TR" dirty="0" smtClean="0"/>
              <a:t>Dikkat </a:t>
            </a:r>
            <a:r>
              <a:rPr lang="tr-TR" dirty="0"/>
              <a:t>çekmesi için reklamların sitenin doğasına uyması gerekiyor fakat bu bir yerde ziyaretçileri kandırmak oluyor. </a:t>
            </a:r>
            <a:endParaRPr lang="tr-TR" dirty="0" smtClean="0"/>
          </a:p>
          <a:p>
            <a:r>
              <a:rPr lang="tr-TR" dirty="0" smtClean="0"/>
              <a:t>Ve </a:t>
            </a:r>
            <a:r>
              <a:rPr lang="tr-TR" dirty="0"/>
              <a:t>bu tip uygulamaların dikkat çekse bile sonunda kullanıcı memnuniyetini düşürdüğü biliniyor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Etik kurallar gerçek içerikle reklamların net bir biçimde görsel olarak birbirinden ayrılması gerektiğini söylüyor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95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89992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1125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tr-TR" dirty="0" smtClean="0"/>
              <a:t>• </a:t>
            </a:r>
            <a:r>
              <a:rPr lang="tr-TR" dirty="0"/>
              <a:t>Bannerlar sandığınız kadar ilgi çekmiyor.</a:t>
            </a:r>
            <a:br>
              <a:rPr lang="tr-TR" dirty="0"/>
            </a:br>
            <a:r>
              <a:rPr lang="tr-TR" dirty="0"/>
              <a:t>• Kullanıcılar reklamları ve reklama benzer site öğelerini görmezden geliyorlar.</a:t>
            </a:r>
            <a:br>
              <a:rPr lang="tr-TR" dirty="0"/>
            </a:br>
            <a:r>
              <a:rPr lang="tr-TR" dirty="0"/>
              <a:t>• Site öğelerinizin reklama benzemesinden kesinlikle kaçının.</a:t>
            </a:r>
            <a:br>
              <a:rPr lang="tr-TR" dirty="0"/>
            </a:br>
            <a:r>
              <a:rPr lang="tr-TR" dirty="0"/>
              <a:t>• Site öğesi gibi duran reklamlar daha fazla kişi tarafından görülse bile işin etik yönü akıllardan çıkarılmamalı.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14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SEGMENTATİON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766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sel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entsel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entsel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143</TotalTime>
  <Words>1129</Words>
  <Application>Microsoft Office PowerPoint</Application>
  <PresentationFormat>Ekran Gösterisi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Kentsel</vt:lpstr>
      <vt:lpstr>BANNER BLINDNESS</vt:lpstr>
      <vt:lpstr>BANNER BLINDNESS</vt:lpstr>
      <vt:lpstr>BANNER BLINDNESS</vt:lpstr>
      <vt:lpstr>BANNER BLINDNESS</vt:lpstr>
      <vt:lpstr>BANNER BLINDNESS</vt:lpstr>
      <vt:lpstr>BANNER BLINDNESS</vt:lpstr>
      <vt:lpstr>BANNER BLINDNESS</vt:lpstr>
      <vt:lpstr>ÖZET</vt:lpstr>
      <vt:lpstr>SEGMENTATİON</vt:lpstr>
      <vt:lpstr>SEGMENTATİON</vt:lpstr>
      <vt:lpstr>SEGMENTATİON</vt:lpstr>
      <vt:lpstr>SEGMENTATİON</vt:lpstr>
      <vt:lpstr>SEGMENTATİON</vt:lpstr>
      <vt:lpstr>SEGMENTATİON</vt:lpstr>
      <vt:lpstr>SEGMENTATİON</vt:lpstr>
      <vt:lpstr>FOCUS GROUP</vt:lpstr>
      <vt:lpstr>FOCUS GROUP</vt:lpstr>
      <vt:lpstr>FOCUS GROUP</vt:lpstr>
      <vt:lpstr>FOCUS GROUP</vt:lpstr>
      <vt:lpstr>FOCUS GROUP</vt:lpstr>
      <vt:lpstr>FOCUS GROUP</vt:lpstr>
      <vt:lpstr>FOCUS GROUP</vt:lpstr>
      <vt:lpstr>FOCUS GROUP</vt:lpstr>
      <vt:lpstr>FOCUS GROUP</vt:lpstr>
      <vt:lpstr>FOCUS 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ACTİON</dc:title>
  <dc:creator>Naciye MACİT</dc:creator>
  <cp:lastModifiedBy>Naciye MACİT</cp:lastModifiedBy>
  <cp:revision>9</cp:revision>
  <dcterms:created xsi:type="dcterms:W3CDTF">2013-03-05T07:19:01Z</dcterms:created>
  <dcterms:modified xsi:type="dcterms:W3CDTF">2013-03-11T18:33:53Z</dcterms:modified>
</cp:coreProperties>
</file>