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90" r:id="rId8"/>
    <p:sldId id="262" r:id="rId9"/>
    <p:sldId id="263" r:id="rId10"/>
    <p:sldId id="291" r:id="rId11"/>
    <p:sldId id="264" r:id="rId12"/>
    <p:sldId id="265" r:id="rId13"/>
    <p:sldId id="266" r:id="rId14"/>
    <p:sldId id="267" r:id="rId15"/>
    <p:sldId id="268" r:id="rId16"/>
    <p:sldId id="269" r:id="rId17"/>
    <p:sldId id="270" r:id="rId18"/>
    <p:sldId id="271" r:id="rId19"/>
    <p:sldId id="272" r:id="rId20"/>
    <p:sldId id="273" r:id="rId21"/>
    <p:sldId id="275" r:id="rId22"/>
    <p:sldId id="293" r:id="rId23"/>
    <p:sldId id="276" r:id="rId24"/>
    <p:sldId id="277" r:id="rId25"/>
    <p:sldId id="279" r:id="rId26"/>
    <p:sldId id="280" r:id="rId27"/>
    <p:sldId id="278" r:id="rId28"/>
    <p:sldId id="281" r:id="rId29"/>
    <p:sldId id="294" r:id="rId30"/>
    <p:sldId id="283" r:id="rId31"/>
    <p:sldId id="284" r:id="rId32"/>
    <p:sldId id="285" r:id="rId33"/>
    <p:sldId id="295" r:id="rId34"/>
    <p:sldId id="286" r:id="rId35"/>
    <p:sldId id="287" r:id="rId36"/>
    <p:sldId id="288" r:id="rId37"/>
    <p:sldId id="296" r:id="rId38"/>
    <p:sldId id="297" r:id="rId39"/>
    <p:sldId id="289" r:id="rId40"/>
    <p:sldId id="298" r:id="rId4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3EFE74BE-7FE5-48EF-8741-3FE13458D856}" type="datetimeFigureOut">
              <a:rPr lang="tr-TR" smtClean="0"/>
              <a:t>22.05.2013</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93BD38F5-2943-412D-A72E-F50145EE2233}"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3EFE74BE-7FE5-48EF-8741-3FE13458D856}" type="datetimeFigureOut">
              <a:rPr lang="tr-TR" smtClean="0"/>
              <a:t>22.05.2013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3BD38F5-2943-412D-A72E-F50145EE2233}"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3EFE74BE-7FE5-48EF-8741-3FE13458D856}" type="datetimeFigureOut">
              <a:rPr lang="tr-TR" smtClean="0"/>
              <a:t>22.05.2013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93BD38F5-2943-412D-A72E-F50145EE2233}"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3EFE74BE-7FE5-48EF-8741-3FE13458D856}" type="datetimeFigureOut">
              <a:rPr lang="tr-TR" smtClean="0"/>
              <a:t>22.05.2013</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93BD38F5-2943-412D-A72E-F50145EE2233}"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3EFE74BE-7FE5-48EF-8741-3FE13458D856}" type="datetimeFigureOut">
              <a:rPr lang="tr-TR" smtClean="0"/>
              <a:t>22.05.2013</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93BD38F5-2943-412D-A72E-F50145EE2233}"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3EFE74BE-7FE5-48EF-8741-3FE13458D856}" type="datetimeFigureOut">
              <a:rPr lang="tr-TR" smtClean="0"/>
              <a:t>22.05.2013</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93BD38F5-2943-412D-A72E-F50145EE2233}"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3EFE74BE-7FE5-48EF-8741-3FE13458D856}" type="datetimeFigureOut">
              <a:rPr lang="tr-TR" smtClean="0"/>
              <a:t>22.05.2013</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93BD38F5-2943-412D-A72E-F50145EE2233}"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3EFE74BE-7FE5-48EF-8741-3FE13458D856}" type="datetimeFigureOut">
              <a:rPr lang="tr-TR" smtClean="0"/>
              <a:t>22.05.2013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93BD38F5-2943-412D-A72E-F50145EE2233}"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3EFE74BE-7FE5-48EF-8741-3FE13458D856}" type="datetimeFigureOut">
              <a:rPr lang="tr-TR" smtClean="0"/>
              <a:t>22.05.2013</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93BD38F5-2943-412D-A72E-F50145EE2233}"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3EFE74BE-7FE5-48EF-8741-3FE13458D856}" type="datetimeFigureOut">
              <a:rPr lang="tr-TR" smtClean="0"/>
              <a:t>22.05.2013</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93BD38F5-2943-412D-A72E-F50145EE2233}"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3EFE74BE-7FE5-48EF-8741-3FE13458D856}" type="datetimeFigureOut">
              <a:rPr lang="tr-TR" smtClean="0"/>
              <a:t>22.05.2013</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93BD38F5-2943-412D-A72E-F50145EE2233}"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EFE74BE-7FE5-48EF-8741-3FE13458D856}" type="datetimeFigureOut">
              <a:rPr lang="tr-TR" smtClean="0"/>
              <a:t>22.05.2013</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93BD38F5-2943-412D-A72E-F50145EE2233}"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sabilitynedir.com/2010/04/ab-testi-nedir.html" TargetMode="External"/><Relationship Id="rId2" Type="http://schemas.openxmlformats.org/officeDocument/2006/relationships/hyperlink" Target="http://www.usabilitynedir.com/2010/10/kullanc-testleri-usability-test-nedir.html" TargetMode="External"/><Relationship Id="rId1" Type="http://schemas.openxmlformats.org/officeDocument/2006/relationships/slideLayout" Target="../slideLayouts/slideLayout2.xml"/><Relationship Id="rId4" Type="http://schemas.openxmlformats.org/officeDocument/2006/relationships/hyperlink" Target="http://www.usabilitynedir.com/2010/04/multivariate-testleri-mvt-nedir.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usabilitynedir.com/2010/11/user-experience-nedir.html" TargetMode="External"/><Relationship Id="rId2" Type="http://schemas.openxmlformats.org/officeDocument/2006/relationships/hyperlink" Target="http://www.usabilitynedir.com/2010/11/usability-nedir.ht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usabilitynedir.com/2010/10/above-fold-nedi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usabilitynedir.com/2010/04/multivariate-testleri-mvt-nedir.html" TargetMode="External"/><Relationship Id="rId2" Type="http://schemas.openxmlformats.org/officeDocument/2006/relationships/hyperlink" Target="http://www.usabilitynedir.com/2010/04/ab-testi-nedir.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usabilitynedir.com/2010/10/above-fold-nedir.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dirty="0" smtClean="0"/>
              <a:t>Web Siteler Hakkındaki </a:t>
            </a:r>
            <a:r>
              <a:rPr lang="tr-TR" dirty="0" smtClean="0"/>
              <a:t>Genellemeler</a:t>
            </a:r>
            <a:r>
              <a:rPr lang="tr-TR" dirty="0" smtClean="0"/>
              <a:t>..</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14151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3.bp.blogspot.com/_B0wS1VZRJcY/TLNWKb2gy3I/AAAAAAAAA6o/cbz6H1iLQYE/s400/genellemel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772816"/>
            <a:ext cx="3096344" cy="3141776"/>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p:cNvSpPr>
            <a:spLocks noGrp="1"/>
          </p:cNvSpPr>
          <p:nvPr>
            <p:ph type="title"/>
          </p:nvPr>
        </p:nvSpPr>
        <p:spPr>
          <a:xfrm>
            <a:off x="457200" y="267494"/>
            <a:ext cx="7427168" cy="1399032"/>
          </a:xfrm>
        </p:spPr>
        <p:txBody>
          <a:bodyPr>
            <a:normAutofit fontScale="90000"/>
          </a:bodyPr>
          <a:lstStyle/>
          <a:p>
            <a:r>
              <a:rPr lang="tr-TR" dirty="0"/>
              <a:t>Peki neden bu uzun sayfa tasarımı amazon.com için nasıl işe yarıyor?</a:t>
            </a:r>
          </a:p>
        </p:txBody>
      </p:sp>
      <p:sp>
        <p:nvSpPr>
          <p:cNvPr id="3" name="İçerik Yer Tutucusu 2"/>
          <p:cNvSpPr>
            <a:spLocks noGrp="1"/>
          </p:cNvSpPr>
          <p:nvPr>
            <p:ph idx="1"/>
          </p:nvPr>
        </p:nvSpPr>
        <p:spPr>
          <a:xfrm>
            <a:off x="179512" y="1882808"/>
            <a:ext cx="5760640" cy="4572000"/>
          </a:xfrm>
        </p:spPr>
        <p:txBody>
          <a:bodyPr>
            <a:normAutofit lnSpcReduction="10000"/>
          </a:bodyPr>
          <a:lstStyle/>
          <a:p>
            <a:r>
              <a:rPr lang="tr-TR" dirty="0" smtClean="0"/>
              <a:t>Ve </a:t>
            </a:r>
            <a:r>
              <a:rPr lang="tr-TR" dirty="0"/>
              <a:t>kullanıcılar geri kalanı nerede bulabileceklerini artık öğrenmişler. </a:t>
            </a:r>
            <a:endParaRPr lang="tr-TR" dirty="0" smtClean="0"/>
          </a:p>
          <a:p>
            <a:r>
              <a:rPr lang="tr-TR" dirty="0" smtClean="0"/>
              <a:t>Yeterince </a:t>
            </a:r>
            <a:r>
              <a:rPr lang="tr-TR" dirty="0" err="1"/>
              <a:t>scroll</a:t>
            </a:r>
            <a:r>
              <a:rPr lang="tr-TR" dirty="0"/>
              <a:t> yaptıklarında neyi nerede bulabileceklerini biliyorlar.</a:t>
            </a:r>
          </a:p>
          <a:p>
            <a:r>
              <a:rPr lang="tr-TR" i="1" dirty="0"/>
              <a:t>Amazon. com belki de bir istisna ama konu internet olunca bana göre istisnalar kaideyi bozuyor.</a:t>
            </a:r>
            <a:endParaRPr lang="tr-TR" dirty="0"/>
          </a:p>
        </p:txBody>
      </p:sp>
    </p:spTree>
    <p:extLst>
      <p:ext uri="{BB962C8B-B14F-4D97-AF65-F5344CB8AC3E}">
        <p14:creationId xmlns:p14="http://schemas.microsoft.com/office/powerpoint/2010/main" val="33918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a:bodyPr>
          <a:lstStyle/>
          <a:p>
            <a:r>
              <a:rPr lang="tr-TR" dirty="0" smtClean="0"/>
              <a:t>Otomatik Tanımlama: Google’ı Taklit Etmek</a:t>
            </a:r>
            <a:endParaRPr lang="tr-TR" dirty="0"/>
          </a:p>
        </p:txBody>
      </p:sp>
      <p:sp>
        <p:nvSpPr>
          <p:cNvPr id="3" name="İçerik Yer Tutucusu 2"/>
          <p:cNvSpPr>
            <a:spLocks noGrp="1"/>
          </p:cNvSpPr>
          <p:nvPr>
            <p:ph idx="1"/>
          </p:nvPr>
        </p:nvSpPr>
        <p:spPr>
          <a:xfrm>
            <a:off x="457200" y="1882808"/>
            <a:ext cx="8435280" cy="4572000"/>
          </a:xfrm>
        </p:spPr>
        <p:txBody>
          <a:bodyPr>
            <a:normAutofit fontScale="70000" lnSpcReduction="20000"/>
          </a:bodyPr>
          <a:lstStyle/>
          <a:p>
            <a:r>
              <a:rPr lang="tr-TR" dirty="0"/>
              <a:t>Eğer konu arama ise, site içi arama ya da bütün webde arama olması fark etmez, her zaman Google’ın ne yaptığına bakmakta fayda var. </a:t>
            </a:r>
            <a:endParaRPr lang="tr-TR" dirty="0" smtClean="0"/>
          </a:p>
          <a:p>
            <a:r>
              <a:rPr lang="tr-TR" dirty="0" smtClean="0"/>
              <a:t>Google </a:t>
            </a:r>
            <a:r>
              <a:rPr lang="tr-TR" dirty="0"/>
              <a:t>yaptığı en ufak değişiklikleri bile </a:t>
            </a:r>
            <a:r>
              <a:rPr lang="tr-TR" dirty="0">
                <a:hlinkClick r:id="rId2"/>
              </a:rPr>
              <a:t>kullanıcı testleri</a:t>
            </a:r>
            <a:r>
              <a:rPr lang="tr-TR" dirty="0"/>
              <a:t>, </a:t>
            </a:r>
            <a:r>
              <a:rPr lang="tr-TR" dirty="0">
                <a:hlinkClick r:id="rId3"/>
              </a:rPr>
              <a:t>A/B</a:t>
            </a:r>
            <a:r>
              <a:rPr lang="tr-TR" dirty="0"/>
              <a:t> ve </a:t>
            </a:r>
            <a:r>
              <a:rPr lang="tr-TR" dirty="0">
                <a:hlinkClick r:id="rId4"/>
              </a:rPr>
              <a:t>MVT</a:t>
            </a:r>
            <a:r>
              <a:rPr lang="tr-TR" b="1" dirty="0"/>
              <a:t> </a:t>
            </a:r>
            <a:r>
              <a:rPr lang="tr-TR" dirty="0"/>
              <a:t>testlerinin sonuçlarına göre yaptığından yapılan değişikliğin bilimsel bir çalışmanın ürünü olduğunu varsayabiliriz</a:t>
            </a:r>
            <a:r>
              <a:rPr lang="tr-TR" dirty="0" smtClean="0"/>
              <a:t>.</a:t>
            </a:r>
          </a:p>
          <a:p>
            <a:r>
              <a:rPr lang="tr-TR" dirty="0" smtClean="0"/>
              <a:t>Nasıl </a:t>
            </a:r>
            <a:r>
              <a:rPr lang="tr-TR" dirty="0"/>
              <a:t>ki Facebook’ta ufak da olsa zaman zaman değişiklikler görüyoruz, Google da kendini geliştirmeye devam ediyor</a:t>
            </a:r>
            <a:r>
              <a:rPr lang="tr-TR" dirty="0" smtClean="0"/>
              <a:t>.</a:t>
            </a:r>
          </a:p>
          <a:p>
            <a:r>
              <a:rPr lang="tr-TR" dirty="0" smtClean="0"/>
              <a:t>Bu </a:t>
            </a:r>
            <a:r>
              <a:rPr lang="tr-TR" dirty="0"/>
              <a:t>kadar basit bir sayfayı bile optimize etme çabaları dikkat çekici. </a:t>
            </a:r>
            <a:endParaRPr lang="tr-TR" dirty="0" smtClean="0"/>
          </a:p>
          <a:p>
            <a:r>
              <a:rPr lang="tr-TR" dirty="0" smtClean="0"/>
              <a:t>Ve </a:t>
            </a:r>
            <a:r>
              <a:rPr lang="tr-TR" dirty="0"/>
              <a:t>şahsi kanaatim Türkiye’deki birçok web sitesine örnek olması gerekiyor</a:t>
            </a:r>
            <a:r>
              <a:rPr lang="tr-TR" dirty="0" smtClean="0"/>
              <a:t>.</a:t>
            </a:r>
          </a:p>
          <a:p>
            <a:r>
              <a:rPr lang="tr-TR" dirty="0" smtClean="0"/>
              <a:t>Konumuza </a:t>
            </a:r>
            <a:r>
              <a:rPr lang="tr-TR" dirty="0"/>
              <a:t>geri dönelim. Geçen günlerde Google arama kutusundaki otomatik tamamlama özelliğinde ufak değişikliklere gitti.</a:t>
            </a:r>
          </a:p>
        </p:txBody>
      </p:sp>
    </p:spTree>
    <p:extLst>
      <p:ext uri="{BB962C8B-B14F-4D97-AF65-F5344CB8AC3E}">
        <p14:creationId xmlns:p14="http://schemas.microsoft.com/office/powerpoint/2010/main" val="318576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57760"/>
            <a:ext cx="7427168" cy="1399032"/>
          </a:xfrm>
        </p:spPr>
        <p:txBody>
          <a:bodyPr>
            <a:normAutofit/>
          </a:bodyPr>
          <a:lstStyle/>
          <a:p>
            <a:r>
              <a:rPr lang="tr-TR" dirty="0" smtClean="0"/>
              <a:t>Otomatik Tanımlama: Google’ı Taklit Etmek</a:t>
            </a:r>
            <a:endParaRPr lang="tr-TR" dirty="0"/>
          </a:p>
        </p:txBody>
      </p:sp>
      <p:sp>
        <p:nvSpPr>
          <p:cNvPr id="3" name="İçerik Yer Tutucusu 2"/>
          <p:cNvSpPr>
            <a:spLocks noGrp="1"/>
          </p:cNvSpPr>
          <p:nvPr>
            <p:ph idx="1"/>
          </p:nvPr>
        </p:nvSpPr>
        <p:spPr>
          <a:xfrm>
            <a:off x="457200" y="1700808"/>
            <a:ext cx="6779096" cy="4572000"/>
          </a:xfrm>
        </p:spPr>
        <p:txBody>
          <a:bodyPr>
            <a:normAutofit/>
          </a:bodyPr>
          <a:lstStyle/>
          <a:p>
            <a:r>
              <a:rPr lang="tr-TR" dirty="0" smtClean="0"/>
              <a:t>Eski hali</a:t>
            </a:r>
            <a:endParaRPr lang="tr-TR" dirty="0"/>
          </a:p>
        </p:txBody>
      </p:sp>
      <p:pic>
        <p:nvPicPr>
          <p:cNvPr id="4098" name="Picture 2" descr="http://2.bp.blogspot.com/_B0wS1VZRJcY/S-Pqql0ei8I/AAAAAAAAA04/1sHC7gcR3LQ/s400/2010-05-07_11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66543"/>
            <a:ext cx="8215163" cy="423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7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88640"/>
            <a:ext cx="7427168" cy="1399032"/>
          </a:xfrm>
        </p:spPr>
        <p:txBody>
          <a:bodyPr>
            <a:normAutofit/>
          </a:bodyPr>
          <a:lstStyle/>
          <a:p>
            <a:r>
              <a:rPr lang="tr-TR" dirty="0" smtClean="0"/>
              <a:t>Otomatik Tanımlama: Google’ı Taklit Etmek</a:t>
            </a:r>
            <a:endParaRPr lang="tr-TR" dirty="0"/>
          </a:p>
        </p:txBody>
      </p:sp>
      <p:sp>
        <p:nvSpPr>
          <p:cNvPr id="3" name="İçerik Yer Tutucusu 2"/>
          <p:cNvSpPr>
            <a:spLocks noGrp="1"/>
          </p:cNvSpPr>
          <p:nvPr>
            <p:ph idx="1"/>
          </p:nvPr>
        </p:nvSpPr>
        <p:spPr>
          <a:xfrm>
            <a:off x="457200" y="1700808"/>
            <a:ext cx="6779096" cy="4572000"/>
          </a:xfrm>
        </p:spPr>
        <p:txBody>
          <a:bodyPr>
            <a:normAutofit/>
          </a:bodyPr>
          <a:lstStyle/>
          <a:p>
            <a:r>
              <a:rPr lang="tr-TR" dirty="0" smtClean="0"/>
              <a:t>Yeni hali</a:t>
            </a:r>
            <a:endParaRPr lang="tr-TR" dirty="0"/>
          </a:p>
        </p:txBody>
      </p:sp>
      <p:pic>
        <p:nvPicPr>
          <p:cNvPr id="7170" name="Picture 2" descr="http://3.bp.blogspot.com/_B0wS1VZRJcY/S-Pq6lp3iZI/AAAAAAAAA1A/BGYh6TGiYHY/s400/2010-05-07_12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344816" cy="453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56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a:bodyPr>
          <a:lstStyle/>
          <a:p>
            <a:r>
              <a:rPr lang="tr-TR" b="1" dirty="0">
                <a:effectLst/>
              </a:rPr>
              <a:t>Göze çarpan yenilikler;</a:t>
            </a:r>
            <a:endParaRPr lang="tr-TR" dirty="0"/>
          </a:p>
        </p:txBody>
      </p:sp>
      <p:sp>
        <p:nvSpPr>
          <p:cNvPr id="3" name="İçerik Yer Tutucusu 2"/>
          <p:cNvSpPr>
            <a:spLocks noGrp="1"/>
          </p:cNvSpPr>
          <p:nvPr>
            <p:ph idx="1"/>
          </p:nvPr>
        </p:nvSpPr>
        <p:spPr>
          <a:xfrm>
            <a:off x="251520" y="1700808"/>
            <a:ext cx="8424936" cy="4896544"/>
          </a:xfrm>
        </p:spPr>
        <p:txBody>
          <a:bodyPr>
            <a:normAutofit fontScale="77500" lnSpcReduction="20000"/>
          </a:bodyPr>
          <a:lstStyle/>
          <a:p>
            <a:r>
              <a:rPr lang="tr-TR" dirty="0"/>
              <a:t>1. İki resimde de görüldüğü üzere Google siz arama kelimelerinizi yazarken henüz yazmadığınız kısım için öneriler sunuyor. </a:t>
            </a:r>
            <a:endParaRPr lang="tr-TR" dirty="0" smtClean="0"/>
          </a:p>
          <a:p>
            <a:r>
              <a:rPr lang="tr-TR" dirty="0" smtClean="0"/>
              <a:t>“</a:t>
            </a:r>
            <a:r>
              <a:rPr lang="tr-TR" dirty="0"/>
              <a:t>Information Architecture” yazdığınızda size “</a:t>
            </a:r>
            <a:r>
              <a:rPr lang="tr-TR" dirty="0" err="1"/>
              <a:t>institute</a:t>
            </a:r>
            <a:r>
              <a:rPr lang="tr-TR" dirty="0"/>
              <a:t>” kelimesini de eklemeyi öneriyor çünkü biliyor ki bu kelime “Information Architecture” kelimeleri ile birlikte sık olarak aranan bir kelime</a:t>
            </a:r>
            <a:r>
              <a:rPr lang="tr-TR" dirty="0" smtClean="0"/>
              <a:t>.</a:t>
            </a:r>
          </a:p>
          <a:p>
            <a:r>
              <a:rPr lang="tr-TR" dirty="0" smtClean="0"/>
              <a:t>Önceki </a:t>
            </a:r>
            <a:r>
              <a:rPr lang="tr-TR" dirty="0"/>
              <a:t>versiyonda önerilen kelimeler, hali hazırda girilen kelimelerle aynı fontta yazılırken yeni halinde kalın harflerle yazılmış. İnsanlar zaten yazdıkları kelimeleri değil bir sonraki kelimeye odaklandıklarından bu </a:t>
            </a:r>
            <a:r>
              <a:rPr lang="tr-TR" dirty="0" smtClean="0"/>
              <a:t>gayet </a:t>
            </a:r>
            <a:r>
              <a:rPr lang="tr-TR" dirty="0"/>
              <a:t>mantıklı geliyor. </a:t>
            </a:r>
            <a:endParaRPr lang="tr-TR" dirty="0" smtClean="0"/>
          </a:p>
          <a:p>
            <a:r>
              <a:rPr lang="tr-TR" dirty="0" smtClean="0"/>
              <a:t>Birçok </a:t>
            </a:r>
            <a:r>
              <a:rPr lang="tr-TR" dirty="0"/>
              <a:t>öneri var ama zaten hepsinin ilk kelimeleri ayrı. Farklı olanı vurgulamak kullanıcıların (az bile olsa) ilk kelimeleri zihinlerinde işlemelerine gerek bırakmıyor. </a:t>
            </a:r>
            <a:endParaRPr lang="tr-TR" dirty="0" smtClean="0"/>
          </a:p>
          <a:p>
            <a:r>
              <a:rPr lang="tr-TR" dirty="0" smtClean="0"/>
              <a:t>Göz </a:t>
            </a:r>
            <a:r>
              <a:rPr lang="tr-TR" dirty="0"/>
              <a:t>otomatik olarak bir sonraki kelimeye kayıyor.</a:t>
            </a:r>
          </a:p>
        </p:txBody>
      </p:sp>
      <p:pic>
        <p:nvPicPr>
          <p:cNvPr id="4" name="Picture 2" descr="http://2.bp.blogspot.com/_B0wS1VZRJcY/S-Pqql0ei8I/AAAAAAAAA04/1sHC7gcR3LQ/s400/2010-05-07_11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28"/>
            <a:ext cx="4107581" cy="16847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3.bp.blogspot.com/_B0wS1VZRJcY/S-Pq6lp3iZI/AAAAAAAAA1A/BGYh6TGiYHY/s400/2010-05-07_12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696" y="16028"/>
            <a:ext cx="2915304"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5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a:bodyPr>
          <a:lstStyle/>
          <a:p>
            <a:r>
              <a:rPr lang="tr-TR" b="1" dirty="0">
                <a:effectLst/>
              </a:rPr>
              <a:t>Göze çarpan yenilikler;</a:t>
            </a:r>
            <a:endParaRPr lang="tr-TR" dirty="0"/>
          </a:p>
        </p:txBody>
      </p:sp>
      <p:sp>
        <p:nvSpPr>
          <p:cNvPr id="3" name="İçerik Yer Tutucusu 2"/>
          <p:cNvSpPr>
            <a:spLocks noGrp="1"/>
          </p:cNvSpPr>
          <p:nvPr>
            <p:ph idx="1"/>
          </p:nvPr>
        </p:nvSpPr>
        <p:spPr>
          <a:xfrm>
            <a:off x="457200" y="1882808"/>
            <a:ext cx="6779096" cy="4572000"/>
          </a:xfrm>
        </p:spPr>
        <p:txBody>
          <a:bodyPr>
            <a:normAutofit fontScale="77500" lnSpcReduction="20000"/>
          </a:bodyPr>
          <a:lstStyle/>
          <a:p>
            <a:r>
              <a:rPr lang="tr-TR" dirty="0"/>
              <a:t>2. Önceki halinde önerilerin sağ tarafında eğer önerilen kelimeler ile arama yaparlarsa kaç tane sonuç bulacakları belirtiliyordu. </a:t>
            </a:r>
            <a:endParaRPr lang="tr-TR" dirty="0" smtClean="0"/>
          </a:p>
          <a:p>
            <a:r>
              <a:rPr lang="tr-TR" dirty="0" smtClean="0"/>
              <a:t>Yeni </a:t>
            </a:r>
            <a:r>
              <a:rPr lang="tr-TR" dirty="0"/>
              <a:t>halinde bu özelliği kaldırmışlar</a:t>
            </a:r>
            <a:r>
              <a:rPr lang="tr-TR" dirty="0" smtClean="0"/>
              <a:t>.</a:t>
            </a:r>
          </a:p>
          <a:p>
            <a:r>
              <a:rPr lang="tr-TR" dirty="0" smtClean="0"/>
              <a:t>Muhtemelen </a:t>
            </a:r>
            <a:r>
              <a:rPr lang="tr-TR" dirty="0" err="1"/>
              <a:t>eye-tracking</a:t>
            </a:r>
            <a:r>
              <a:rPr lang="tr-TR" dirty="0"/>
              <a:t> testlerinde kullanıcıların bu noktalara istenilen kadar bakmadıkları bulunmuş olabilir. </a:t>
            </a:r>
            <a:endParaRPr lang="tr-TR" dirty="0" smtClean="0"/>
          </a:p>
          <a:p>
            <a:r>
              <a:rPr lang="tr-TR" dirty="0" smtClean="0"/>
              <a:t>Ya </a:t>
            </a:r>
            <a:r>
              <a:rPr lang="tr-TR" dirty="0"/>
              <a:t>da kullanıcı testleri sırasında insanların bu sunulan ek bilgiye ihtiyaç duymadıkları ya da görseler bile kararlarını değiştirecek kadar etkili olmadığını görmüş olabilirler. </a:t>
            </a:r>
            <a:endParaRPr lang="tr-TR" dirty="0" smtClean="0"/>
          </a:p>
          <a:p>
            <a:r>
              <a:rPr lang="tr-TR" dirty="0" smtClean="0"/>
              <a:t>Açık </a:t>
            </a:r>
            <a:r>
              <a:rPr lang="tr-TR" dirty="0"/>
              <a:t>olan yeni tasarımın daha yalın olduğu.</a:t>
            </a:r>
          </a:p>
        </p:txBody>
      </p:sp>
      <p:pic>
        <p:nvPicPr>
          <p:cNvPr id="4" name="Picture 2" descr="http://2.bp.blogspot.com/_B0wS1VZRJcY/S-Pqql0ei8I/AAAAAAAAA04/1sHC7gcR3LQ/s400/2010-05-07_11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419" y="-27384"/>
            <a:ext cx="4107581" cy="168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05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a:bodyPr>
          <a:lstStyle/>
          <a:p>
            <a:r>
              <a:rPr lang="tr-TR" b="1" dirty="0">
                <a:effectLst/>
              </a:rPr>
              <a:t>Göze çarpan yenilikler;</a:t>
            </a:r>
            <a:endParaRPr lang="tr-TR" dirty="0"/>
          </a:p>
        </p:txBody>
      </p:sp>
      <p:sp>
        <p:nvSpPr>
          <p:cNvPr id="3" name="İçerik Yer Tutucusu 2"/>
          <p:cNvSpPr>
            <a:spLocks noGrp="1"/>
          </p:cNvSpPr>
          <p:nvPr>
            <p:ph idx="1"/>
          </p:nvPr>
        </p:nvSpPr>
        <p:spPr>
          <a:xfrm>
            <a:off x="457200" y="1882808"/>
            <a:ext cx="6779096" cy="4572000"/>
          </a:xfrm>
        </p:spPr>
        <p:txBody>
          <a:bodyPr>
            <a:normAutofit fontScale="92500" lnSpcReduction="10000"/>
          </a:bodyPr>
          <a:lstStyle/>
          <a:p>
            <a:r>
              <a:rPr lang="tr-TR" dirty="0"/>
              <a:t>3. Kullanıcıların sağ alt köşedeki “kapat” linkini kullanmadıklarını fark etmiş olacaklar ki bu linki yeni tasarımdan kaldırmışlar. </a:t>
            </a:r>
          </a:p>
          <a:p>
            <a:r>
              <a:rPr lang="tr-TR" dirty="0" smtClean="0"/>
              <a:t>4</a:t>
            </a:r>
            <a:r>
              <a:rPr lang="tr-TR" dirty="0"/>
              <a:t>. Yeni tasarımda “arama” butonları öneriler kutusunun üzerinde yer alıyor. </a:t>
            </a:r>
            <a:endParaRPr lang="tr-TR" dirty="0" smtClean="0"/>
          </a:p>
          <a:p>
            <a:r>
              <a:rPr lang="tr-TR" dirty="0" smtClean="0"/>
              <a:t>Bu </a:t>
            </a:r>
            <a:r>
              <a:rPr lang="tr-TR" dirty="0"/>
              <a:t>sayede butonlar her zaman görülebiliyor. </a:t>
            </a:r>
            <a:endParaRPr lang="tr-TR" dirty="0" smtClean="0"/>
          </a:p>
          <a:p>
            <a:r>
              <a:rPr lang="tr-TR" dirty="0" smtClean="0"/>
              <a:t>Aşağı </a:t>
            </a:r>
            <a:r>
              <a:rPr lang="tr-TR" dirty="0"/>
              <a:t>doğru açılan öneriler kutusu bu butonların üzerini kapatmıyor.</a:t>
            </a:r>
          </a:p>
        </p:txBody>
      </p:sp>
      <p:pic>
        <p:nvPicPr>
          <p:cNvPr id="4" name="Picture 2" descr="http://2.bp.blogspot.com/_B0wS1VZRJcY/S-Pqql0ei8I/AAAAAAAAA04/1sHC7gcR3LQ/s400/2010-05-07_11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07581" cy="16847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3.bp.blogspot.com/_B0wS1VZRJcY/S-Pq6lp3iZI/AAAAAAAAA1A/BGYh6TGiYHY/s400/2010-05-07_12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696" y="16028"/>
            <a:ext cx="2915304"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450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fontScale="90000"/>
          </a:bodyPr>
          <a:lstStyle/>
          <a:p>
            <a:r>
              <a:rPr lang="tr-TR" b="1" dirty="0"/>
              <a:t>Bu özellikleri kendi sitemde kullanabilir miyim?</a:t>
            </a:r>
            <a:endParaRPr lang="tr-TR" dirty="0"/>
          </a:p>
        </p:txBody>
      </p:sp>
      <p:sp>
        <p:nvSpPr>
          <p:cNvPr id="3" name="İçerik Yer Tutucusu 2"/>
          <p:cNvSpPr>
            <a:spLocks noGrp="1"/>
          </p:cNvSpPr>
          <p:nvPr>
            <p:ph idx="1"/>
          </p:nvPr>
        </p:nvSpPr>
        <p:spPr>
          <a:xfrm>
            <a:off x="457200" y="1882808"/>
            <a:ext cx="6779096" cy="4572000"/>
          </a:xfrm>
        </p:spPr>
        <p:txBody>
          <a:bodyPr>
            <a:normAutofit/>
          </a:bodyPr>
          <a:lstStyle/>
          <a:p>
            <a:r>
              <a:rPr lang="tr-TR" dirty="0" smtClean="0"/>
              <a:t>Tabii </a:t>
            </a:r>
            <a:r>
              <a:rPr lang="tr-TR" dirty="0" smtClean="0"/>
              <a:t>ki</a:t>
            </a:r>
            <a:r>
              <a:rPr lang="tr-TR" dirty="0" smtClean="0">
                <a:sym typeface="Wingdings" pitchFamily="2" charset="2"/>
              </a:rPr>
              <a:t></a:t>
            </a:r>
          </a:p>
          <a:p>
            <a:r>
              <a:rPr lang="tr-TR" dirty="0" smtClean="0"/>
              <a:t>Google </a:t>
            </a:r>
            <a:r>
              <a:rPr lang="tr-TR" dirty="0"/>
              <a:t>zaten gereken bilimsel araştırmaları yapmış ve bu sonuçlara ulaşmış. </a:t>
            </a:r>
            <a:endParaRPr lang="tr-TR" dirty="0" smtClean="0"/>
          </a:p>
          <a:p>
            <a:r>
              <a:rPr lang="tr-TR" dirty="0" smtClean="0"/>
              <a:t>Siz </a:t>
            </a:r>
            <a:r>
              <a:rPr lang="tr-TR" dirty="0"/>
              <a:t>de tekerleği yeniden keşfetmeden bu önerileri kendi sitenizin arama fonksiyonunu geliştirmekte kullanabilirsiniz.</a:t>
            </a:r>
          </a:p>
        </p:txBody>
      </p:sp>
    </p:spTree>
    <p:extLst>
      <p:ext uri="{BB962C8B-B14F-4D97-AF65-F5344CB8AC3E}">
        <p14:creationId xmlns:p14="http://schemas.microsoft.com/office/powerpoint/2010/main" val="727351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4010876"/>
            <a:ext cx="8363272" cy="2586476"/>
          </a:xfrm>
        </p:spPr>
        <p:txBody>
          <a:bodyPr>
            <a:normAutofit fontScale="77500" lnSpcReduction="20000"/>
          </a:bodyPr>
          <a:lstStyle/>
          <a:p>
            <a:r>
              <a:rPr lang="tr-TR" dirty="0"/>
              <a:t>Kısa bir süre önce </a:t>
            </a:r>
            <a:r>
              <a:rPr lang="tr-TR" b="1" dirty="0" smtClean="0"/>
              <a:t>radikal.com.tr</a:t>
            </a:r>
            <a:r>
              <a:rPr lang="tr-TR" dirty="0" smtClean="0"/>
              <a:t> </a:t>
            </a:r>
            <a:r>
              <a:rPr lang="tr-TR" dirty="0"/>
              <a:t>yeni bir ana sayfa tasarımı ile karşımıza çıktı. </a:t>
            </a:r>
            <a:endParaRPr lang="tr-TR" dirty="0" smtClean="0"/>
          </a:p>
          <a:p>
            <a:r>
              <a:rPr lang="tr-TR" dirty="0" smtClean="0"/>
              <a:t>Göze </a:t>
            </a:r>
            <a:r>
              <a:rPr lang="tr-TR" dirty="0"/>
              <a:t>çarpan öğelerin başında sayfanın üst kısmında, fare ile üzerine gelindiğinde kayan pencereler şeklinde tasarlanmış “</a:t>
            </a:r>
            <a:r>
              <a:rPr lang="tr-TR" dirty="0" err="1"/>
              <a:t>slider</a:t>
            </a:r>
            <a:r>
              <a:rPr lang="tr-TR" dirty="0"/>
              <a:t>” geliyor. </a:t>
            </a:r>
            <a:endParaRPr lang="tr-TR" dirty="0"/>
          </a:p>
          <a:p>
            <a:r>
              <a:rPr lang="tr-TR" dirty="0" err="1" smtClean="0"/>
              <a:t>Slider</a:t>
            </a:r>
            <a:r>
              <a:rPr lang="tr-TR" dirty="0" smtClean="0"/>
              <a:t> </a:t>
            </a:r>
            <a:r>
              <a:rPr lang="tr-TR" dirty="0"/>
              <a:t>kullanımı günümüzde internetten yayın yapan haber </a:t>
            </a:r>
            <a:r>
              <a:rPr lang="tr-TR" dirty="0" err="1"/>
              <a:t>portallarının</a:t>
            </a:r>
            <a:r>
              <a:rPr lang="tr-TR" dirty="0"/>
              <a:t> hemen hemen hepsinde kullanılan bir yöntem. </a:t>
            </a:r>
            <a:endParaRPr lang="tr-TR" dirty="0" smtClean="0"/>
          </a:p>
        </p:txBody>
      </p:sp>
      <p:pic>
        <p:nvPicPr>
          <p:cNvPr id="4" name="Picture 2" descr="http://2.bp.blogspot.com/_B0wS1VZRJcY/TO4c2sirgzI/AAAAAAAAA-s/CwJbqi903-s/s400/radik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69" y="123916"/>
            <a:ext cx="8041503"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p:cNvSpPr>
            <a:spLocks noGrp="1"/>
          </p:cNvSpPr>
          <p:nvPr>
            <p:ph type="title"/>
          </p:nvPr>
        </p:nvSpPr>
        <p:spPr>
          <a:xfrm>
            <a:off x="457200" y="267494"/>
            <a:ext cx="7427168" cy="1399032"/>
          </a:xfrm>
        </p:spPr>
        <p:txBody>
          <a:bodyPr>
            <a:normAutofit/>
          </a:bodyPr>
          <a:lstStyle/>
          <a:p>
            <a:r>
              <a:rPr lang="tr-TR" b="1" dirty="0"/>
              <a:t>Radikal.com.tr ve Yeni </a:t>
            </a:r>
            <a:r>
              <a:rPr lang="tr-TR" b="1" dirty="0" err="1" smtClean="0"/>
              <a:t>Anasayfası</a:t>
            </a:r>
            <a:endParaRPr lang="tr-TR" dirty="0"/>
          </a:p>
        </p:txBody>
      </p:sp>
    </p:spTree>
    <p:extLst>
      <p:ext uri="{BB962C8B-B14F-4D97-AF65-F5344CB8AC3E}">
        <p14:creationId xmlns:p14="http://schemas.microsoft.com/office/powerpoint/2010/main" val="3409028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a:bodyPr>
          <a:lstStyle/>
          <a:p>
            <a:r>
              <a:rPr lang="tr-TR" b="1" dirty="0"/>
              <a:t>Radikal.com.tr ve Yeni </a:t>
            </a:r>
            <a:r>
              <a:rPr lang="tr-TR" b="1" dirty="0" err="1"/>
              <a:t>AnasayfasI</a:t>
            </a:r>
            <a:endParaRPr lang="tr-TR" dirty="0"/>
          </a:p>
        </p:txBody>
      </p:sp>
      <p:pic>
        <p:nvPicPr>
          <p:cNvPr id="4" name="Picture 2" descr="http://2.bp.blogspot.com/_B0wS1VZRJcY/TO4c2sirgzI/AAAAAAAAA-s/CwJbqi903-s/s400/radik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3916"/>
            <a:ext cx="8041503"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p:cNvSpPr>
            <a:spLocks noGrp="1"/>
          </p:cNvSpPr>
          <p:nvPr>
            <p:ph idx="1"/>
          </p:nvPr>
        </p:nvSpPr>
        <p:spPr>
          <a:xfrm>
            <a:off x="414683" y="4149081"/>
            <a:ext cx="8363272" cy="2697234"/>
          </a:xfrm>
        </p:spPr>
        <p:txBody>
          <a:bodyPr>
            <a:normAutofit fontScale="77500" lnSpcReduction="20000"/>
          </a:bodyPr>
          <a:lstStyle/>
          <a:p>
            <a:r>
              <a:rPr lang="tr-TR" dirty="0" smtClean="0"/>
              <a:t>Nedenini </a:t>
            </a:r>
            <a:r>
              <a:rPr lang="tr-TR" dirty="0"/>
              <a:t>anlamak kolay zira ufak bir alanda olabildiğince fazla görsel sunmanız gerekiyor. </a:t>
            </a:r>
            <a:endParaRPr lang="tr-TR" dirty="0" smtClean="0"/>
          </a:p>
          <a:p>
            <a:r>
              <a:rPr lang="tr-TR" dirty="0" smtClean="0"/>
              <a:t>Nasıl </a:t>
            </a:r>
            <a:r>
              <a:rPr lang="tr-TR" dirty="0"/>
              <a:t>ki okuyucular gazeteyi açtıklarında önce resimlere ve başlıklara göz gezdirip hangi makaleyi </a:t>
            </a:r>
            <a:r>
              <a:rPr lang="tr-TR" dirty="0" smtClean="0"/>
              <a:t>okuyacaklarına </a:t>
            </a:r>
            <a:r>
              <a:rPr lang="tr-TR" dirty="0"/>
              <a:t>ona göre karar veriyorlarsa internette de üzerine gelindiğinde kayan pencereler web sitesi ziyaretçilerine bu imkânı sunuyor.</a:t>
            </a:r>
          </a:p>
        </p:txBody>
      </p:sp>
    </p:spTree>
    <p:extLst>
      <p:ext uri="{BB962C8B-B14F-4D97-AF65-F5344CB8AC3E}">
        <p14:creationId xmlns:p14="http://schemas.microsoft.com/office/powerpoint/2010/main" val="3719334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Web Siteler Hakkındaki </a:t>
            </a:r>
            <a:r>
              <a:rPr lang="tr-TR" dirty="0" smtClean="0"/>
              <a:t>Genellemeler</a:t>
            </a:r>
            <a:r>
              <a:rPr lang="tr-TR" dirty="0"/>
              <a:t>..</a:t>
            </a:r>
          </a:p>
        </p:txBody>
      </p:sp>
      <p:sp>
        <p:nvSpPr>
          <p:cNvPr id="3" name="İçerik Yer Tutucusu 2"/>
          <p:cNvSpPr>
            <a:spLocks noGrp="1"/>
          </p:cNvSpPr>
          <p:nvPr>
            <p:ph idx="1"/>
          </p:nvPr>
        </p:nvSpPr>
        <p:spPr/>
        <p:txBody>
          <a:bodyPr>
            <a:normAutofit fontScale="85000" lnSpcReduction="20000"/>
          </a:bodyPr>
          <a:lstStyle/>
          <a:p>
            <a:r>
              <a:rPr lang="nl-NL" dirty="0"/>
              <a:t>Bir işle uzun zamandır uğraşıyorsanız ve kendinizi o iş hakkında uzman olarak görüyorsanız bazen “doğru” olarak kabul ettiğimiz şeylerin gerçekten de doğru olup olmadığını sorgulamayı </a:t>
            </a:r>
            <a:r>
              <a:rPr lang="nl-NL" dirty="0" smtClean="0"/>
              <a:t>bırakırız</a:t>
            </a:r>
            <a:r>
              <a:rPr lang="tr-TR" dirty="0" smtClean="0"/>
              <a:t>.</a:t>
            </a:r>
            <a:r>
              <a:rPr lang="nl-NL" dirty="0" smtClean="0"/>
              <a:t> </a:t>
            </a:r>
            <a:endParaRPr lang="tr-TR" dirty="0" smtClean="0"/>
          </a:p>
          <a:p>
            <a:r>
              <a:rPr lang="nl-NL" dirty="0" smtClean="0"/>
              <a:t>Çünkü </a:t>
            </a:r>
            <a:r>
              <a:rPr lang="nl-NL" dirty="0"/>
              <a:t>sorgulamak emek ister, kabul etmekse çok ama çok kolaydır.</a:t>
            </a:r>
          </a:p>
          <a:p>
            <a:r>
              <a:rPr lang="nl-NL" dirty="0"/>
              <a:t>Etrafımızda olup biten binlerce şeyin her biriyle başa çıkabilmek için bazen birilerinin bazı şeyleri bizim için düşünmeleri işimize gelir. </a:t>
            </a:r>
          </a:p>
          <a:p>
            <a:r>
              <a:rPr lang="nl-NL" dirty="0"/>
              <a:t>Ki o uzmanlar her zaman için yeni fikirler ortaya atmaktan eksik </a:t>
            </a:r>
            <a:r>
              <a:rPr lang="nl-NL" dirty="0" smtClean="0"/>
              <a:t>durmazlar</a:t>
            </a:r>
            <a:r>
              <a:rPr lang="tr-TR" dirty="0" smtClean="0"/>
              <a:t>.</a:t>
            </a:r>
          </a:p>
          <a:p>
            <a:endParaRPr lang="tr-TR" dirty="0"/>
          </a:p>
        </p:txBody>
      </p:sp>
    </p:spTree>
    <p:extLst>
      <p:ext uri="{BB962C8B-B14F-4D97-AF65-F5344CB8AC3E}">
        <p14:creationId xmlns:p14="http://schemas.microsoft.com/office/powerpoint/2010/main" val="2458624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a:bodyPr>
          <a:lstStyle/>
          <a:p>
            <a:r>
              <a:rPr lang="tr-TR" b="1" dirty="0"/>
              <a:t>Radikal.com.tr ve Yeni </a:t>
            </a:r>
            <a:r>
              <a:rPr lang="tr-TR" b="1" dirty="0" err="1"/>
              <a:t>AnasayfasI</a:t>
            </a:r>
            <a:endParaRPr lang="tr-TR" dirty="0"/>
          </a:p>
        </p:txBody>
      </p:sp>
      <p:sp>
        <p:nvSpPr>
          <p:cNvPr id="3" name="İçerik Yer Tutucusu 2"/>
          <p:cNvSpPr>
            <a:spLocks noGrp="1"/>
          </p:cNvSpPr>
          <p:nvPr>
            <p:ph idx="1"/>
          </p:nvPr>
        </p:nvSpPr>
        <p:spPr>
          <a:xfrm>
            <a:off x="457200" y="1882808"/>
            <a:ext cx="8363272" cy="4786552"/>
          </a:xfrm>
        </p:spPr>
        <p:txBody>
          <a:bodyPr>
            <a:normAutofit fontScale="92500" lnSpcReduction="20000"/>
          </a:bodyPr>
          <a:lstStyle/>
          <a:p>
            <a:r>
              <a:rPr lang="tr-TR" dirty="0"/>
              <a:t>Bu tip kullanımların örneklerine </a:t>
            </a:r>
            <a:r>
              <a:rPr lang="tr-TR" dirty="0" err="1"/>
              <a:t>Ntvmsnbc</a:t>
            </a:r>
            <a:r>
              <a:rPr lang="tr-TR" dirty="0"/>
              <a:t>, Milliyet, Fanatik gibi popüler sitelerin hepsinde rastlıyoruz. </a:t>
            </a:r>
            <a:endParaRPr lang="tr-TR" dirty="0" smtClean="0"/>
          </a:p>
          <a:p>
            <a:r>
              <a:rPr lang="tr-TR" dirty="0" smtClean="0"/>
              <a:t>Ve </a:t>
            </a:r>
            <a:r>
              <a:rPr lang="tr-TR" dirty="0"/>
              <a:t>kişisel olarak bunun güzel bir uygulama olduğunu </a:t>
            </a:r>
            <a:r>
              <a:rPr lang="tr-TR" dirty="0" smtClean="0"/>
              <a:t>düşünebiliriz.</a:t>
            </a:r>
            <a:endParaRPr lang="tr-TR" dirty="0"/>
          </a:p>
          <a:p>
            <a:r>
              <a:rPr lang="tr-TR" dirty="0"/>
              <a:t>Radikal.com.tr bu durumun farkında ve yeni sürümünde bu özelliği daha da geliştirmek istemiş. </a:t>
            </a:r>
            <a:endParaRPr lang="tr-TR" dirty="0" smtClean="0"/>
          </a:p>
          <a:p>
            <a:r>
              <a:rPr lang="tr-TR" dirty="0" smtClean="0"/>
              <a:t>Daha </a:t>
            </a:r>
            <a:r>
              <a:rPr lang="tr-TR" dirty="0"/>
              <a:t>az alanda daha fazla içerik sunabilmek için 1’den 12’ye kadar numaralandırdığı içerikleri sunmuş. Buraya kadar her şey güzel. </a:t>
            </a:r>
          </a:p>
        </p:txBody>
      </p:sp>
    </p:spTree>
    <p:extLst>
      <p:ext uri="{BB962C8B-B14F-4D97-AF65-F5344CB8AC3E}">
        <p14:creationId xmlns:p14="http://schemas.microsoft.com/office/powerpoint/2010/main" val="922044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a:bodyPr>
          <a:lstStyle/>
          <a:p>
            <a:r>
              <a:rPr lang="tr-TR" b="1" dirty="0"/>
              <a:t>Radikal.com.tr ve Yeni </a:t>
            </a:r>
            <a:r>
              <a:rPr lang="tr-TR" b="1" dirty="0" err="1"/>
              <a:t>AnasayfasI</a:t>
            </a:r>
            <a:endParaRPr lang="tr-TR" dirty="0"/>
          </a:p>
        </p:txBody>
      </p:sp>
      <p:sp>
        <p:nvSpPr>
          <p:cNvPr id="3" name="İçerik Yer Tutucusu 2"/>
          <p:cNvSpPr>
            <a:spLocks noGrp="1"/>
          </p:cNvSpPr>
          <p:nvPr>
            <p:ph idx="1"/>
          </p:nvPr>
        </p:nvSpPr>
        <p:spPr>
          <a:xfrm>
            <a:off x="457200" y="1882808"/>
            <a:ext cx="8363272" cy="4572000"/>
          </a:xfrm>
        </p:spPr>
        <p:txBody>
          <a:bodyPr>
            <a:normAutofit fontScale="70000" lnSpcReduction="20000"/>
          </a:bodyPr>
          <a:lstStyle/>
          <a:p>
            <a:endParaRPr lang="tr-TR" dirty="0"/>
          </a:p>
          <a:p>
            <a:r>
              <a:rPr lang="tr-TR" dirty="0"/>
              <a:t>Fakat görünen o ki kullanım kolaylığı (</a:t>
            </a:r>
            <a:r>
              <a:rPr lang="tr-TR" dirty="0" err="1"/>
              <a:t>usability</a:t>
            </a:r>
            <a:r>
              <a:rPr lang="tr-TR" dirty="0"/>
              <a:t>) ve ziyaretçi deneyimi (</a:t>
            </a:r>
            <a:r>
              <a:rPr lang="tr-TR" dirty="0" err="1"/>
              <a:t>user</a:t>
            </a:r>
            <a:r>
              <a:rPr lang="tr-TR" dirty="0"/>
              <a:t> </a:t>
            </a:r>
            <a:r>
              <a:rPr lang="tr-TR" dirty="0" err="1"/>
              <a:t>experience</a:t>
            </a:r>
            <a:r>
              <a:rPr lang="tr-TR" dirty="0"/>
              <a:t>) pek göz önünde bulundurulmamış.</a:t>
            </a:r>
          </a:p>
          <a:p>
            <a:r>
              <a:rPr lang="tr-TR" dirty="0" err="1" smtClean="0"/>
              <a:t>Slider’da</a:t>
            </a:r>
            <a:r>
              <a:rPr lang="tr-TR" dirty="0" smtClean="0"/>
              <a:t> </a:t>
            </a:r>
            <a:r>
              <a:rPr lang="tr-TR" dirty="0"/>
              <a:t>göze çarpan 2 sorun aşağıdaki gibi (ilgili alan yukarıdaki ekran kesitinde görülüyor</a:t>
            </a:r>
            <a:r>
              <a:rPr lang="tr-TR" dirty="0" smtClean="0"/>
              <a:t>):</a:t>
            </a:r>
          </a:p>
          <a:p>
            <a:r>
              <a:rPr lang="tr-TR" dirty="0" smtClean="0"/>
              <a:t>1. </a:t>
            </a:r>
            <a:r>
              <a:rPr lang="tr-TR" dirty="0"/>
              <a:t>Kullanıcı fareyi her hangi bir numaranın üzerine getirdiğinde üstteki büyük pencere o habere ait içeriği gösteriyor. Fakat birkaç saniye içinde, daha haberin başlığını okumaya bile fırsat bulamadan ya da resmi inceleyemeden bir sonraki </a:t>
            </a:r>
            <a:r>
              <a:rPr lang="tr-TR" dirty="0" err="1"/>
              <a:t>slide’a</a:t>
            </a:r>
            <a:r>
              <a:rPr lang="tr-TR" dirty="0"/>
              <a:t> geçiliyor. </a:t>
            </a:r>
            <a:endParaRPr lang="tr-TR" dirty="0" smtClean="0"/>
          </a:p>
          <a:p>
            <a:r>
              <a:rPr lang="tr-TR" dirty="0" smtClean="0"/>
              <a:t>Bu </a:t>
            </a:r>
            <a:r>
              <a:rPr lang="tr-TR" dirty="0"/>
              <a:t>özellik otomatik olarak bir sonraki </a:t>
            </a:r>
            <a:r>
              <a:rPr lang="tr-TR" dirty="0" err="1"/>
              <a:t>slide’a</a:t>
            </a:r>
            <a:r>
              <a:rPr lang="tr-TR" dirty="0"/>
              <a:t> geçilmesi için tasarlanmış fakat kullanıcı fare imlecini birinin üzerinde tuttuğunda ekranın donması gerektiği unutulmuş. Ziyaretçi belli ki o haber ile ilgili ve fare orada olduğu müddetçe bir sonraki haber görüntülenmemeli</a:t>
            </a:r>
            <a:r>
              <a:rPr lang="tr-TR" dirty="0" smtClean="0"/>
              <a:t>.</a:t>
            </a:r>
            <a:endParaRPr lang="tr-TR" dirty="0">
              <a:effectLst/>
            </a:endParaRPr>
          </a:p>
        </p:txBody>
      </p:sp>
      <p:pic>
        <p:nvPicPr>
          <p:cNvPr id="4" name="Picture 2" descr="http://2.bp.blogspot.com/_B0wS1VZRJcY/TO4c2sirgzI/AAAAAAAAA-s/CwJbqi903-s/s400/radik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20"/>
            <a:ext cx="9144000" cy="2003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41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a:bodyPr>
          <a:lstStyle/>
          <a:p>
            <a:r>
              <a:rPr lang="tr-TR" b="1" dirty="0"/>
              <a:t>Radikal.com.tr ve Yeni </a:t>
            </a:r>
            <a:r>
              <a:rPr lang="tr-TR" b="1" dirty="0" err="1"/>
              <a:t>AnasayfasI</a:t>
            </a:r>
            <a:endParaRPr lang="tr-TR" dirty="0"/>
          </a:p>
        </p:txBody>
      </p:sp>
      <p:sp>
        <p:nvSpPr>
          <p:cNvPr id="3" name="İçerik Yer Tutucusu 2"/>
          <p:cNvSpPr>
            <a:spLocks noGrp="1"/>
          </p:cNvSpPr>
          <p:nvPr>
            <p:ph idx="1"/>
          </p:nvPr>
        </p:nvSpPr>
        <p:spPr>
          <a:xfrm>
            <a:off x="457200" y="2636912"/>
            <a:ext cx="8363272" cy="3817896"/>
          </a:xfrm>
        </p:spPr>
        <p:txBody>
          <a:bodyPr>
            <a:normAutofit fontScale="92500" lnSpcReduction="20000"/>
          </a:bodyPr>
          <a:lstStyle/>
          <a:p>
            <a:r>
              <a:rPr lang="tr-TR" dirty="0" smtClean="0"/>
              <a:t>2</a:t>
            </a:r>
            <a:r>
              <a:rPr lang="tr-TR" dirty="0"/>
              <a:t>. Numaraların sağında ve solundaki oklar daha fazla içerik olduğu izlenimini yaratıyor. Sanki sağdaki oka tıklansa 13, 14 gibi daha fazla içeriğe ulaşılabilecek</a:t>
            </a:r>
            <a:r>
              <a:rPr lang="tr-TR" dirty="0" smtClean="0"/>
              <a:t>.</a:t>
            </a:r>
          </a:p>
          <a:p>
            <a:r>
              <a:rPr lang="tr-TR" dirty="0" smtClean="0"/>
              <a:t> </a:t>
            </a:r>
            <a:r>
              <a:rPr lang="tr-TR" dirty="0"/>
              <a:t>Ama durum öyle değil. </a:t>
            </a:r>
            <a:endParaRPr lang="tr-TR" dirty="0" smtClean="0"/>
          </a:p>
          <a:p>
            <a:r>
              <a:rPr lang="tr-TR" dirty="0" smtClean="0"/>
              <a:t>Bu </a:t>
            </a:r>
            <a:r>
              <a:rPr lang="tr-TR" dirty="0"/>
              <a:t>özellik yeniden tasarlanabilir.</a:t>
            </a:r>
          </a:p>
          <a:p>
            <a:r>
              <a:rPr lang="tr-TR" dirty="0" err="1"/>
              <a:t>Radikal.com.tr’yi</a:t>
            </a:r>
            <a:r>
              <a:rPr lang="tr-TR" dirty="0"/>
              <a:t> yeni tasarım için gösterdiği çabalardan dolayı kutluyorum fakat </a:t>
            </a:r>
            <a:r>
              <a:rPr lang="tr-TR" dirty="0">
                <a:hlinkClick r:id="rId2"/>
              </a:rPr>
              <a:t>kullanım kolaylığı</a:t>
            </a:r>
            <a:r>
              <a:rPr lang="tr-TR" dirty="0"/>
              <a:t> ve </a:t>
            </a:r>
            <a:r>
              <a:rPr lang="tr-TR" dirty="0">
                <a:hlinkClick r:id="rId3"/>
              </a:rPr>
              <a:t>kullanıcı deneyimi</a:t>
            </a:r>
            <a:r>
              <a:rPr lang="tr-TR" dirty="0"/>
              <a:t> konularında biraz daha hassasiyet göstermeleri gerekiyor.</a:t>
            </a:r>
            <a:endParaRPr lang="tr-TR" dirty="0">
              <a:effectLst/>
            </a:endParaRPr>
          </a:p>
        </p:txBody>
      </p:sp>
      <p:pic>
        <p:nvPicPr>
          <p:cNvPr id="4" name="Picture 2" descr="http://2.bp.blogspot.com/_B0wS1VZRJcY/TO4c2sirgzI/AAAAAAAAA-s/CwJbqi903-s/s400/radik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20"/>
            <a:ext cx="9144000" cy="243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02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fontScale="90000"/>
          </a:bodyPr>
          <a:lstStyle/>
          <a:p>
            <a:r>
              <a:rPr lang="tr-TR" dirty="0" smtClean="0"/>
              <a:t>Haberin videosunu izlemek istiyorsunuz. Peki yeterince sabırlı  mısınız? </a:t>
            </a:r>
            <a:endParaRPr lang="tr-TR" dirty="0"/>
          </a:p>
        </p:txBody>
      </p:sp>
      <p:sp>
        <p:nvSpPr>
          <p:cNvPr id="3" name="İçerik Yer Tutucusu 2"/>
          <p:cNvSpPr>
            <a:spLocks noGrp="1"/>
          </p:cNvSpPr>
          <p:nvPr>
            <p:ph idx="1"/>
          </p:nvPr>
        </p:nvSpPr>
        <p:spPr>
          <a:xfrm>
            <a:off x="457200" y="1882808"/>
            <a:ext cx="8363272" cy="4572000"/>
          </a:xfrm>
        </p:spPr>
        <p:txBody>
          <a:bodyPr>
            <a:normAutofit fontScale="77500" lnSpcReduction="20000"/>
          </a:bodyPr>
          <a:lstStyle/>
          <a:p>
            <a:r>
              <a:rPr lang="tr-TR" dirty="0"/>
              <a:t>Bir süredir tanık ve hatta mağduru </a:t>
            </a:r>
            <a:r>
              <a:rPr lang="tr-TR" dirty="0" smtClean="0"/>
              <a:t>olduğumuz </a:t>
            </a:r>
            <a:r>
              <a:rPr lang="tr-TR" dirty="0"/>
              <a:t>bir “zulmü” </a:t>
            </a:r>
            <a:r>
              <a:rPr lang="tr-TR" dirty="0" smtClean="0"/>
              <a:t>görelim. </a:t>
            </a:r>
          </a:p>
          <a:p>
            <a:r>
              <a:rPr lang="tr-TR" dirty="0" smtClean="0"/>
              <a:t>Sabır </a:t>
            </a:r>
            <a:r>
              <a:rPr lang="tr-TR" dirty="0"/>
              <a:t>bizim topraklarımızda değerli bir özelliktir. </a:t>
            </a:r>
            <a:endParaRPr lang="tr-TR" dirty="0" smtClean="0"/>
          </a:p>
          <a:p>
            <a:r>
              <a:rPr lang="tr-TR" dirty="0" smtClean="0"/>
              <a:t>Bu </a:t>
            </a:r>
            <a:r>
              <a:rPr lang="tr-TR" dirty="0"/>
              <a:t>konuda birçok atasözümüz de mevcut. “Sabreyle işine, hayır gelsin başına”, “Sabrın sonu selamettir” derken liste uzar gider</a:t>
            </a:r>
            <a:r>
              <a:rPr lang="tr-TR" dirty="0" smtClean="0"/>
              <a:t>.</a:t>
            </a:r>
          </a:p>
          <a:p>
            <a:r>
              <a:rPr lang="tr-TR" dirty="0" smtClean="0"/>
              <a:t>Her </a:t>
            </a:r>
            <a:r>
              <a:rPr lang="tr-TR" dirty="0"/>
              <a:t>ne kadar sabır benim için önemli bir vasıf da olsa her sabah test edilmesi hiç hoşuma gitmiyor. </a:t>
            </a:r>
            <a:endParaRPr lang="tr-TR" dirty="0" smtClean="0"/>
          </a:p>
          <a:p>
            <a:r>
              <a:rPr lang="tr-TR" dirty="0" smtClean="0"/>
              <a:t>Milliyet.com.tr </a:t>
            </a:r>
            <a:r>
              <a:rPr lang="tr-TR" dirty="0"/>
              <a:t>göz gezdirdiğim gazetelerden bir tanesi. Türkiye’nin en çok okunan internet gazetesi olmak gibi çok önemli bir başarı gösteriyor olsalar da sitenin kullanımıyla ilgili öyle problemler var ki nasıl oluyor da ilgililer fark </a:t>
            </a:r>
            <a:r>
              <a:rPr lang="tr-TR" dirty="0" smtClean="0"/>
              <a:t>etmiyor…</a:t>
            </a:r>
            <a:endParaRPr lang="tr-TR" dirty="0">
              <a:effectLst/>
            </a:endParaRPr>
          </a:p>
        </p:txBody>
      </p:sp>
    </p:spTree>
    <p:extLst>
      <p:ext uri="{BB962C8B-B14F-4D97-AF65-F5344CB8AC3E}">
        <p14:creationId xmlns:p14="http://schemas.microsoft.com/office/powerpoint/2010/main" val="2857591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fontScale="90000"/>
          </a:bodyPr>
          <a:lstStyle/>
          <a:p>
            <a:r>
              <a:rPr lang="tr-TR" dirty="0" smtClean="0"/>
              <a:t>Haberin videosunu izlemek istiyorsunuz. Peki yeterince sabırlı  mısınız? </a:t>
            </a:r>
            <a:endParaRPr lang="tr-TR" dirty="0"/>
          </a:p>
        </p:txBody>
      </p:sp>
      <p:sp>
        <p:nvSpPr>
          <p:cNvPr id="3" name="İçerik Yer Tutucusu 2"/>
          <p:cNvSpPr>
            <a:spLocks noGrp="1"/>
          </p:cNvSpPr>
          <p:nvPr>
            <p:ph idx="1"/>
          </p:nvPr>
        </p:nvSpPr>
        <p:spPr>
          <a:xfrm>
            <a:off x="457200" y="2780928"/>
            <a:ext cx="8363272" cy="3673880"/>
          </a:xfrm>
        </p:spPr>
        <p:txBody>
          <a:bodyPr>
            <a:normAutofit fontScale="77500" lnSpcReduction="20000"/>
          </a:bodyPr>
          <a:lstStyle/>
          <a:p>
            <a:r>
              <a:rPr lang="tr-TR" dirty="0"/>
              <a:t>Milliyet video içeren haberlere özel milliyet.com.tr </a:t>
            </a:r>
            <a:r>
              <a:rPr lang="tr-TR" dirty="0" smtClean="0"/>
              <a:t> TV etiketi </a:t>
            </a:r>
            <a:r>
              <a:rPr lang="tr-TR" dirty="0"/>
              <a:t>yapıştırarak iyi bir iş yapıyor. </a:t>
            </a:r>
            <a:endParaRPr lang="tr-TR" dirty="0" smtClean="0"/>
          </a:p>
          <a:p>
            <a:r>
              <a:rPr lang="tr-TR" dirty="0" smtClean="0"/>
              <a:t>Böylece </a:t>
            </a:r>
            <a:r>
              <a:rPr lang="tr-TR" dirty="0"/>
              <a:t>haberin sadece yazıdan ve resimden mi oluştuğu, video içerip içermediği anlaşılabiliyor. </a:t>
            </a:r>
            <a:endParaRPr lang="tr-TR" dirty="0" smtClean="0"/>
          </a:p>
          <a:p>
            <a:r>
              <a:rPr lang="tr-TR" dirty="0" smtClean="0"/>
              <a:t>Ama </a:t>
            </a:r>
            <a:r>
              <a:rPr lang="tr-TR" dirty="0"/>
              <a:t>eğer olur da videoyu izlemek için habere tıklarsanız o zaman uzun ve zorlu bir süreç sizi bekliyor</a:t>
            </a:r>
            <a:r>
              <a:rPr lang="tr-TR" dirty="0" smtClean="0"/>
              <a:t>.</a:t>
            </a:r>
          </a:p>
          <a:p>
            <a:r>
              <a:rPr lang="tr-TR" dirty="0" smtClean="0"/>
              <a:t>Aşağıdaki </a:t>
            </a:r>
            <a:r>
              <a:rPr lang="tr-TR" dirty="0"/>
              <a:t>ekran kesiti 28/04/2010 tarihinde alındı. </a:t>
            </a:r>
            <a:endParaRPr lang="tr-TR" dirty="0" smtClean="0"/>
          </a:p>
          <a:p>
            <a:r>
              <a:rPr lang="tr-TR" dirty="0" smtClean="0"/>
              <a:t>Yeşil </a:t>
            </a:r>
            <a:r>
              <a:rPr lang="tr-TR" dirty="0"/>
              <a:t>renkle belirtilen alanda gördüğünüz gibi bir şampiyonlar ligi maçı oynanmış ve Milliyet bir Türk oyuncunun performansından dolayı duyduğu heyecanı bizlerle paylaşıyor.</a:t>
            </a:r>
            <a:endParaRPr lang="tr-TR" dirty="0">
              <a:effectLst/>
            </a:endParaRPr>
          </a:p>
        </p:txBody>
      </p:sp>
      <p:pic>
        <p:nvPicPr>
          <p:cNvPr id="4" name="Picture 2" descr="http://2.bp.blogspot.com/_B0wS1VZRJcY/S9gifnVt6SI/AAAAAAAAAwM/NgeEVAKTWDQ/s400/2010-04-28_1322.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0"/>
            <a:ext cx="9144000" cy="267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73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fontScale="90000"/>
          </a:bodyPr>
          <a:lstStyle/>
          <a:p>
            <a:r>
              <a:rPr lang="tr-TR" dirty="0" smtClean="0"/>
              <a:t>Haberin videosunu izlemek istiyorsunuz. Peki yeterince sabırlı  mısınız? </a:t>
            </a:r>
            <a:endParaRPr lang="tr-TR" dirty="0"/>
          </a:p>
        </p:txBody>
      </p:sp>
      <p:sp>
        <p:nvSpPr>
          <p:cNvPr id="3" name="İçerik Yer Tutucusu 2"/>
          <p:cNvSpPr>
            <a:spLocks noGrp="1"/>
          </p:cNvSpPr>
          <p:nvPr>
            <p:ph idx="1"/>
          </p:nvPr>
        </p:nvSpPr>
        <p:spPr>
          <a:xfrm>
            <a:off x="457200" y="2673521"/>
            <a:ext cx="8363272" cy="2123632"/>
          </a:xfrm>
        </p:spPr>
        <p:txBody>
          <a:bodyPr>
            <a:normAutofit/>
          </a:bodyPr>
          <a:lstStyle/>
          <a:p>
            <a:r>
              <a:rPr lang="tr-TR" dirty="0"/>
              <a:t>Buraya kadar her şey güzel. Bakın bundan sonra ne </a:t>
            </a:r>
            <a:r>
              <a:rPr lang="tr-TR" dirty="0" smtClean="0"/>
              <a:t>oluyor; Haberimize </a:t>
            </a:r>
            <a:r>
              <a:rPr lang="tr-TR" dirty="0"/>
              <a:t>tıklıyoruz. Videoyu izlemeyi mi umdunuz? </a:t>
            </a:r>
            <a:endParaRPr lang="tr-TR" dirty="0">
              <a:effectLst/>
            </a:endParaRPr>
          </a:p>
        </p:txBody>
      </p:sp>
      <p:pic>
        <p:nvPicPr>
          <p:cNvPr id="5" name="Picture 2" descr="http://2.bp.blogspot.com/_B0wS1VZRJcY/S9gifnVt6SI/AAAAAAAAAwM/NgeEVAKTWDQ/s400/2010-04-28_1322.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0"/>
            <a:ext cx="9144000" cy="267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760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fontScale="90000"/>
          </a:bodyPr>
          <a:lstStyle/>
          <a:p>
            <a:r>
              <a:rPr lang="tr-TR" dirty="0" smtClean="0"/>
              <a:t>Haberin videosunu izlemek istiyorsunuz. Peki yeterince sabırlı  mısınız? </a:t>
            </a:r>
            <a:endParaRPr lang="tr-TR" dirty="0"/>
          </a:p>
        </p:txBody>
      </p:sp>
      <p:sp>
        <p:nvSpPr>
          <p:cNvPr id="3" name="İçerik Yer Tutucusu 2"/>
          <p:cNvSpPr>
            <a:spLocks noGrp="1"/>
          </p:cNvSpPr>
          <p:nvPr>
            <p:ph idx="1"/>
          </p:nvPr>
        </p:nvSpPr>
        <p:spPr>
          <a:xfrm>
            <a:off x="457200" y="1882808"/>
            <a:ext cx="8363272" cy="4572000"/>
          </a:xfrm>
        </p:spPr>
        <p:txBody>
          <a:bodyPr>
            <a:normAutofit/>
          </a:bodyPr>
          <a:lstStyle/>
          <a:p>
            <a:r>
              <a:rPr lang="tr-TR" dirty="0" smtClean="0"/>
              <a:t>Maalesef</a:t>
            </a:r>
            <a:r>
              <a:rPr lang="tr-TR" dirty="0"/>
              <a:t>, önce aşağıdaki reklama maruz kalmanız gerekiyor;</a:t>
            </a:r>
            <a:endParaRPr lang="tr-TR" dirty="0">
              <a:effectLst/>
            </a:endParaRPr>
          </a:p>
        </p:txBody>
      </p:sp>
      <p:pic>
        <p:nvPicPr>
          <p:cNvPr id="15364" name="Picture 4" descr="http://2.bp.blogspot.com/_B0wS1VZRJcY/S9giss0R4bI/AAAAAAAAAwU/A9D7g8I3vbE/s400/2010-04-28_13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64165"/>
            <a:ext cx="7416824" cy="389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20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fontScale="90000"/>
          </a:bodyPr>
          <a:lstStyle/>
          <a:p>
            <a:r>
              <a:rPr lang="tr-TR" dirty="0" smtClean="0"/>
              <a:t>Haberin videosunu izlemek istiyorsunuz. Peki yeterince sabırlı  mısınız? </a:t>
            </a:r>
            <a:endParaRPr lang="tr-TR" dirty="0"/>
          </a:p>
        </p:txBody>
      </p:sp>
      <p:sp>
        <p:nvSpPr>
          <p:cNvPr id="3" name="İçerik Yer Tutucusu 2"/>
          <p:cNvSpPr>
            <a:spLocks noGrp="1"/>
          </p:cNvSpPr>
          <p:nvPr>
            <p:ph idx="1"/>
          </p:nvPr>
        </p:nvSpPr>
        <p:spPr>
          <a:xfrm>
            <a:off x="457200" y="1882808"/>
            <a:ext cx="8363272" cy="1690208"/>
          </a:xfrm>
        </p:spPr>
        <p:txBody>
          <a:bodyPr>
            <a:normAutofit fontScale="92500" lnSpcReduction="10000"/>
          </a:bodyPr>
          <a:lstStyle/>
          <a:p>
            <a:r>
              <a:rPr lang="tr-TR" dirty="0"/>
              <a:t>Sağ üst köşede “Kapat” butonu var. Bunu bile koymayan siteler olduğu hatırlayıp şükür diyor ve devam ediyoruz. Sonra karşımıza aşağıdaki sayfa çıkıyor;</a:t>
            </a:r>
            <a:endParaRPr lang="tr-TR" dirty="0">
              <a:effectLst/>
            </a:endParaRPr>
          </a:p>
        </p:txBody>
      </p:sp>
      <p:pic>
        <p:nvPicPr>
          <p:cNvPr id="15364" name="Picture 4" descr="http://2.bp.blogspot.com/_B0wS1VZRJcY/S9giss0R4bI/AAAAAAAAAwU/A9D7g8I3vbE/s400/2010-04-28_1319.png"/>
          <p:cNvPicPr>
            <a:picLocks noChangeAspect="1" noChangeArrowheads="1"/>
          </p:cNvPicPr>
          <p:nvPr/>
        </p:nvPicPr>
        <p:blipFill rotWithShape="1">
          <a:blip r:embed="rId2">
            <a:extLst>
              <a:ext uri="{28A0092B-C50C-407E-A947-70E740481C1C}">
                <a14:useLocalDpi xmlns:a14="http://schemas.microsoft.com/office/drawing/2010/main" val="0"/>
              </a:ext>
            </a:extLst>
          </a:blip>
          <a:srcRect b="31079"/>
          <a:stretch/>
        </p:blipFill>
        <p:spPr bwMode="auto">
          <a:xfrm>
            <a:off x="957744" y="3501008"/>
            <a:ext cx="7286663"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683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785242"/>
          </a:xfrm>
        </p:spPr>
        <p:txBody>
          <a:bodyPr>
            <a:noAutofit/>
          </a:bodyPr>
          <a:lstStyle/>
          <a:p>
            <a:r>
              <a:rPr lang="tr-TR" sz="3200" dirty="0" smtClean="0"/>
              <a:t>Haberin videosunu izlemek istiyorsunuz. Peki yeterince sabırlı  mısınız? </a:t>
            </a:r>
            <a:endParaRPr lang="tr-TR" sz="3200" dirty="0"/>
          </a:p>
        </p:txBody>
      </p:sp>
      <p:sp>
        <p:nvSpPr>
          <p:cNvPr id="3" name="İçerik Yer Tutucusu 2"/>
          <p:cNvSpPr>
            <a:spLocks noGrp="1"/>
          </p:cNvSpPr>
          <p:nvPr>
            <p:ph idx="1"/>
          </p:nvPr>
        </p:nvSpPr>
        <p:spPr>
          <a:xfrm>
            <a:off x="457200" y="1124744"/>
            <a:ext cx="8363272" cy="3168352"/>
          </a:xfrm>
        </p:spPr>
        <p:txBody>
          <a:bodyPr>
            <a:normAutofit fontScale="85000" lnSpcReduction="10000"/>
          </a:bodyPr>
          <a:lstStyle/>
          <a:p>
            <a:r>
              <a:rPr lang="tr-TR" dirty="0"/>
              <a:t>Video görmeyi umduğumuzdan önce biraz şaşırıyoruz. </a:t>
            </a:r>
            <a:endParaRPr lang="tr-TR" dirty="0" smtClean="0"/>
          </a:p>
          <a:p>
            <a:r>
              <a:rPr lang="tr-TR" dirty="0" smtClean="0"/>
              <a:t>Sayfanın </a:t>
            </a:r>
            <a:r>
              <a:rPr lang="tr-TR" dirty="0"/>
              <a:t>görünen kısmında sadece yazı ve kocaman bir resim var (Hamit Altıntop kollarını açmış arkadaşlarını kutlamaya geliyor). </a:t>
            </a:r>
            <a:endParaRPr lang="tr-TR" dirty="0" smtClean="0"/>
          </a:p>
          <a:p>
            <a:r>
              <a:rPr lang="tr-TR" dirty="0" smtClean="0"/>
              <a:t>Bu </a:t>
            </a:r>
            <a:r>
              <a:rPr lang="tr-TR" dirty="0"/>
              <a:t>haberin videosu bir yerlerde olmalı diyor ve sayfanın altına doğru iniyoruz. Ve aradığımız videoyu buluyoruz;</a:t>
            </a:r>
            <a:endParaRPr lang="tr-TR" dirty="0">
              <a:effectLst/>
            </a:endParaRPr>
          </a:p>
        </p:txBody>
      </p:sp>
      <p:pic>
        <p:nvPicPr>
          <p:cNvPr id="21506" name="Picture 2" descr="http://3.bp.blogspot.com/_B0wS1VZRJcY/S9gi2mF2rzI/AAAAAAAAAwc/_nn9WodSfN0/s400/2010-04-28_1319_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12976"/>
            <a:ext cx="7992888" cy="363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48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785242"/>
          </a:xfrm>
        </p:spPr>
        <p:txBody>
          <a:bodyPr>
            <a:noAutofit/>
          </a:bodyPr>
          <a:lstStyle/>
          <a:p>
            <a:r>
              <a:rPr lang="tr-TR" sz="3200" dirty="0" smtClean="0"/>
              <a:t>Haberin videosunu izlemek istiyorsunuz. Peki yeterince sabırlı  mısınız? </a:t>
            </a:r>
            <a:endParaRPr lang="tr-TR" sz="3200" dirty="0"/>
          </a:p>
        </p:txBody>
      </p:sp>
      <p:sp>
        <p:nvSpPr>
          <p:cNvPr id="3" name="İçerik Yer Tutucusu 2"/>
          <p:cNvSpPr>
            <a:spLocks noGrp="1"/>
          </p:cNvSpPr>
          <p:nvPr>
            <p:ph idx="1"/>
          </p:nvPr>
        </p:nvSpPr>
        <p:spPr>
          <a:xfrm>
            <a:off x="457200" y="1124744"/>
            <a:ext cx="8363272" cy="3168352"/>
          </a:xfrm>
        </p:spPr>
        <p:txBody>
          <a:bodyPr>
            <a:normAutofit/>
          </a:bodyPr>
          <a:lstStyle/>
          <a:p>
            <a:r>
              <a:rPr lang="tr-TR" dirty="0" smtClean="0"/>
              <a:t>Bu </a:t>
            </a:r>
            <a:r>
              <a:rPr lang="tr-TR" dirty="0"/>
              <a:t>haberin videosu bir yerlerde olmalı diyor ve sayfanın altına doğru iniyoruz. Ve aradığımız videoyu buluyoruz;</a:t>
            </a:r>
            <a:endParaRPr lang="tr-TR" dirty="0">
              <a:effectLst/>
            </a:endParaRPr>
          </a:p>
        </p:txBody>
      </p:sp>
      <p:pic>
        <p:nvPicPr>
          <p:cNvPr id="21506" name="Picture 2" descr="http://3.bp.blogspot.com/_B0wS1VZRJcY/S9gi2mF2rzI/AAAAAAAAAwc/_nn9WodSfN0/s400/2010-04-28_1319_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7992888" cy="414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7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Web Siteler Hakkındaki </a:t>
            </a:r>
            <a:r>
              <a:rPr lang="tr-TR" dirty="0" smtClean="0"/>
              <a:t>Genellemeler</a:t>
            </a:r>
            <a:r>
              <a:rPr lang="tr-TR" dirty="0" smtClean="0"/>
              <a:t>..</a:t>
            </a:r>
            <a:endParaRPr lang="tr-TR" dirty="0"/>
          </a:p>
        </p:txBody>
      </p:sp>
      <p:sp>
        <p:nvSpPr>
          <p:cNvPr id="3" name="İçerik Yer Tutucusu 2"/>
          <p:cNvSpPr>
            <a:spLocks noGrp="1"/>
          </p:cNvSpPr>
          <p:nvPr>
            <p:ph idx="1"/>
          </p:nvPr>
        </p:nvSpPr>
        <p:spPr/>
        <p:txBody>
          <a:bodyPr>
            <a:normAutofit/>
          </a:bodyPr>
          <a:lstStyle/>
          <a:p>
            <a:pPr marL="64008" indent="0">
              <a:buNone/>
            </a:pPr>
            <a:r>
              <a:rPr lang="nl-NL" dirty="0"/>
              <a:t>Konu web olunca işte bu şehir efsanelerinden bazılarını ele alalım: </a:t>
            </a:r>
            <a:endParaRPr lang="tr-TR" dirty="0" smtClean="0"/>
          </a:p>
          <a:p>
            <a:r>
              <a:rPr lang="tr-TR" dirty="0" smtClean="0"/>
              <a:t>Uzun </a:t>
            </a:r>
            <a:r>
              <a:rPr lang="tr-TR" dirty="0"/>
              <a:t>sayfalar iyi değildir.</a:t>
            </a:r>
          </a:p>
          <a:p>
            <a:r>
              <a:rPr lang="tr-TR" dirty="0"/>
              <a:t>Her web sayfası en az 3 tıklama ile ulaşılabilir olmalıdır.</a:t>
            </a:r>
          </a:p>
          <a:p>
            <a:r>
              <a:rPr lang="tr-TR" dirty="0"/>
              <a:t>Sayfanın sağ tarafı “</a:t>
            </a:r>
            <a:r>
              <a:rPr lang="tr-TR" b="1" dirty="0"/>
              <a:t>Call </a:t>
            </a:r>
            <a:r>
              <a:rPr lang="tr-TR" b="1" dirty="0" err="1"/>
              <a:t>to</a:t>
            </a:r>
            <a:r>
              <a:rPr lang="tr-TR" b="1" dirty="0"/>
              <a:t> Action</a:t>
            </a:r>
            <a:r>
              <a:rPr lang="tr-TR" dirty="0"/>
              <a:t>” için en uygun yerdir.</a:t>
            </a:r>
          </a:p>
          <a:p>
            <a:r>
              <a:rPr lang="tr-TR" dirty="0"/>
              <a:t>Gülen insan resimleri iyidir. Konuyla alakalı olsa da olmasa da.</a:t>
            </a:r>
          </a:p>
          <a:p>
            <a:endParaRPr lang="tr-TR" dirty="0"/>
          </a:p>
        </p:txBody>
      </p:sp>
    </p:spTree>
    <p:extLst>
      <p:ext uri="{BB962C8B-B14F-4D97-AF65-F5344CB8AC3E}">
        <p14:creationId xmlns:p14="http://schemas.microsoft.com/office/powerpoint/2010/main" val="3091017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fontScale="90000"/>
          </a:bodyPr>
          <a:lstStyle/>
          <a:p>
            <a:r>
              <a:rPr lang="tr-TR" dirty="0" smtClean="0"/>
              <a:t>Haberin videosunu izlemek istiyorsunuz. Peki yeterince sabırlı  mısınız? </a:t>
            </a:r>
            <a:endParaRPr lang="tr-TR" dirty="0"/>
          </a:p>
        </p:txBody>
      </p:sp>
      <p:sp>
        <p:nvSpPr>
          <p:cNvPr id="3" name="İçerik Yer Tutucusu 2"/>
          <p:cNvSpPr>
            <a:spLocks noGrp="1"/>
          </p:cNvSpPr>
          <p:nvPr>
            <p:ph idx="1"/>
          </p:nvPr>
        </p:nvSpPr>
        <p:spPr>
          <a:xfrm>
            <a:off x="457200" y="1882808"/>
            <a:ext cx="8363272" cy="1762216"/>
          </a:xfrm>
        </p:spPr>
        <p:txBody>
          <a:bodyPr>
            <a:normAutofit lnSpcReduction="10000"/>
          </a:bodyPr>
          <a:lstStyle/>
          <a:p>
            <a:r>
              <a:rPr lang="tr-TR" dirty="0"/>
              <a:t>Ya da bulduğumuzu umuyoruz. Heyecanla videonun ortasındaki “Play” butonuna basıyoruz. O da ne, yeni bir sayfa daha açılıyor;</a:t>
            </a:r>
            <a:endParaRPr lang="tr-TR" dirty="0">
              <a:effectLst/>
            </a:endParaRPr>
          </a:p>
        </p:txBody>
      </p:sp>
      <p:pic>
        <p:nvPicPr>
          <p:cNvPr id="23554" name="Picture 2" descr="http://4.bp.blogspot.com/_B0wS1VZRJcY/S9gjF8XKjmI/AAAAAAAAAwk/0RTc4Htj5yw/s400/2010-04-28_13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827837"/>
            <a:ext cx="3810000" cy="2809876"/>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2.bp.blogspot.com/_B0wS1VZRJcY/S9gjV6aIM4I/AAAAAAAAAws/W5DrLp0kvyU/s400/2010-04-28_1320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108" y="3798137"/>
            <a:ext cx="4282364" cy="2839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112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fontScale="90000"/>
          </a:bodyPr>
          <a:lstStyle/>
          <a:p>
            <a:r>
              <a:rPr lang="tr-TR" dirty="0" smtClean="0"/>
              <a:t>Haberin videosunu izlemek istiyorsunuz. Peki yeterince sabırlı  mısınız? </a:t>
            </a:r>
            <a:endParaRPr lang="tr-TR" dirty="0"/>
          </a:p>
        </p:txBody>
      </p:sp>
      <p:sp>
        <p:nvSpPr>
          <p:cNvPr id="3" name="İçerik Yer Tutucusu 2"/>
          <p:cNvSpPr>
            <a:spLocks noGrp="1"/>
          </p:cNvSpPr>
          <p:nvPr>
            <p:ph idx="1"/>
          </p:nvPr>
        </p:nvSpPr>
        <p:spPr>
          <a:xfrm>
            <a:off x="457200" y="1882808"/>
            <a:ext cx="8363272" cy="2626312"/>
          </a:xfrm>
        </p:spPr>
        <p:txBody>
          <a:bodyPr>
            <a:normAutofit fontScale="70000" lnSpcReduction="20000"/>
          </a:bodyPr>
          <a:lstStyle/>
          <a:p>
            <a:r>
              <a:rPr lang="tr-TR" dirty="0"/>
              <a:t>Önemli değil, sonunda videoyu izleyebileceğim ya. Bakalım Hamit hangi göze hoş gelen hareketleri yapmış. </a:t>
            </a:r>
            <a:endParaRPr lang="tr-TR" dirty="0" smtClean="0"/>
          </a:p>
          <a:p>
            <a:r>
              <a:rPr lang="tr-TR" dirty="0" smtClean="0"/>
              <a:t>Derken </a:t>
            </a:r>
            <a:r>
              <a:rPr lang="tr-TR" dirty="0"/>
              <a:t>karşımıza kulağında bir çiçekle hoş bir bayan çıkıyor ve itiraf etmem gerekir ki hiç de Hamit Altıntop’a benzemiyor. </a:t>
            </a:r>
            <a:endParaRPr lang="tr-TR" dirty="0" smtClean="0"/>
          </a:p>
          <a:p>
            <a:r>
              <a:rPr lang="tr-TR" dirty="0" smtClean="0"/>
              <a:t>Bir </a:t>
            </a:r>
            <a:r>
              <a:rPr lang="tr-TR" dirty="0"/>
              <a:t>reklam daha</a:t>
            </a:r>
            <a:r>
              <a:rPr lang="tr-TR" dirty="0" smtClean="0"/>
              <a:t>!</a:t>
            </a:r>
          </a:p>
          <a:p>
            <a:r>
              <a:rPr lang="tr-TR" dirty="0" smtClean="0"/>
              <a:t>Bu </a:t>
            </a:r>
            <a:r>
              <a:rPr lang="tr-TR" dirty="0"/>
              <a:t>reklamı da atlattıktan sonra sonunda videomuzu izliyoruz.</a:t>
            </a:r>
            <a:br>
              <a:rPr lang="tr-TR" dirty="0"/>
            </a:br>
            <a:r>
              <a:rPr lang="tr-TR" dirty="0"/>
              <a:t>Sabrın sonu </a:t>
            </a:r>
            <a:r>
              <a:rPr lang="tr-TR" dirty="0" err="1"/>
              <a:t>milliyet.com.tr’nin</a:t>
            </a:r>
            <a:r>
              <a:rPr lang="tr-TR" dirty="0"/>
              <a:t> video haberidir! </a:t>
            </a:r>
            <a:endParaRPr lang="tr-TR" dirty="0">
              <a:effectLst/>
            </a:endParaRPr>
          </a:p>
        </p:txBody>
      </p:sp>
      <p:pic>
        <p:nvPicPr>
          <p:cNvPr id="23554" name="Picture 2" descr="http://4.bp.blogspot.com/_B0wS1VZRJcY/S9gjF8XKjmI/AAAAAAAAAwk/0RTc4Htj5yw/s400/2010-04-28_13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300060"/>
            <a:ext cx="3312368" cy="2442872"/>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2.bp.blogspot.com/_B0wS1VZRJcY/S9gjV6aIM4I/AAAAAAAAAws/W5DrLp0kvyU/s400/2010-04-28_1320_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411833"/>
            <a:ext cx="38100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003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44624"/>
            <a:ext cx="8363272" cy="1145282"/>
          </a:xfrm>
        </p:spPr>
        <p:txBody>
          <a:bodyPr>
            <a:normAutofit/>
          </a:bodyPr>
          <a:lstStyle/>
          <a:p>
            <a:r>
              <a:rPr lang="tr-TR" sz="3200" b="1" dirty="0" smtClean="0"/>
              <a:t>Birinin iyi bir </a:t>
            </a:r>
            <a:r>
              <a:rPr lang="tr-TR" sz="3200" b="1" dirty="0" err="1" smtClean="0"/>
              <a:t>websitesi</a:t>
            </a:r>
            <a:r>
              <a:rPr lang="tr-TR" sz="3200" b="1" dirty="0" smtClean="0"/>
              <a:t> için henüz hazır olmadığını nasıl anlarsınız?</a:t>
            </a:r>
            <a:endParaRPr lang="tr-TR" sz="3200" b="1" dirty="0"/>
          </a:p>
        </p:txBody>
      </p:sp>
      <p:sp>
        <p:nvSpPr>
          <p:cNvPr id="3" name="İçerik Yer Tutucusu 2"/>
          <p:cNvSpPr>
            <a:spLocks noGrp="1"/>
          </p:cNvSpPr>
          <p:nvPr>
            <p:ph idx="1"/>
          </p:nvPr>
        </p:nvSpPr>
        <p:spPr>
          <a:xfrm>
            <a:off x="457200" y="1196752"/>
            <a:ext cx="8363272" cy="5258056"/>
          </a:xfrm>
        </p:spPr>
        <p:txBody>
          <a:bodyPr>
            <a:normAutofit fontScale="70000" lnSpcReduction="20000"/>
          </a:bodyPr>
          <a:lstStyle/>
          <a:p>
            <a:endParaRPr lang="tr-TR" b="1" dirty="0"/>
          </a:p>
          <a:p>
            <a:r>
              <a:rPr lang="tr-TR" dirty="0" err="1" smtClean="0"/>
              <a:t>Websitesi</a:t>
            </a:r>
            <a:r>
              <a:rPr lang="tr-TR" dirty="0" smtClean="0"/>
              <a:t> </a:t>
            </a:r>
            <a:r>
              <a:rPr lang="tr-TR" dirty="0"/>
              <a:t>sahiplerine </a:t>
            </a:r>
            <a:r>
              <a:rPr lang="tr-TR" dirty="0" smtClean="0"/>
              <a:t>danışmanlık </a:t>
            </a:r>
            <a:r>
              <a:rPr lang="tr-TR" dirty="0"/>
              <a:t>yapan </a:t>
            </a:r>
            <a:r>
              <a:rPr lang="tr-TR" dirty="0" smtClean="0"/>
              <a:t>birisi bazen </a:t>
            </a:r>
            <a:r>
              <a:rPr lang="tr-TR" dirty="0"/>
              <a:t>karşınızdaki organizasyonun henüz iyi bir </a:t>
            </a:r>
            <a:r>
              <a:rPr lang="tr-TR" dirty="0" err="1"/>
              <a:t>websitesi</a:t>
            </a:r>
            <a:r>
              <a:rPr lang="tr-TR" dirty="0"/>
              <a:t> için hazır olmadığını net bir biçimde </a:t>
            </a:r>
            <a:r>
              <a:rPr lang="tr-TR" dirty="0" smtClean="0"/>
              <a:t>anla.</a:t>
            </a:r>
          </a:p>
          <a:p>
            <a:r>
              <a:rPr lang="tr-TR" dirty="0"/>
              <a:t>İ</a:t>
            </a:r>
            <a:r>
              <a:rPr lang="tr-TR" dirty="0" smtClean="0"/>
              <a:t>kna </a:t>
            </a:r>
            <a:r>
              <a:rPr lang="tr-TR" dirty="0"/>
              <a:t>etmeye çalışmak ya da zamanla kendilerinin bazı şeylerin farkına varmalarını sağlamak sizin seçiminiz olur</a:t>
            </a:r>
            <a:r>
              <a:rPr lang="tr-TR" dirty="0" smtClean="0"/>
              <a:t>.</a:t>
            </a:r>
          </a:p>
          <a:p>
            <a:r>
              <a:rPr lang="tr-TR" dirty="0" smtClean="0"/>
              <a:t>Eğer </a:t>
            </a:r>
            <a:r>
              <a:rPr lang="tr-TR" dirty="0"/>
              <a:t>siz de aşağıdaki cümlelerin bazılarını zaman zaman kuruyorsanız sizin siteniz de tehlikede demektir</a:t>
            </a:r>
            <a:r>
              <a:rPr lang="tr-TR" dirty="0" smtClean="0"/>
              <a:t>.</a:t>
            </a:r>
          </a:p>
          <a:p>
            <a:r>
              <a:rPr lang="tr-TR" dirty="0" smtClean="0"/>
              <a:t>Neden </a:t>
            </a:r>
            <a:r>
              <a:rPr lang="tr-TR" dirty="0"/>
              <a:t>yeni bir siteye ihtiyacım olsun ki, var olan zaten çalışıyor (Evet çalışıyor ama kötü çalışıyor. Çok sabırlı ve azimli birkaç kişinin sitenizde amaçlarına ulaşabiliyor oluşu sitenizin iyi çalıştığını göstermez</a:t>
            </a:r>
            <a:r>
              <a:rPr lang="tr-TR" dirty="0" smtClean="0"/>
              <a:t>).</a:t>
            </a:r>
          </a:p>
          <a:p>
            <a:r>
              <a:rPr lang="tr-TR" dirty="0" smtClean="0"/>
              <a:t>Ne </a:t>
            </a:r>
            <a:r>
              <a:rPr lang="tr-TR" dirty="0"/>
              <a:t>istediğimizi gayet iyi biliyoruz. Siteden sorumlu takımının konu üzerinde saatlerce beyin fırtınası yaptı (siteden sorumlu takımınız ne kadar zeki beyinlerden oluşursa oluşsun gerçek kullanıcıların fikrini almazsanız, siteyi dizayn ederken onları göz önünde bulundurmazsanız başarı şansınız çok düşük</a:t>
            </a:r>
            <a:r>
              <a:rPr lang="tr-TR" dirty="0" smtClean="0"/>
              <a:t>).</a:t>
            </a:r>
            <a:endParaRPr lang="tr-TR" dirty="0">
              <a:effectLst/>
            </a:endParaRPr>
          </a:p>
        </p:txBody>
      </p:sp>
    </p:spTree>
    <p:extLst>
      <p:ext uri="{BB962C8B-B14F-4D97-AF65-F5344CB8AC3E}">
        <p14:creationId xmlns:p14="http://schemas.microsoft.com/office/powerpoint/2010/main" val="3720209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44624"/>
            <a:ext cx="8363272" cy="1145282"/>
          </a:xfrm>
        </p:spPr>
        <p:txBody>
          <a:bodyPr>
            <a:normAutofit/>
          </a:bodyPr>
          <a:lstStyle/>
          <a:p>
            <a:r>
              <a:rPr lang="tr-TR" sz="3200" b="1" dirty="0" smtClean="0"/>
              <a:t>Birinin iyi bir </a:t>
            </a:r>
            <a:r>
              <a:rPr lang="tr-TR" sz="3200" b="1" dirty="0" err="1" smtClean="0"/>
              <a:t>websitesi</a:t>
            </a:r>
            <a:r>
              <a:rPr lang="tr-TR" sz="3200" b="1" dirty="0" smtClean="0"/>
              <a:t> için henüz hazır olmadığını nasıl anlarsınız?</a:t>
            </a:r>
            <a:endParaRPr lang="tr-TR" sz="3200" b="1" dirty="0"/>
          </a:p>
        </p:txBody>
      </p:sp>
      <p:sp>
        <p:nvSpPr>
          <p:cNvPr id="3" name="İçerik Yer Tutucusu 2"/>
          <p:cNvSpPr>
            <a:spLocks noGrp="1"/>
          </p:cNvSpPr>
          <p:nvPr>
            <p:ph idx="1"/>
          </p:nvPr>
        </p:nvSpPr>
        <p:spPr>
          <a:xfrm>
            <a:off x="457200" y="1196752"/>
            <a:ext cx="8363272" cy="5258056"/>
          </a:xfrm>
        </p:spPr>
        <p:txBody>
          <a:bodyPr>
            <a:normAutofit fontScale="77500" lnSpcReduction="20000"/>
          </a:bodyPr>
          <a:lstStyle/>
          <a:p>
            <a:r>
              <a:rPr lang="tr-TR" dirty="0" smtClean="0"/>
              <a:t>Her </a:t>
            </a:r>
            <a:r>
              <a:rPr lang="tr-TR" dirty="0"/>
              <a:t>sayfanın üst kısmında büyük bir görsel öğe istiyoruz (Neden? Neden gerekli gereksiz her sayfada kocaman gülen insan resimleri olmak zorunda. </a:t>
            </a:r>
            <a:endParaRPr lang="tr-TR" dirty="0"/>
          </a:p>
          <a:p>
            <a:r>
              <a:rPr lang="tr-TR" dirty="0" smtClean="0"/>
              <a:t>Ya </a:t>
            </a:r>
            <a:r>
              <a:rPr lang="tr-TR" dirty="0"/>
              <a:t>bu büyük görsel öğe en önemli içeriği sayfanın alt kısmına, görünmeyecek bir yere itiyorsa</a:t>
            </a:r>
            <a:r>
              <a:rPr lang="tr-TR" dirty="0" smtClean="0"/>
              <a:t>?)</a:t>
            </a:r>
            <a:endParaRPr lang="tr-TR" dirty="0"/>
          </a:p>
          <a:p>
            <a:r>
              <a:rPr lang="tr-TR" dirty="0" smtClean="0"/>
              <a:t>Sitenin </a:t>
            </a:r>
            <a:r>
              <a:rPr lang="tr-TR" dirty="0"/>
              <a:t>interaktif olması bizim için çok önemli (Neden? Gerçekten ziyaretçiler bu </a:t>
            </a:r>
            <a:r>
              <a:rPr lang="tr-TR" dirty="0" err="1"/>
              <a:t>interaktiviteye</a:t>
            </a:r>
            <a:r>
              <a:rPr lang="tr-TR" dirty="0"/>
              <a:t> ihtiyaç duyuyorlar mı? İlla ki sitenizde interaktif </a:t>
            </a:r>
            <a:r>
              <a:rPr lang="tr-TR" dirty="0" err="1"/>
              <a:t>flash</a:t>
            </a:r>
            <a:r>
              <a:rPr lang="tr-TR" dirty="0"/>
              <a:t> animasyonlar olmak zorunda mı</a:t>
            </a:r>
            <a:r>
              <a:rPr lang="tr-TR" dirty="0" smtClean="0"/>
              <a:t>?)</a:t>
            </a:r>
          </a:p>
          <a:p>
            <a:r>
              <a:rPr lang="tr-TR" dirty="0" smtClean="0"/>
              <a:t>Biz </a:t>
            </a:r>
            <a:r>
              <a:rPr lang="tr-TR" dirty="0"/>
              <a:t>10 senedir bu ürünü böyle sunuyoruz ve bunu değiştiremeyiz (Ya 10 senedir yanlış yapıyorsanız? Ya örneğin farklı açılardan çekilmiş ürün fotoğrafları size daha fazla satış sağlayacaksa? )</a:t>
            </a:r>
            <a:endParaRPr lang="tr-TR" dirty="0">
              <a:effectLst/>
            </a:endParaRPr>
          </a:p>
        </p:txBody>
      </p:sp>
    </p:spTree>
    <p:extLst>
      <p:ext uri="{BB962C8B-B14F-4D97-AF65-F5344CB8AC3E}">
        <p14:creationId xmlns:p14="http://schemas.microsoft.com/office/powerpoint/2010/main" val="3467162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a:bodyPr>
          <a:lstStyle/>
          <a:p>
            <a:r>
              <a:rPr lang="tr-TR" b="1" dirty="0" smtClean="0"/>
              <a:t>Rio karnavalı mı? Hayır </a:t>
            </a:r>
            <a:r>
              <a:rPr lang="tr-TR" b="1" dirty="0" err="1" smtClean="0"/>
              <a:t>Mynet’in</a:t>
            </a:r>
            <a:r>
              <a:rPr lang="tr-TR" b="1" dirty="0" smtClean="0"/>
              <a:t> </a:t>
            </a:r>
            <a:r>
              <a:rPr lang="tr-TR" b="1" dirty="0" err="1" smtClean="0"/>
              <a:t>anasayfası</a:t>
            </a:r>
            <a:endParaRPr lang="tr-TR" b="1" dirty="0"/>
          </a:p>
        </p:txBody>
      </p:sp>
      <p:sp>
        <p:nvSpPr>
          <p:cNvPr id="3" name="İçerik Yer Tutucusu 2"/>
          <p:cNvSpPr>
            <a:spLocks noGrp="1"/>
          </p:cNvSpPr>
          <p:nvPr>
            <p:ph idx="1"/>
          </p:nvPr>
        </p:nvSpPr>
        <p:spPr>
          <a:xfrm>
            <a:off x="457200" y="1882808"/>
            <a:ext cx="8363272" cy="4572000"/>
          </a:xfrm>
        </p:spPr>
        <p:txBody>
          <a:bodyPr>
            <a:normAutofit fontScale="62500" lnSpcReduction="20000"/>
          </a:bodyPr>
          <a:lstStyle/>
          <a:p>
            <a:r>
              <a:rPr lang="tr-TR" dirty="0" smtClean="0"/>
              <a:t>Artık </a:t>
            </a:r>
            <a:r>
              <a:rPr lang="tr-TR" dirty="0"/>
              <a:t>Rio karnavalı görüntülerini televizyonlardan seyretmekten sıkıldınız mı</a:t>
            </a:r>
            <a:r>
              <a:rPr lang="tr-TR" dirty="0" smtClean="0"/>
              <a:t>?</a:t>
            </a:r>
          </a:p>
          <a:p>
            <a:r>
              <a:rPr lang="tr-TR" dirty="0" smtClean="0"/>
              <a:t>İşte </a:t>
            </a:r>
            <a:r>
              <a:rPr lang="tr-TR" dirty="0"/>
              <a:t>size aradığınız fırsat. </a:t>
            </a:r>
            <a:endParaRPr lang="tr-TR" dirty="0" smtClean="0"/>
          </a:p>
          <a:p>
            <a:r>
              <a:rPr lang="tr-TR" dirty="0" smtClean="0"/>
              <a:t>Hatta </a:t>
            </a:r>
            <a:r>
              <a:rPr lang="tr-TR" dirty="0"/>
              <a:t>Rio’ya kadar gitmenize de gerek yok. Tek ihtiyacınız olan bir adet internete bağlı bilgisayar. </a:t>
            </a:r>
            <a:endParaRPr lang="tr-TR" dirty="0" smtClean="0"/>
          </a:p>
          <a:p>
            <a:r>
              <a:rPr lang="tr-TR" dirty="0" smtClean="0"/>
              <a:t>Ve </a:t>
            </a:r>
            <a:r>
              <a:rPr lang="tr-TR" dirty="0"/>
              <a:t>tek yapmanız gereken www.mynet.com adresini girip </a:t>
            </a:r>
            <a:r>
              <a:rPr lang="tr-TR" dirty="0" err="1"/>
              <a:t>enter</a:t>
            </a:r>
            <a:r>
              <a:rPr lang="tr-TR" dirty="0"/>
              <a:t> tuşuna basmak. </a:t>
            </a:r>
            <a:endParaRPr lang="tr-TR" dirty="0" smtClean="0"/>
          </a:p>
          <a:p>
            <a:r>
              <a:rPr lang="tr-TR" dirty="0" smtClean="0"/>
              <a:t>Sonrasında </a:t>
            </a:r>
            <a:r>
              <a:rPr lang="tr-TR" dirty="0"/>
              <a:t>gerçek bir karnavala tanıklık edeceksiniz</a:t>
            </a:r>
            <a:r>
              <a:rPr lang="tr-TR" dirty="0" smtClean="0"/>
              <a:t>.</a:t>
            </a:r>
          </a:p>
          <a:p>
            <a:r>
              <a:rPr lang="tr-TR" dirty="0" err="1" smtClean="0"/>
              <a:t>Alexa</a:t>
            </a:r>
            <a:r>
              <a:rPr lang="tr-TR" dirty="0" smtClean="0"/>
              <a:t> </a:t>
            </a:r>
            <a:r>
              <a:rPr lang="tr-TR" dirty="0"/>
              <a:t>verilerine göre Nisan 2010 tarihi itibari ile </a:t>
            </a:r>
            <a:r>
              <a:rPr lang="tr-TR" dirty="0" err="1"/>
              <a:t>Mynet</a:t>
            </a:r>
            <a:r>
              <a:rPr lang="tr-TR" dirty="0"/>
              <a:t> Türkiye’nin en çok ziyaret edilen siteler </a:t>
            </a:r>
            <a:r>
              <a:rPr lang="tr-TR" dirty="0" err="1"/>
              <a:t>litesinde</a:t>
            </a:r>
            <a:r>
              <a:rPr lang="tr-TR" dirty="0"/>
              <a:t> 7 numara. </a:t>
            </a:r>
            <a:endParaRPr lang="tr-TR" dirty="0" smtClean="0"/>
          </a:p>
          <a:p>
            <a:r>
              <a:rPr lang="tr-TR" dirty="0" smtClean="0"/>
              <a:t>Bu </a:t>
            </a:r>
            <a:r>
              <a:rPr lang="tr-TR" dirty="0"/>
              <a:t>gerçekten etkileyici bir başarı. Buradan yetkilileri ve tüm emeği geçenleri çekmeyi başardıkları trafik nedeniyle kutluyorum ve gerçekten merak ettiğim şu soruyu sormadan da </a:t>
            </a:r>
            <a:r>
              <a:rPr lang="tr-TR" dirty="0" smtClean="0"/>
              <a:t>edemiyorum.</a:t>
            </a:r>
          </a:p>
          <a:p>
            <a:r>
              <a:rPr lang="tr-TR" dirty="0" smtClean="0"/>
              <a:t>Nasıl </a:t>
            </a:r>
            <a:r>
              <a:rPr lang="tr-TR" dirty="0"/>
              <a:t>oluyor da bu kadar kötü bir ana sayfa ile bu kadar trafiği elinizde tutuyorsunuz</a:t>
            </a:r>
            <a:r>
              <a:rPr lang="tr-TR" dirty="0" smtClean="0"/>
              <a:t>?</a:t>
            </a:r>
            <a:endParaRPr lang="tr-TR" dirty="0"/>
          </a:p>
        </p:txBody>
      </p:sp>
    </p:spTree>
    <p:extLst>
      <p:ext uri="{BB962C8B-B14F-4D97-AF65-F5344CB8AC3E}">
        <p14:creationId xmlns:p14="http://schemas.microsoft.com/office/powerpoint/2010/main" val="1164276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3525" y="116632"/>
            <a:ext cx="8363272" cy="1399032"/>
          </a:xfrm>
        </p:spPr>
        <p:txBody>
          <a:bodyPr>
            <a:normAutofit/>
          </a:bodyPr>
          <a:lstStyle/>
          <a:p>
            <a:r>
              <a:rPr lang="tr-TR" sz="3200" b="1" dirty="0" smtClean="0"/>
              <a:t>Rio karnavalı mı? Hayır </a:t>
            </a:r>
            <a:r>
              <a:rPr lang="tr-TR" sz="3200" b="1" dirty="0" err="1" smtClean="0"/>
              <a:t>Mynet’in</a:t>
            </a:r>
            <a:r>
              <a:rPr lang="tr-TR" sz="3200" b="1" dirty="0" smtClean="0"/>
              <a:t> </a:t>
            </a:r>
            <a:r>
              <a:rPr lang="tr-TR" sz="3200" b="1" dirty="0" err="1" smtClean="0"/>
              <a:t>anasayfası</a:t>
            </a:r>
            <a:endParaRPr lang="tr-TR" sz="3200" b="1" dirty="0"/>
          </a:p>
        </p:txBody>
      </p:sp>
      <p:sp>
        <p:nvSpPr>
          <p:cNvPr id="3" name="İçerik Yer Tutucusu 2"/>
          <p:cNvSpPr>
            <a:spLocks noGrp="1"/>
          </p:cNvSpPr>
          <p:nvPr>
            <p:ph idx="1"/>
          </p:nvPr>
        </p:nvSpPr>
        <p:spPr>
          <a:xfrm>
            <a:off x="395536" y="1412776"/>
            <a:ext cx="8363272" cy="322056"/>
          </a:xfrm>
        </p:spPr>
        <p:txBody>
          <a:bodyPr>
            <a:normAutofit fontScale="55000" lnSpcReduction="20000"/>
          </a:bodyPr>
          <a:lstStyle/>
          <a:p>
            <a:r>
              <a:rPr lang="tr-TR" dirty="0" smtClean="0"/>
              <a:t>Aşağıdaki </a:t>
            </a:r>
            <a:r>
              <a:rPr lang="tr-TR" dirty="0"/>
              <a:t>ekran kesiti 28 nisan 2010 tarihinde alındı</a:t>
            </a:r>
            <a:r>
              <a:rPr lang="tr-TR" dirty="0" smtClean="0"/>
              <a:t>.</a:t>
            </a:r>
            <a:endParaRPr lang="tr-TR" dirty="0"/>
          </a:p>
        </p:txBody>
      </p:sp>
      <p:pic>
        <p:nvPicPr>
          <p:cNvPr id="25602" name="Picture 2" descr="http://4.bp.blogspot.com/_B0wS1VZRJcY/S9mIw_EdBnI/AAAAAAAAAy0/n9CfeGpBb_I/s400/2010-04-29_1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47" y="1916832"/>
            <a:ext cx="8264206"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363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92393" y="1515664"/>
            <a:ext cx="8363272" cy="2705424"/>
          </a:xfrm>
        </p:spPr>
        <p:txBody>
          <a:bodyPr>
            <a:normAutofit fontScale="70000" lnSpcReduction="20000"/>
          </a:bodyPr>
          <a:lstStyle/>
          <a:p>
            <a:r>
              <a:rPr lang="tr-TR" dirty="0"/>
              <a:t>Numaralandırılmış alanlar sayfadaki hareketli öğeleri gösteriyor. </a:t>
            </a:r>
            <a:endParaRPr lang="tr-TR" dirty="0" smtClean="0"/>
          </a:p>
          <a:p>
            <a:r>
              <a:rPr lang="tr-TR" dirty="0" smtClean="0"/>
              <a:t>Bir </a:t>
            </a:r>
            <a:r>
              <a:rPr lang="tr-TR" dirty="0"/>
              <a:t>yandan yazılar akıp giderken bir yandan hareketli animasyonları izliyorsunuz. </a:t>
            </a:r>
            <a:endParaRPr lang="tr-TR" dirty="0" smtClean="0"/>
          </a:p>
          <a:p>
            <a:r>
              <a:rPr lang="tr-TR" dirty="0" smtClean="0"/>
              <a:t>İnsan </a:t>
            </a:r>
            <a:r>
              <a:rPr lang="tr-TR" dirty="0"/>
              <a:t>kendi web sitesinde değil televizyon karşısında gibi hissediyor. </a:t>
            </a:r>
            <a:endParaRPr lang="tr-TR" dirty="0" smtClean="0"/>
          </a:p>
          <a:p>
            <a:r>
              <a:rPr lang="tr-TR" dirty="0" smtClean="0"/>
              <a:t>Rengarenk </a:t>
            </a:r>
            <a:r>
              <a:rPr lang="tr-TR" dirty="0"/>
              <a:t>dizaynları ve hareketli bannerları göze ne kadar da hoş geliyor değil mi</a:t>
            </a:r>
            <a:r>
              <a:rPr lang="tr-TR" dirty="0" smtClean="0"/>
              <a:t>?</a:t>
            </a:r>
            <a:r>
              <a:rPr lang="tr-TR" dirty="0"/>
              <a:t/>
            </a:r>
            <a:br>
              <a:rPr lang="tr-TR" dirty="0"/>
            </a:br>
            <a:r>
              <a:rPr lang="tr-TR" dirty="0"/>
              <a:t>Bence değil</a:t>
            </a:r>
            <a:r>
              <a:rPr lang="tr-TR" dirty="0" smtClean="0"/>
              <a:t>.</a:t>
            </a:r>
            <a:endParaRPr lang="tr-TR" dirty="0"/>
          </a:p>
        </p:txBody>
      </p:sp>
      <p:sp>
        <p:nvSpPr>
          <p:cNvPr id="5" name="Başlık 1"/>
          <p:cNvSpPr txBox="1">
            <a:spLocks/>
          </p:cNvSpPr>
          <p:nvPr/>
        </p:nvSpPr>
        <p:spPr>
          <a:xfrm>
            <a:off x="493525" y="116632"/>
            <a:ext cx="8363272" cy="1399032"/>
          </a:xfrm>
          <a:prstGeom prst="rect">
            <a:avLst/>
          </a:prstGeom>
        </p:spPr>
        <p:txBody>
          <a:bodyPr vert="horz" anchor="ctr">
            <a:norm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tr-TR" sz="3200" b="1" smtClean="0"/>
              <a:t>Rio karnavalı mı? Hayır Mynet’in anasayfası</a:t>
            </a:r>
            <a:endParaRPr lang="tr-TR" sz="3200" b="1" dirty="0"/>
          </a:p>
        </p:txBody>
      </p:sp>
      <p:pic>
        <p:nvPicPr>
          <p:cNvPr id="6" name="Picture 2" descr="http://4.bp.blogspot.com/_B0wS1VZRJcY/S9mIw_EdBnI/AAAAAAAAAy0/n9CfeGpBb_I/s400/2010-04-29_1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21088"/>
            <a:ext cx="9144000" cy="251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500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92393" y="1515664"/>
            <a:ext cx="8363272" cy="2561408"/>
          </a:xfrm>
        </p:spPr>
        <p:txBody>
          <a:bodyPr>
            <a:normAutofit fontScale="62500" lnSpcReduction="20000"/>
          </a:bodyPr>
          <a:lstStyle/>
          <a:p>
            <a:r>
              <a:rPr lang="tr-TR" dirty="0" smtClean="0"/>
              <a:t>İnsanların </a:t>
            </a:r>
            <a:r>
              <a:rPr lang="tr-TR" dirty="0"/>
              <a:t>aynı anda odaklanabilecekleri yerler sınırlıdır</a:t>
            </a:r>
            <a:r>
              <a:rPr lang="tr-TR" dirty="0" smtClean="0"/>
              <a:t>.</a:t>
            </a:r>
          </a:p>
          <a:p>
            <a:r>
              <a:rPr lang="tr-TR" dirty="0" smtClean="0"/>
              <a:t>Sonsuz </a:t>
            </a:r>
            <a:r>
              <a:rPr lang="tr-TR" dirty="0"/>
              <a:t>dikkat yetenekleri yoktur. </a:t>
            </a:r>
            <a:endParaRPr lang="tr-TR" dirty="0" smtClean="0"/>
          </a:p>
          <a:p>
            <a:r>
              <a:rPr lang="tr-TR" dirty="0" smtClean="0"/>
              <a:t>Siz </a:t>
            </a:r>
            <a:r>
              <a:rPr lang="tr-TR" dirty="0"/>
              <a:t>sitenizdeki her öğeye dikkat çekmeye çalışırken onların sınırlı zihinsel kaynaklarını, sınırlı dikkatlerini kullanıyorsunuz. </a:t>
            </a:r>
            <a:endParaRPr lang="tr-TR" dirty="0"/>
          </a:p>
          <a:p>
            <a:r>
              <a:rPr lang="tr-TR" dirty="0" smtClean="0"/>
              <a:t>Her </a:t>
            </a:r>
            <a:r>
              <a:rPr lang="tr-TR" dirty="0"/>
              <a:t>şeyi ön plana çıkarmaya çalışırken hiçbirini </a:t>
            </a:r>
            <a:r>
              <a:rPr lang="tr-TR" dirty="0" smtClean="0"/>
              <a:t>çıkaramıyorsunuz.</a:t>
            </a:r>
          </a:p>
          <a:p>
            <a:r>
              <a:rPr lang="tr-TR" dirty="0" smtClean="0"/>
              <a:t>Bunu </a:t>
            </a:r>
            <a:r>
              <a:rPr lang="tr-TR" dirty="0"/>
              <a:t>yapamadığınız gibi amacı e-maillerini kontrol etmek ya da oyun oynamak gibi ne istediğini bilen ziyaretçileri de bu karnavala maruz bırakıyorsunuz. Her şeyi göstermek isterken hiçbir şeyi tam gösteremiyorsunuz</a:t>
            </a:r>
            <a:r>
              <a:rPr lang="tr-TR" dirty="0" smtClean="0"/>
              <a:t>.</a:t>
            </a:r>
            <a:endParaRPr lang="tr-TR" dirty="0"/>
          </a:p>
        </p:txBody>
      </p:sp>
      <p:sp>
        <p:nvSpPr>
          <p:cNvPr id="5" name="Başlık 1"/>
          <p:cNvSpPr txBox="1">
            <a:spLocks/>
          </p:cNvSpPr>
          <p:nvPr/>
        </p:nvSpPr>
        <p:spPr>
          <a:xfrm>
            <a:off x="493525" y="116632"/>
            <a:ext cx="8363272" cy="1399032"/>
          </a:xfrm>
          <a:prstGeom prst="rect">
            <a:avLst/>
          </a:prstGeom>
        </p:spPr>
        <p:txBody>
          <a:bodyPr vert="horz" anchor="ctr">
            <a:norm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tr-TR" sz="3200" b="1" smtClean="0"/>
              <a:t>Rio karnavalı mı? Hayır Mynet’in anasayfası</a:t>
            </a:r>
            <a:endParaRPr lang="tr-TR" sz="3200" b="1" dirty="0"/>
          </a:p>
        </p:txBody>
      </p:sp>
      <p:pic>
        <p:nvPicPr>
          <p:cNvPr id="6" name="Picture 2" descr="http://4.bp.blogspot.com/_B0wS1VZRJcY/S9mIw_EdBnI/AAAAAAAAAy0/n9CfeGpBb_I/s400/2010-04-29_1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21088"/>
            <a:ext cx="9144000" cy="251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722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92393" y="1515664"/>
            <a:ext cx="8363272" cy="2926947"/>
          </a:xfrm>
        </p:spPr>
        <p:txBody>
          <a:bodyPr>
            <a:normAutofit fontScale="85000" lnSpcReduction="20000"/>
          </a:bodyPr>
          <a:lstStyle/>
          <a:p>
            <a:r>
              <a:rPr lang="tr-TR" dirty="0" smtClean="0"/>
              <a:t>eğer </a:t>
            </a:r>
            <a:r>
              <a:rPr lang="tr-TR" dirty="0" err="1"/>
              <a:t>Mynet</a:t>
            </a:r>
            <a:r>
              <a:rPr lang="tr-TR" dirty="0"/>
              <a:t> bu müthiş potansiyel ziyaretçilerini korumak ve arttırmak istiyorsa sayfa tasarımlarına daha fazla özen göstermeli. Siz ziyaretçilerinizi ve onların ihtiyaçlarını göz önünde bulundurmadan sadece </a:t>
            </a:r>
            <a:r>
              <a:rPr lang="tr-TR" dirty="0" err="1"/>
              <a:t>banner’lardan</a:t>
            </a:r>
            <a:r>
              <a:rPr lang="tr-TR" dirty="0"/>
              <a:t> aldığınız gelirlere odaklanırsanız bir gün sizin yapmadığınızı yapan bir web sitesi çıkar ve elinizdeki potansiyeli kaybedersiniz.</a:t>
            </a:r>
          </a:p>
        </p:txBody>
      </p:sp>
      <p:sp>
        <p:nvSpPr>
          <p:cNvPr id="5" name="Başlık 1"/>
          <p:cNvSpPr txBox="1">
            <a:spLocks/>
          </p:cNvSpPr>
          <p:nvPr/>
        </p:nvSpPr>
        <p:spPr>
          <a:xfrm>
            <a:off x="493525" y="116632"/>
            <a:ext cx="8363272" cy="1399032"/>
          </a:xfrm>
          <a:prstGeom prst="rect">
            <a:avLst/>
          </a:prstGeom>
        </p:spPr>
        <p:txBody>
          <a:bodyPr vert="horz" anchor="ctr">
            <a:norm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tr-TR" sz="3200" b="1" smtClean="0"/>
              <a:t>Rio karnavalı mı? Hayır Mynet’in anasayfası</a:t>
            </a:r>
            <a:endParaRPr lang="tr-TR" sz="3200" b="1" dirty="0"/>
          </a:p>
        </p:txBody>
      </p:sp>
      <p:pic>
        <p:nvPicPr>
          <p:cNvPr id="6" name="Picture 2" descr="http://4.bp.blogspot.com/_B0wS1VZRJcY/S9mIw_EdBnI/AAAAAAAAAy0/n9CfeGpBb_I/s400/2010-04-29_1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42611"/>
            <a:ext cx="9144000" cy="251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90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a:bodyPr>
          <a:lstStyle/>
          <a:p>
            <a:r>
              <a:rPr lang="tr-TR" b="1" dirty="0" smtClean="0"/>
              <a:t>Rio karnavalı mı? Hayır </a:t>
            </a:r>
            <a:r>
              <a:rPr lang="tr-TR" b="1" dirty="0" err="1" smtClean="0"/>
              <a:t>Mynet’in</a:t>
            </a:r>
            <a:r>
              <a:rPr lang="tr-TR" b="1" dirty="0" smtClean="0"/>
              <a:t> </a:t>
            </a:r>
            <a:r>
              <a:rPr lang="tr-TR" b="1" dirty="0" err="1" smtClean="0"/>
              <a:t>anasayfası</a:t>
            </a:r>
            <a:endParaRPr lang="tr-TR" b="1" dirty="0"/>
          </a:p>
        </p:txBody>
      </p:sp>
      <p:sp>
        <p:nvSpPr>
          <p:cNvPr id="3" name="İçerik Yer Tutucusu 2"/>
          <p:cNvSpPr>
            <a:spLocks noGrp="1"/>
          </p:cNvSpPr>
          <p:nvPr>
            <p:ph idx="1"/>
          </p:nvPr>
        </p:nvSpPr>
        <p:spPr>
          <a:xfrm>
            <a:off x="457200" y="1882808"/>
            <a:ext cx="8363272" cy="4572000"/>
          </a:xfrm>
        </p:spPr>
        <p:txBody>
          <a:bodyPr>
            <a:normAutofit fontScale="85000" lnSpcReduction="20000"/>
          </a:bodyPr>
          <a:lstStyle/>
          <a:p>
            <a:r>
              <a:rPr lang="tr-TR" dirty="0"/>
              <a:t>Aynı sayfa ile ilgili birkaç tespit daha</a:t>
            </a:r>
            <a:r>
              <a:rPr lang="tr-TR" dirty="0" smtClean="0"/>
              <a:t>;</a:t>
            </a:r>
          </a:p>
          <a:p>
            <a:r>
              <a:rPr lang="tr-TR" dirty="0" err="1" smtClean="0"/>
              <a:t>Mynet’i</a:t>
            </a:r>
            <a:r>
              <a:rPr lang="tr-TR" dirty="0" smtClean="0"/>
              <a:t> </a:t>
            </a:r>
            <a:r>
              <a:rPr lang="tr-TR" dirty="0" err="1"/>
              <a:t>Anasayfa</a:t>
            </a:r>
            <a:r>
              <a:rPr lang="tr-TR" dirty="0"/>
              <a:t> yap” linki gereksiz bir link. İnsanlar artık bu tip işlemlerini tarayıcıları aracılığıyla yapıyorlar. </a:t>
            </a:r>
            <a:endParaRPr lang="tr-TR" dirty="0" smtClean="0"/>
          </a:p>
          <a:p>
            <a:r>
              <a:rPr lang="tr-TR" dirty="0" smtClean="0"/>
              <a:t>Sitenize </a:t>
            </a:r>
            <a:r>
              <a:rPr lang="tr-TR" dirty="0"/>
              <a:t>ek olarak “</a:t>
            </a:r>
            <a:r>
              <a:rPr lang="tr-TR" dirty="0" err="1"/>
              <a:t>Anasayfa</a:t>
            </a:r>
            <a:r>
              <a:rPr lang="tr-TR" dirty="0"/>
              <a:t> Yap” ya da “Sık Kullanılanlara Ekle” linkleri koymaktan </a:t>
            </a:r>
            <a:r>
              <a:rPr lang="tr-TR" dirty="0" smtClean="0"/>
              <a:t>vazgeçin.</a:t>
            </a:r>
            <a:endParaRPr lang="tr-TR" dirty="0"/>
          </a:p>
          <a:p>
            <a:r>
              <a:rPr lang="tr-TR" dirty="0" err="1" smtClean="0"/>
              <a:t>Anasayfanıza</a:t>
            </a:r>
            <a:r>
              <a:rPr lang="tr-TR" dirty="0" smtClean="0"/>
              <a:t> </a:t>
            </a:r>
            <a:r>
              <a:rPr lang="tr-TR" dirty="0"/>
              <a:t>Google arama motorunu koymaktan vazgeçin. İnsanlar Google’da arama yapmak isterlerse zaten yaparlar. </a:t>
            </a:r>
            <a:endParaRPr lang="tr-TR" dirty="0" smtClean="0"/>
          </a:p>
          <a:p>
            <a:r>
              <a:rPr lang="tr-TR" dirty="0" smtClean="0"/>
              <a:t>Siz </a:t>
            </a:r>
            <a:r>
              <a:rPr lang="tr-TR" dirty="0"/>
              <a:t>kendi işinize yoğunlaşın. </a:t>
            </a:r>
            <a:endParaRPr lang="tr-TR" dirty="0" smtClean="0"/>
          </a:p>
          <a:p>
            <a:r>
              <a:rPr lang="tr-TR" dirty="0" smtClean="0"/>
              <a:t>Site </a:t>
            </a:r>
            <a:r>
              <a:rPr lang="tr-TR" dirty="0"/>
              <a:t>içi arama olanağı sağlayın örneğin. </a:t>
            </a:r>
            <a:endParaRPr lang="tr-TR" dirty="0" smtClean="0"/>
          </a:p>
          <a:p>
            <a:r>
              <a:rPr lang="tr-TR" dirty="0" smtClean="0"/>
              <a:t>Ya </a:t>
            </a:r>
            <a:r>
              <a:rPr lang="tr-TR" dirty="0"/>
              <a:t>da var olanı geliştirin. </a:t>
            </a:r>
          </a:p>
        </p:txBody>
      </p:sp>
    </p:spTree>
    <p:extLst>
      <p:ext uri="{BB962C8B-B14F-4D97-AF65-F5344CB8AC3E}">
        <p14:creationId xmlns:p14="http://schemas.microsoft.com/office/powerpoint/2010/main" val="130213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Web Siteler Hakkındaki </a:t>
            </a:r>
            <a:r>
              <a:rPr lang="tr-TR" dirty="0"/>
              <a:t>Genellemeler..</a:t>
            </a:r>
            <a:endParaRPr lang="tr-TR" dirty="0"/>
          </a:p>
        </p:txBody>
      </p:sp>
      <p:sp>
        <p:nvSpPr>
          <p:cNvPr id="3" name="İçerik Yer Tutucusu 2"/>
          <p:cNvSpPr>
            <a:spLocks noGrp="1"/>
          </p:cNvSpPr>
          <p:nvPr>
            <p:ph idx="1"/>
          </p:nvPr>
        </p:nvSpPr>
        <p:spPr/>
        <p:txBody>
          <a:bodyPr>
            <a:normAutofit fontScale="77500" lnSpcReduction="20000"/>
          </a:bodyPr>
          <a:lstStyle/>
          <a:p>
            <a:r>
              <a:rPr lang="tr-TR" dirty="0"/>
              <a:t>Bu tip önermeler bazen doğru olsalar da sitenizin içeriğine, sitenin amacına ve bağlamına göre çok ama çok yanlış da olabilirler!</a:t>
            </a:r>
          </a:p>
          <a:p>
            <a:r>
              <a:rPr lang="tr-TR" dirty="0"/>
              <a:t>Bunları sorgusuz sualsiz doğru olarak kabul edip sitenize uygulamaktansa “test etmek” her zaman daha iyidir. </a:t>
            </a:r>
            <a:endParaRPr lang="tr-TR" dirty="0" smtClean="0"/>
          </a:p>
          <a:p>
            <a:r>
              <a:rPr lang="tr-TR" dirty="0" smtClean="0"/>
              <a:t>Konunun </a:t>
            </a:r>
            <a:r>
              <a:rPr lang="tr-TR" dirty="0"/>
              <a:t>uzmanı </a:t>
            </a:r>
            <a:r>
              <a:rPr lang="tr-TR" dirty="0" err="1" smtClean="0"/>
              <a:t>olsanızda</a:t>
            </a:r>
            <a:r>
              <a:rPr lang="tr-TR" dirty="0" smtClean="0"/>
              <a:t> kullanıcıları </a:t>
            </a:r>
            <a:r>
              <a:rPr lang="tr-TR" dirty="0"/>
              <a:t>kullanıcılardan daha iyi bilmem imkansız.</a:t>
            </a:r>
          </a:p>
          <a:p>
            <a:pPr marL="64008" indent="0">
              <a:buNone/>
            </a:pPr>
            <a:r>
              <a:rPr lang="tr-TR" dirty="0"/>
              <a:t>Örneğin birinci önermeyi ele alalım:</a:t>
            </a:r>
          </a:p>
          <a:p>
            <a:pPr lvl="1"/>
            <a:r>
              <a:rPr lang="tr-TR" dirty="0"/>
              <a:t>Uzun sayfalar iyi değildir?</a:t>
            </a:r>
          </a:p>
          <a:p>
            <a:pPr lvl="1"/>
            <a:r>
              <a:rPr lang="tr-TR" dirty="0"/>
              <a:t>Her zaman mı? </a:t>
            </a:r>
          </a:p>
          <a:p>
            <a:pPr lvl="1"/>
            <a:r>
              <a:rPr lang="tr-TR" dirty="0"/>
              <a:t>Bütün web siteleri için mi?</a:t>
            </a:r>
          </a:p>
          <a:p>
            <a:pPr marL="64008" indent="0">
              <a:buNone/>
            </a:pPr>
            <a:r>
              <a:rPr lang="tr-TR" dirty="0"/>
              <a:t>Bence değil.</a:t>
            </a:r>
          </a:p>
          <a:p>
            <a:endParaRPr lang="tr-TR" dirty="0"/>
          </a:p>
        </p:txBody>
      </p:sp>
    </p:spTree>
    <p:extLst>
      <p:ext uri="{BB962C8B-B14F-4D97-AF65-F5344CB8AC3E}">
        <p14:creationId xmlns:p14="http://schemas.microsoft.com/office/powerpoint/2010/main" val="151148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363272" cy="1399032"/>
          </a:xfrm>
        </p:spPr>
        <p:txBody>
          <a:bodyPr>
            <a:normAutofit/>
          </a:bodyPr>
          <a:lstStyle/>
          <a:p>
            <a:r>
              <a:rPr lang="tr-TR" b="1" dirty="0" smtClean="0"/>
              <a:t>Rio karnavalı mı? Hayır </a:t>
            </a:r>
            <a:r>
              <a:rPr lang="tr-TR" b="1" dirty="0" err="1" smtClean="0"/>
              <a:t>Mynet’in</a:t>
            </a:r>
            <a:r>
              <a:rPr lang="tr-TR" b="1" dirty="0" smtClean="0"/>
              <a:t> </a:t>
            </a:r>
            <a:r>
              <a:rPr lang="tr-TR" b="1" dirty="0" err="1" smtClean="0"/>
              <a:t>anasayfası</a:t>
            </a:r>
            <a:endParaRPr lang="tr-TR" b="1" dirty="0"/>
          </a:p>
        </p:txBody>
      </p:sp>
      <p:sp>
        <p:nvSpPr>
          <p:cNvPr id="3" name="İçerik Yer Tutucusu 2"/>
          <p:cNvSpPr>
            <a:spLocks noGrp="1"/>
          </p:cNvSpPr>
          <p:nvPr>
            <p:ph idx="1"/>
          </p:nvPr>
        </p:nvSpPr>
        <p:spPr>
          <a:xfrm>
            <a:off x="457200" y="1882808"/>
            <a:ext cx="8363272" cy="4572000"/>
          </a:xfrm>
        </p:spPr>
        <p:txBody>
          <a:bodyPr>
            <a:normAutofit fontScale="85000" lnSpcReduction="20000"/>
          </a:bodyPr>
          <a:lstStyle/>
          <a:p>
            <a:r>
              <a:rPr lang="tr-TR" dirty="0" smtClean="0"/>
              <a:t>Zaten </a:t>
            </a:r>
            <a:r>
              <a:rPr lang="tr-TR" dirty="0"/>
              <a:t>artık hemen hemen her tarayıcıda Google arama kutusu </a:t>
            </a:r>
            <a:r>
              <a:rPr lang="tr-TR" dirty="0" smtClean="0"/>
              <a:t>bulunuyor.</a:t>
            </a:r>
          </a:p>
          <a:p>
            <a:r>
              <a:rPr lang="tr-TR" dirty="0" smtClean="0"/>
              <a:t>Sol </a:t>
            </a:r>
            <a:r>
              <a:rPr lang="tr-TR" dirty="0"/>
              <a:t>bannerdaki renk cümbüşü kafa karıştırıcı. </a:t>
            </a:r>
            <a:endParaRPr lang="tr-TR" dirty="0" smtClean="0"/>
          </a:p>
          <a:p>
            <a:r>
              <a:rPr lang="tr-TR" dirty="0" smtClean="0"/>
              <a:t>Kimi </a:t>
            </a:r>
            <a:r>
              <a:rPr lang="tr-TR" dirty="0"/>
              <a:t>linkler mavi kimisi kırmızı. Renkler neye göre ayrılıyor? Unutmayın ki web sitesinde tutarlılık çok </a:t>
            </a:r>
            <a:r>
              <a:rPr lang="tr-TR" dirty="0" smtClean="0"/>
              <a:t>önemlidir.</a:t>
            </a:r>
          </a:p>
          <a:p>
            <a:r>
              <a:rPr lang="tr-TR" dirty="0" smtClean="0"/>
              <a:t>Aynı </a:t>
            </a:r>
            <a:r>
              <a:rPr lang="tr-TR" dirty="0"/>
              <a:t>linkler hem sol menüde hem yukarıdaki menüde kullanılmış. Pekiştirelim derken kafa karıştırılıyor. Tek linki bir sefer ama ziyaretçilerin kolayca anlayabileceği ve fark edebilecekleri şekilde koymak her yere birer ikişer kez koymaktan daha iyidir. </a:t>
            </a:r>
          </a:p>
        </p:txBody>
      </p:sp>
    </p:spTree>
    <p:extLst>
      <p:ext uri="{BB962C8B-B14F-4D97-AF65-F5344CB8AC3E}">
        <p14:creationId xmlns:p14="http://schemas.microsoft.com/office/powerpoint/2010/main" val="146004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5987008" cy="1399032"/>
          </a:xfrm>
        </p:spPr>
        <p:txBody>
          <a:bodyPr>
            <a:normAutofit fontScale="90000"/>
          </a:bodyPr>
          <a:lstStyle/>
          <a:p>
            <a:r>
              <a:rPr lang="tr-TR" dirty="0"/>
              <a:t>Web Siteler Hakkındaki </a:t>
            </a:r>
            <a:r>
              <a:rPr lang="tr-TR" dirty="0"/>
              <a:t>Genellemeler..</a:t>
            </a:r>
            <a:endParaRPr lang="tr-TR" dirty="0"/>
          </a:p>
        </p:txBody>
      </p:sp>
      <p:sp>
        <p:nvSpPr>
          <p:cNvPr id="3" name="İçerik Yer Tutucusu 2"/>
          <p:cNvSpPr>
            <a:spLocks noGrp="1"/>
          </p:cNvSpPr>
          <p:nvPr>
            <p:ph idx="1"/>
          </p:nvPr>
        </p:nvSpPr>
        <p:spPr>
          <a:xfrm>
            <a:off x="457200" y="1882808"/>
            <a:ext cx="6779096" cy="4572000"/>
          </a:xfrm>
        </p:spPr>
        <p:txBody>
          <a:bodyPr/>
          <a:lstStyle/>
          <a:p>
            <a:r>
              <a:rPr lang="tr-TR" dirty="0"/>
              <a:t>Aşağıdaki </a:t>
            </a:r>
            <a:r>
              <a:rPr lang="tr-TR" dirty="0" err="1"/>
              <a:t>uzuuun</a:t>
            </a:r>
            <a:r>
              <a:rPr lang="tr-TR" dirty="0"/>
              <a:t> sayfa sizce hangi web sitesine ait?</a:t>
            </a:r>
          </a:p>
          <a:p>
            <a:r>
              <a:rPr lang="tr-TR" dirty="0" smtClean="0"/>
              <a:t>Kırmızı </a:t>
            </a:r>
            <a:r>
              <a:rPr lang="tr-TR" dirty="0"/>
              <a:t>ile işaretlenen kısım "</a:t>
            </a:r>
            <a:r>
              <a:rPr lang="tr-TR" sz="3600" dirty="0" err="1">
                <a:hlinkClick r:id="rId2"/>
              </a:rPr>
              <a:t>above</a:t>
            </a:r>
            <a:r>
              <a:rPr lang="tr-TR" sz="3600" dirty="0">
                <a:hlinkClick r:id="rId2"/>
              </a:rPr>
              <a:t> </a:t>
            </a:r>
            <a:r>
              <a:rPr lang="tr-TR" sz="3600" dirty="0" err="1">
                <a:hlinkClick r:id="rId2"/>
              </a:rPr>
              <a:t>the</a:t>
            </a:r>
            <a:r>
              <a:rPr lang="tr-TR" sz="3600" dirty="0">
                <a:hlinkClick r:id="rId2"/>
              </a:rPr>
              <a:t> </a:t>
            </a:r>
            <a:r>
              <a:rPr lang="tr-TR" sz="3600" dirty="0" err="1">
                <a:hlinkClick r:id="rId2"/>
              </a:rPr>
              <a:t>fold</a:t>
            </a:r>
            <a:r>
              <a:rPr lang="tr-TR" dirty="0"/>
              <a:t>" diye tabir ettiğimiz, </a:t>
            </a:r>
            <a:r>
              <a:rPr lang="tr-TR" dirty="0" err="1"/>
              <a:t>scroll</a:t>
            </a:r>
            <a:r>
              <a:rPr lang="tr-TR" dirty="0"/>
              <a:t> </a:t>
            </a:r>
            <a:r>
              <a:rPr lang="tr-TR" dirty="0" err="1"/>
              <a:t>down</a:t>
            </a:r>
            <a:r>
              <a:rPr lang="tr-TR" dirty="0"/>
              <a:t> yapmadan görebildiğimiz kısım.</a:t>
            </a:r>
          </a:p>
          <a:p>
            <a:endParaRPr lang="tr-TR" dirty="0"/>
          </a:p>
        </p:txBody>
      </p:sp>
      <p:pic>
        <p:nvPicPr>
          <p:cNvPr id="1026" name="Picture 2" descr="http://1.bp.blogspot.com/_B0wS1VZRJcY/TLNWOikJwTI/AAAAAAAAA6w/QRah3xmU3m8/s400/genelleme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188639"/>
            <a:ext cx="1619672" cy="655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94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5987008" cy="1399032"/>
          </a:xfrm>
        </p:spPr>
        <p:txBody>
          <a:bodyPr>
            <a:normAutofit/>
          </a:bodyPr>
          <a:lstStyle/>
          <a:p>
            <a:r>
              <a:rPr lang="tr-TR" dirty="0" smtClean="0"/>
              <a:t>Cevap</a:t>
            </a:r>
            <a:r>
              <a:rPr lang="tr-TR" dirty="0"/>
              <a:t> </a:t>
            </a:r>
            <a:r>
              <a:rPr lang="tr-TR" dirty="0" smtClean="0"/>
              <a:t>: Amazon.com</a:t>
            </a:r>
            <a:endParaRPr lang="tr-TR" dirty="0"/>
          </a:p>
        </p:txBody>
      </p:sp>
      <p:sp>
        <p:nvSpPr>
          <p:cNvPr id="3" name="İçerik Yer Tutucusu 2"/>
          <p:cNvSpPr>
            <a:spLocks noGrp="1"/>
          </p:cNvSpPr>
          <p:nvPr>
            <p:ph idx="1"/>
          </p:nvPr>
        </p:nvSpPr>
        <p:spPr>
          <a:xfrm>
            <a:off x="323528" y="1882808"/>
            <a:ext cx="6779096" cy="4572000"/>
          </a:xfrm>
        </p:spPr>
        <p:txBody>
          <a:bodyPr>
            <a:normAutofit fontScale="77500" lnSpcReduction="20000"/>
          </a:bodyPr>
          <a:lstStyle/>
          <a:p>
            <a:r>
              <a:rPr lang="tr-TR" dirty="0" smtClean="0"/>
              <a:t>Yani </a:t>
            </a:r>
            <a:r>
              <a:rPr lang="tr-TR" dirty="0"/>
              <a:t>an itibari ile dünyanın en büyük online alışveriş sitesine.</a:t>
            </a:r>
          </a:p>
          <a:p>
            <a:r>
              <a:rPr lang="tr-TR" dirty="0"/>
              <a:t>Yani her an her sayfasında bir </a:t>
            </a:r>
            <a:r>
              <a:rPr lang="tr-TR" dirty="0">
                <a:hlinkClick r:id="rId2"/>
              </a:rPr>
              <a:t>A/B</a:t>
            </a:r>
            <a:r>
              <a:rPr lang="tr-TR" dirty="0"/>
              <a:t> ya da </a:t>
            </a:r>
            <a:r>
              <a:rPr lang="tr-TR" dirty="0">
                <a:hlinkClick r:id="rId3"/>
              </a:rPr>
              <a:t>MVT</a:t>
            </a:r>
            <a:r>
              <a:rPr lang="tr-TR" b="1" dirty="0"/>
              <a:t> </a:t>
            </a:r>
            <a:r>
              <a:rPr lang="tr-TR" dirty="0"/>
              <a:t>testi bulabileceğiniz, test etmeyi artık bir şirket politikası haline getirmiş ve ayağını yere basarak şu an bulunduğu konuma gelmiş bir web sitesine.</a:t>
            </a:r>
          </a:p>
          <a:p>
            <a:r>
              <a:rPr lang="tr-TR" dirty="0"/>
              <a:t>Ürün detay sayfasına ürünle ilgili hemen hemen her şeyi koymayı seçmişler. Araştırmalar gösteriyor ki her ne kadar sayfa çok ama çok uzun olsa da kullanıcılar bunu seviyor. </a:t>
            </a:r>
            <a:endParaRPr lang="tr-TR" dirty="0" smtClean="0"/>
          </a:p>
          <a:p>
            <a:r>
              <a:rPr lang="tr-TR" dirty="0" smtClean="0"/>
              <a:t>Bu </a:t>
            </a:r>
            <a:r>
              <a:rPr lang="tr-TR" dirty="0"/>
              <a:t>yaklaşım amazon.com için tıkır tıkır işliyor ve kullanıcıları her şeyi bir sayfada bulmaktan oldukça memnun</a:t>
            </a:r>
            <a:r>
              <a:rPr lang="tr-TR" dirty="0" smtClean="0"/>
              <a:t>.</a:t>
            </a:r>
            <a:endParaRPr lang="tr-TR" dirty="0"/>
          </a:p>
        </p:txBody>
      </p:sp>
      <p:pic>
        <p:nvPicPr>
          <p:cNvPr id="1026" name="Picture 2" descr="http://1.bp.blogspot.com/_B0wS1VZRJcY/TLNWOikJwTI/AAAAAAAAA6w/QRah3xmU3m8/s400/genelleme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188639"/>
            <a:ext cx="1728192" cy="655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04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5987008" cy="1399032"/>
          </a:xfrm>
        </p:spPr>
        <p:txBody>
          <a:bodyPr>
            <a:normAutofit/>
          </a:bodyPr>
          <a:lstStyle/>
          <a:p>
            <a:r>
              <a:rPr lang="tr-TR" dirty="0" smtClean="0"/>
              <a:t>Cevap</a:t>
            </a:r>
            <a:r>
              <a:rPr lang="tr-TR" dirty="0"/>
              <a:t> </a:t>
            </a:r>
            <a:r>
              <a:rPr lang="tr-TR" dirty="0" smtClean="0"/>
              <a:t>: Amazon.com</a:t>
            </a:r>
            <a:endParaRPr lang="tr-TR" dirty="0"/>
          </a:p>
        </p:txBody>
      </p:sp>
      <p:sp>
        <p:nvSpPr>
          <p:cNvPr id="3" name="İçerik Yer Tutucusu 2"/>
          <p:cNvSpPr>
            <a:spLocks noGrp="1"/>
          </p:cNvSpPr>
          <p:nvPr>
            <p:ph idx="1"/>
          </p:nvPr>
        </p:nvSpPr>
        <p:spPr>
          <a:xfrm>
            <a:off x="457200" y="1882808"/>
            <a:ext cx="6779096" cy="4572000"/>
          </a:xfrm>
        </p:spPr>
        <p:txBody>
          <a:bodyPr>
            <a:normAutofit fontScale="85000" lnSpcReduction="20000"/>
          </a:bodyPr>
          <a:lstStyle/>
          <a:p>
            <a:r>
              <a:rPr lang="tr-TR" dirty="0" smtClean="0"/>
              <a:t>Ama </a:t>
            </a:r>
            <a:r>
              <a:rPr lang="tr-TR" dirty="0"/>
              <a:t>bu, sizin sitenizde de aynı taktiğin işe yarayacağı anlamına gelmiyor. </a:t>
            </a:r>
            <a:endParaRPr lang="tr-TR" dirty="0" smtClean="0"/>
          </a:p>
          <a:p>
            <a:r>
              <a:rPr lang="tr-TR" dirty="0" smtClean="0"/>
              <a:t>Amazon.com </a:t>
            </a:r>
            <a:r>
              <a:rPr lang="tr-TR" dirty="0"/>
              <a:t>sektör lideri olmasından dolayı bazı standartları koyma lüksüne sahip. </a:t>
            </a:r>
            <a:endParaRPr lang="tr-TR" dirty="0" smtClean="0"/>
          </a:p>
          <a:p>
            <a:r>
              <a:rPr lang="tr-TR" dirty="0" smtClean="0"/>
              <a:t>Siz </a:t>
            </a:r>
            <a:r>
              <a:rPr lang="tr-TR" dirty="0"/>
              <a:t>aynı şeyi yaptığınızda müşterilerinizi bir daha geri dönmeyecek şekilde kaybedebilirsiniz.</a:t>
            </a:r>
          </a:p>
          <a:p>
            <a:r>
              <a:rPr lang="tr-TR" dirty="0"/>
              <a:t>O yüzden yapılması gereken tek şey var: </a:t>
            </a:r>
            <a:r>
              <a:rPr lang="tr-TR" b="1" dirty="0"/>
              <a:t>test edip görmek…</a:t>
            </a:r>
            <a:endParaRPr lang="tr-TR" dirty="0"/>
          </a:p>
          <a:p>
            <a:r>
              <a:rPr lang="tr-TR" dirty="0"/>
              <a:t>Demek ki çok uzun sayfalar her zaman için çok kötü değildir. </a:t>
            </a:r>
          </a:p>
        </p:txBody>
      </p:sp>
      <p:pic>
        <p:nvPicPr>
          <p:cNvPr id="1026" name="Picture 2" descr="http://1.bp.blogspot.com/_B0wS1VZRJcY/TLNWOikJwTI/AAAAAAAAA6w/QRah3xmU3m8/s400/genelleme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188639"/>
            <a:ext cx="1619672" cy="6552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94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7427168" cy="1399032"/>
          </a:xfrm>
        </p:spPr>
        <p:txBody>
          <a:bodyPr>
            <a:normAutofit fontScale="90000"/>
          </a:bodyPr>
          <a:lstStyle/>
          <a:p>
            <a:r>
              <a:rPr lang="tr-TR" dirty="0"/>
              <a:t>Peki neden bu uzun sayfa tasarımı amazon.com için nasıl işe yarıyor?</a:t>
            </a:r>
          </a:p>
        </p:txBody>
      </p:sp>
      <p:sp>
        <p:nvSpPr>
          <p:cNvPr id="3" name="İçerik Yer Tutucusu 2"/>
          <p:cNvSpPr>
            <a:spLocks noGrp="1"/>
          </p:cNvSpPr>
          <p:nvPr>
            <p:ph idx="1"/>
          </p:nvPr>
        </p:nvSpPr>
        <p:spPr>
          <a:xfrm>
            <a:off x="457200" y="1882808"/>
            <a:ext cx="6779096" cy="4572000"/>
          </a:xfrm>
        </p:spPr>
        <p:txBody>
          <a:bodyPr>
            <a:normAutofit/>
          </a:bodyPr>
          <a:lstStyle/>
          <a:p>
            <a:r>
              <a:rPr lang="tr-TR" dirty="0" smtClean="0"/>
              <a:t>Aşağıdaki </a:t>
            </a:r>
            <a:r>
              <a:rPr lang="tr-TR" dirty="0"/>
              <a:t>ekran kesitine bakalım.</a:t>
            </a:r>
          </a:p>
        </p:txBody>
      </p:sp>
      <p:pic>
        <p:nvPicPr>
          <p:cNvPr id="2050" name="Picture 2" descr="http://3.bp.blogspot.com/_B0wS1VZRJcY/TLNWKb2gy3I/AAAAAAAAA6o/cbz6H1iLQYE/s400/genellemel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550575"/>
            <a:ext cx="7920880" cy="419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82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3.bp.blogspot.com/_B0wS1VZRJcY/TLNWKb2gy3I/AAAAAAAAA6o/cbz6H1iLQYE/s400/genellemel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772816"/>
            <a:ext cx="3096344" cy="3141776"/>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p:cNvSpPr>
            <a:spLocks noGrp="1"/>
          </p:cNvSpPr>
          <p:nvPr>
            <p:ph type="title"/>
          </p:nvPr>
        </p:nvSpPr>
        <p:spPr>
          <a:xfrm>
            <a:off x="457200" y="267494"/>
            <a:ext cx="7427168" cy="1399032"/>
          </a:xfrm>
        </p:spPr>
        <p:txBody>
          <a:bodyPr>
            <a:normAutofit fontScale="90000"/>
          </a:bodyPr>
          <a:lstStyle/>
          <a:p>
            <a:r>
              <a:rPr lang="tr-TR" dirty="0"/>
              <a:t>Peki neden bu uzun sayfa tasarımı amazon.com için nasıl işe yarıyor?</a:t>
            </a:r>
          </a:p>
        </p:txBody>
      </p:sp>
      <p:sp>
        <p:nvSpPr>
          <p:cNvPr id="3" name="İçerik Yer Tutucusu 2"/>
          <p:cNvSpPr>
            <a:spLocks noGrp="1"/>
          </p:cNvSpPr>
          <p:nvPr>
            <p:ph idx="1"/>
          </p:nvPr>
        </p:nvSpPr>
        <p:spPr>
          <a:xfrm>
            <a:off x="179512" y="1882808"/>
            <a:ext cx="5760640" cy="4572000"/>
          </a:xfrm>
        </p:spPr>
        <p:txBody>
          <a:bodyPr>
            <a:normAutofit/>
          </a:bodyPr>
          <a:lstStyle/>
          <a:p>
            <a:r>
              <a:rPr lang="tr-TR" dirty="0"/>
              <a:t>Belki de kullanıcılar ilk bakışta aradıkları her şeye hiç </a:t>
            </a:r>
            <a:r>
              <a:rPr lang="tr-TR" dirty="0" err="1"/>
              <a:t>scroll</a:t>
            </a:r>
            <a:r>
              <a:rPr lang="tr-TR" dirty="0"/>
              <a:t> yapmadan </a:t>
            </a:r>
            <a:r>
              <a:rPr lang="tr-TR" dirty="0" smtClean="0"/>
              <a:t>ulaşabildiklerinden</a:t>
            </a:r>
            <a:r>
              <a:rPr lang="tr-TR" dirty="0"/>
              <a:t>: </a:t>
            </a:r>
          </a:p>
          <a:p>
            <a:r>
              <a:rPr lang="tr-TR" dirty="0"/>
              <a:t>Marka, model, fiyat, ürünün stoklarda olup olmadığı, ürün fotoğrafı vb. her şey “</a:t>
            </a:r>
            <a:r>
              <a:rPr lang="tr-TR" dirty="0" err="1">
                <a:hlinkClick r:id="rId3"/>
              </a:rPr>
              <a:t>above</a:t>
            </a:r>
            <a:r>
              <a:rPr lang="tr-TR" dirty="0">
                <a:hlinkClick r:id="rId3"/>
              </a:rPr>
              <a:t> </a:t>
            </a:r>
            <a:r>
              <a:rPr lang="tr-TR" dirty="0" err="1">
                <a:hlinkClick r:id="rId3"/>
              </a:rPr>
              <a:t>the</a:t>
            </a:r>
            <a:r>
              <a:rPr lang="tr-TR" dirty="0">
                <a:hlinkClick r:id="rId3"/>
              </a:rPr>
              <a:t> </a:t>
            </a:r>
            <a:r>
              <a:rPr lang="tr-TR" dirty="0" err="1">
                <a:hlinkClick r:id="rId3"/>
              </a:rPr>
              <a:t>fold</a:t>
            </a:r>
            <a:r>
              <a:rPr lang="tr-TR" dirty="0"/>
              <a:t>” da kullanılmış. </a:t>
            </a:r>
          </a:p>
        </p:txBody>
      </p:sp>
    </p:spTree>
    <p:extLst>
      <p:ext uri="{BB962C8B-B14F-4D97-AF65-F5344CB8AC3E}">
        <p14:creationId xmlns:p14="http://schemas.microsoft.com/office/powerpoint/2010/main" val="3820470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Modül">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280</TotalTime>
  <Words>2467</Words>
  <Application>Microsoft Office PowerPoint</Application>
  <PresentationFormat>Ekran Gösterisi (4:3)</PresentationFormat>
  <Paragraphs>179</Paragraphs>
  <Slides>40</Slides>
  <Notes>0</Notes>
  <HiddenSlides>0</HiddenSlides>
  <MMClips>0</MMClips>
  <ScaleCrop>false</ScaleCrop>
  <HeadingPairs>
    <vt:vector size="4" baseType="variant">
      <vt:variant>
        <vt:lpstr>Tema</vt:lpstr>
      </vt:variant>
      <vt:variant>
        <vt:i4>1</vt:i4>
      </vt:variant>
      <vt:variant>
        <vt:lpstr>Slayt Başlıkları</vt:lpstr>
      </vt:variant>
      <vt:variant>
        <vt:i4>40</vt:i4>
      </vt:variant>
    </vt:vector>
  </HeadingPairs>
  <TitlesOfParts>
    <vt:vector size="41" baseType="lpstr">
      <vt:lpstr>Canlı</vt:lpstr>
      <vt:lpstr>Web Siteler Hakkındaki Genellemeler..</vt:lpstr>
      <vt:lpstr>Web Siteler Hakkındaki Genellemeler..</vt:lpstr>
      <vt:lpstr>Web Siteler Hakkındaki Genellemeler..</vt:lpstr>
      <vt:lpstr>Web Siteler Hakkındaki Genellemeler..</vt:lpstr>
      <vt:lpstr>Web Siteler Hakkındaki Genellemeler..</vt:lpstr>
      <vt:lpstr>Cevap : Amazon.com</vt:lpstr>
      <vt:lpstr>Cevap : Amazon.com</vt:lpstr>
      <vt:lpstr>Peki neden bu uzun sayfa tasarımı amazon.com için nasıl işe yarıyor?</vt:lpstr>
      <vt:lpstr>Peki neden bu uzun sayfa tasarımı amazon.com için nasıl işe yarıyor?</vt:lpstr>
      <vt:lpstr>Peki neden bu uzun sayfa tasarımı amazon.com için nasıl işe yarıyor?</vt:lpstr>
      <vt:lpstr>Otomatik Tanımlama: Google’ı Taklit Etmek</vt:lpstr>
      <vt:lpstr>Otomatik Tanımlama: Google’ı Taklit Etmek</vt:lpstr>
      <vt:lpstr>Otomatik Tanımlama: Google’ı Taklit Etmek</vt:lpstr>
      <vt:lpstr>Göze çarpan yenilikler;</vt:lpstr>
      <vt:lpstr>Göze çarpan yenilikler;</vt:lpstr>
      <vt:lpstr>Göze çarpan yenilikler;</vt:lpstr>
      <vt:lpstr>Bu özellikleri kendi sitemde kullanabilir miyim?</vt:lpstr>
      <vt:lpstr>Radikal.com.tr ve Yeni Anasayfası</vt:lpstr>
      <vt:lpstr>Radikal.com.tr ve Yeni AnasayfasI</vt:lpstr>
      <vt:lpstr>Radikal.com.tr ve Yeni AnasayfasI</vt:lpstr>
      <vt:lpstr>Radikal.com.tr ve Yeni AnasayfasI</vt:lpstr>
      <vt:lpstr>Radikal.com.tr ve Yeni AnasayfasI</vt:lpstr>
      <vt:lpstr>Haberin videosunu izlemek istiyorsunuz. Peki yeterince sabırlı  mısınız? </vt:lpstr>
      <vt:lpstr>Haberin videosunu izlemek istiyorsunuz. Peki yeterince sabırlı  mısınız? </vt:lpstr>
      <vt:lpstr>Haberin videosunu izlemek istiyorsunuz. Peki yeterince sabırlı  mısınız? </vt:lpstr>
      <vt:lpstr>Haberin videosunu izlemek istiyorsunuz. Peki yeterince sabırlı  mısınız? </vt:lpstr>
      <vt:lpstr>Haberin videosunu izlemek istiyorsunuz. Peki yeterince sabırlı  mısınız? </vt:lpstr>
      <vt:lpstr>Haberin videosunu izlemek istiyorsunuz. Peki yeterince sabırlı  mısınız? </vt:lpstr>
      <vt:lpstr>Haberin videosunu izlemek istiyorsunuz. Peki yeterince sabırlı  mısınız? </vt:lpstr>
      <vt:lpstr>Haberin videosunu izlemek istiyorsunuz. Peki yeterince sabırlı  mısınız? </vt:lpstr>
      <vt:lpstr>Haberin videosunu izlemek istiyorsunuz. Peki yeterince sabırlı  mısınız? </vt:lpstr>
      <vt:lpstr>Birinin iyi bir websitesi için henüz hazır olmadığını nasıl anlarsınız?</vt:lpstr>
      <vt:lpstr>Birinin iyi bir websitesi için henüz hazır olmadığını nasıl anlarsınız?</vt:lpstr>
      <vt:lpstr>Rio karnavalı mı? Hayır Mynet’in anasayfası</vt:lpstr>
      <vt:lpstr>Rio karnavalı mı? Hayır Mynet’in anasayfası</vt:lpstr>
      <vt:lpstr>PowerPoint Sunusu</vt:lpstr>
      <vt:lpstr>PowerPoint Sunusu</vt:lpstr>
      <vt:lpstr>PowerPoint Sunusu</vt:lpstr>
      <vt:lpstr>Rio karnavalı mı? Hayır Mynet’in anasayfası</vt:lpstr>
      <vt:lpstr>Rio karnavalı mı? Hayır Mynet’in anasayfası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Naciye MACİT</dc:creator>
  <cp:lastModifiedBy>Naciye MACİT</cp:lastModifiedBy>
  <cp:revision>8</cp:revision>
  <dcterms:created xsi:type="dcterms:W3CDTF">2013-05-21T11:52:42Z</dcterms:created>
  <dcterms:modified xsi:type="dcterms:W3CDTF">2013-05-22T17:30:50Z</dcterms:modified>
</cp:coreProperties>
</file>