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908" y="-31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16.12.2013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16.12.2013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16.12.2013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16.12.2013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A23720DD-5B6D-40BF-8493-A6B52D484E6B}" type="datetimeFigureOut">
              <a:rPr lang="tr-TR" smtClean="0"/>
              <a:t>16.12.2013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A23720DD-5B6D-40BF-8493-A6B52D484E6B}" type="datetimeFigureOut">
              <a:rPr lang="tr-TR" smtClean="0"/>
              <a:t>16.12.2013</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A23720DD-5B6D-40BF-8493-A6B52D484E6B}" type="datetimeFigureOut">
              <a:rPr lang="tr-TR" smtClean="0"/>
              <a:t>16.12.2013</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A23720DD-5B6D-40BF-8493-A6B52D484E6B}" type="datetimeFigureOut">
              <a:rPr lang="tr-TR" smtClean="0"/>
              <a:t>16.12.2013</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A23720DD-5B6D-40BF-8493-A6B52D484E6B}" type="datetimeFigureOut">
              <a:rPr lang="tr-TR" smtClean="0"/>
              <a:t>16.12.2013</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16.12.2013</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16.12.2013</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t>16.12.2013</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3429000"/>
            <a:ext cx="7772400" cy="1470025"/>
          </a:xfrm>
        </p:spPr>
        <p:txBody>
          <a:bodyPr/>
          <a:lstStyle/>
          <a:p>
            <a:r>
              <a:rPr lang="tr-TR" b="1" dirty="0" err="1" smtClean="0"/>
              <a:t>Onyx</a:t>
            </a:r>
            <a:r>
              <a:rPr lang="tr-TR" dirty="0" smtClean="0"/>
              <a:t> </a:t>
            </a:r>
            <a:r>
              <a:rPr lang="tr-TR" dirty="0" err="1" smtClean="0"/>
              <a:t>Ajax</a:t>
            </a:r>
            <a:r>
              <a:rPr lang="tr-TR" dirty="0" smtClean="0"/>
              <a:t> Kütüphanesi</a:t>
            </a:r>
            <a:endParaRPr lang="tr-TR" dirty="0"/>
          </a:p>
        </p:txBody>
      </p:sp>
      <p:sp>
        <p:nvSpPr>
          <p:cNvPr id="3" name="Alt Başlık 2"/>
          <p:cNvSpPr>
            <a:spLocks noGrp="1"/>
          </p:cNvSpPr>
          <p:nvPr>
            <p:ph type="subTitle" idx="1"/>
          </p:nvPr>
        </p:nvSpPr>
        <p:spPr>
          <a:xfrm>
            <a:off x="1371600" y="4511551"/>
            <a:ext cx="6400800" cy="478904"/>
          </a:xfrm>
        </p:spPr>
        <p:txBody>
          <a:bodyPr>
            <a:normAutofit/>
          </a:bodyPr>
          <a:lstStyle/>
          <a:p>
            <a:r>
              <a:rPr lang="tr-TR" sz="2400" dirty="0" smtClean="0"/>
              <a:t>Sistem Analizi ve Tasarımı Projesi</a:t>
            </a:r>
            <a:endParaRPr lang="tr-TR" sz="2400" dirty="0"/>
          </a:p>
        </p:txBody>
      </p:sp>
      <p:pic>
        <p:nvPicPr>
          <p:cNvPr id="1027" name="Picture 3" descr="C:\Users\hakanyolat\Desktop\onyx.f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1608" y="1556792"/>
            <a:ext cx="2158504" cy="12859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akanyolat\Desktop\Adsız-1.f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6824" y="3241779"/>
            <a:ext cx="648072" cy="187221"/>
          </a:xfrm>
          <a:prstGeom prst="rect">
            <a:avLst/>
          </a:prstGeom>
          <a:noFill/>
          <a:extLst>
            <a:ext uri="{909E8E84-426E-40DD-AFC4-6F175D3DCCD1}">
              <a14:hiddenFill xmlns:a14="http://schemas.microsoft.com/office/drawing/2010/main">
                <a:solidFill>
                  <a:srgbClr val="FFFFFF"/>
                </a:solidFill>
              </a14:hiddenFill>
            </a:ext>
          </a:extLst>
        </p:spPr>
      </p:pic>
      <p:sp>
        <p:nvSpPr>
          <p:cNvPr id="4" name="Dikdörtgen 3"/>
          <p:cNvSpPr/>
          <p:nvPr/>
        </p:nvSpPr>
        <p:spPr>
          <a:xfrm>
            <a:off x="1562074" y="5661248"/>
            <a:ext cx="5951181" cy="369332"/>
          </a:xfrm>
          <a:prstGeom prst="rect">
            <a:avLst/>
          </a:prstGeom>
        </p:spPr>
        <p:txBody>
          <a:bodyPr wrap="none">
            <a:spAutoFit/>
          </a:bodyPr>
          <a:lstStyle/>
          <a:p>
            <a:r>
              <a:rPr lang="tr-TR" dirty="0" smtClean="0"/>
              <a:t>Hakan </a:t>
            </a:r>
            <a:r>
              <a:rPr lang="tr-TR" b="1" dirty="0" smtClean="0"/>
              <a:t>YOLAT</a:t>
            </a:r>
            <a:r>
              <a:rPr lang="tr-TR" dirty="0" smtClean="0"/>
              <a:t> – Alper </a:t>
            </a:r>
            <a:r>
              <a:rPr lang="tr-TR" b="1" dirty="0" smtClean="0"/>
              <a:t>AKIN</a:t>
            </a:r>
            <a:r>
              <a:rPr lang="tr-TR" dirty="0" smtClean="0"/>
              <a:t> – Özgür </a:t>
            </a:r>
            <a:r>
              <a:rPr lang="tr-TR" b="1" dirty="0" smtClean="0"/>
              <a:t>KAN</a:t>
            </a:r>
            <a:r>
              <a:rPr lang="tr-TR" dirty="0" smtClean="0"/>
              <a:t> – Muhammet </a:t>
            </a:r>
            <a:r>
              <a:rPr lang="tr-TR" b="1" dirty="0" smtClean="0"/>
              <a:t>ÖZSOY</a:t>
            </a:r>
            <a:endParaRPr lang="tr-TR" b="1" dirty="0"/>
          </a:p>
        </p:txBody>
      </p:sp>
    </p:spTree>
    <p:extLst>
      <p:ext uri="{BB962C8B-B14F-4D97-AF65-F5344CB8AC3E}">
        <p14:creationId xmlns:p14="http://schemas.microsoft.com/office/powerpoint/2010/main" val="31974613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dirty="0" err="1" smtClean="0"/>
              <a:t>Gantt</a:t>
            </a:r>
            <a:r>
              <a:rPr lang="tr-TR" sz="2800" dirty="0" smtClean="0"/>
              <a:t> Şeması</a:t>
            </a:r>
            <a:endParaRPr lang="tr-TR" sz="2800" dirty="0"/>
          </a:p>
        </p:txBody>
      </p:sp>
      <p:pic>
        <p:nvPicPr>
          <p:cNvPr id="6146" name="Picture 2" descr="C:\Users\hakanyolat\Desktop\gantt_s1.f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656606"/>
            <a:ext cx="7726115" cy="410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96997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dirty="0" smtClean="0"/>
              <a:t>SİSTEMİN TANIMI</a:t>
            </a:r>
            <a:endParaRPr lang="tr-TR" sz="2800" dirty="0"/>
          </a:p>
        </p:txBody>
      </p:sp>
      <p:sp>
        <p:nvSpPr>
          <p:cNvPr id="3" name="İçerik Yer Tutucusu 2"/>
          <p:cNvSpPr>
            <a:spLocks noGrp="1"/>
          </p:cNvSpPr>
          <p:nvPr>
            <p:ph idx="1"/>
          </p:nvPr>
        </p:nvSpPr>
        <p:spPr>
          <a:xfrm>
            <a:off x="457200" y="1600201"/>
            <a:ext cx="8229600" cy="1036712"/>
          </a:xfrm>
        </p:spPr>
        <p:txBody>
          <a:bodyPr>
            <a:normAutofit/>
          </a:bodyPr>
          <a:lstStyle/>
          <a:p>
            <a:pPr marL="0" indent="0">
              <a:buNone/>
            </a:pPr>
            <a:r>
              <a:rPr lang="tr-TR" sz="2000" dirty="0" smtClean="0"/>
              <a:t>Problemine çözüm üretmeyi amaçladığımız sistem </a:t>
            </a:r>
            <a:r>
              <a:rPr lang="tr-TR" sz="2000" b="1" dirty="0" smtClean="0"/>
              <a:t>sunucu sistemleridir</a:t>
            </a:r>
            <a:r>
              <a:rPr lang="tr-TR" sz="2000" dirty="0" smtClean="0"/>
              <a:t>. Sunucular istemci(</a:t>
            </a:r>
            <a:r>
              <a:rPr lang="tr-TR" sz="2000" dirty="0" err="1" smtClean="0"/>
              <a:t>client</a:t>
            </a:r>
            <a:r>
              <a:rPr lang="tr-TR" sz="2000" dirty="0" smtClean="0"/>
              <a:t>)’den gelen istekleri işledikten sonra istemcinin gönderdiği parametreler doğrultusunda bir cevap verir.</a:t>
            </a:r>
            <a:endParaRPr lang="tr-TR" sz="2000" dirty="0"/>
          </a:p>
        </p:txBody>
      </p:sp>
      <p:pic>
        <p:nvPicPr>
          <p:cNvPr id="2050" name="Picture 2" descr="C:\Users\hakanyolat\Desktop\iliski.f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429000"/>
            <a:ext cx="8204222"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67321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dirty="0" smtClean="0"/>
              <a:t>SİSTEMİN PARAMETRELERİ</a:t>
            </a:r>
            <a:endParaRPr lang="tr-TR" sz="2800" dirty="0"/>
          </a:p>
        </p:txBody>
      </p:sp>
      <p:sp>
        <p:nvSpPr>
          <p:cNvPr id="3" name="İçerik Yer Tutucusu 2"/>
          <p:cNvSpPr>
            <a:spLocks noGrp="1"/>
          </p:cNvSpPr>
          <p:nvPr>
            <p:ph idx="1"/>
          </p:nvPr>
        </p:nvSpPr>
        <p:spPr>
          <a:xfrm>
            <a:off x="457200" y="1340768"/>
            <a:ext cx="8229600" cy="1540768"/>
          </a:xfrm>
        </p:spPr>
        <p:txBody>
          <a:bodyPr>
            <a:normAutofit/>
          </a:bodyPr>
          <a:lstStyle/>
          <a:p>
            <a:pPr marL="0" indent="0">
              <a:buNone/>
            </a:pPr>
            <a:r>
              <a:rPr lang="tr-TR" sz="2000" b="1" dirty="0" smtClean="0"/>
              <a:t>1. İstek</a:t>
            </a:r>
            <a:r>
              <a:rPr lang="tr-TR" sz="2000" dirty="0" smtClean="0"/>
              <a:t>(</a:t>
            </a:r>
            <a:r>
              <a:rPr lang="tr-TR" sz="2000" dirty="0" err="1" smtClean="0"/>
              <a:t>Request</a:t>
            </a:r>
            <a:r>
              <a:rPr lang="tr-TR" sz="2000" dirty="0" smtClean="0"/>
              <a:t>)</a:t>
            </a:r>
            <a:r>
              <a:rPr lang="tr-TR" sz="2000" b="1" dirty="0" smtClean="0"/>
              <a:t> : </a:t>
            </a:r>
            <a:r>
              <a:rPr lang="tr-TR" sz="2000" dirty="0" smtClean="0"/>
              <a:t>Kullanıcı web sayfasına girdiği zaman web sayfasına ait algoritmaya göre sunucuya bazı istekler gönderir. Örneğin bir </a:t>
            </a:r>
            <a:r>
              <a:rPr lang="tr-TR" sz="2000" dirty="0" err="1" smtClean="0"/>
              <a:t>veritabanından</a:t>
            </a:r>
            <a:r>
              <a:rPr lang="tr-TR" sz="2000" dirty="0" smtClean="0"/>
              <a:t> bir sorgu sonucunda oluşan veri veya sunucuda bulunan bir resim istemci tarafından sunucudan istenebilir.</a:t>
            </a:r>
            <a:endParaRPr lang="tr-TR" sz="2000" dirty="0"/>
          </a:p>
        </p:txBody>
      </p:sp>
      <p:sp>
        <p:nvSpPr>
          <p:cNvPr id="5" name="İçerik Yer Tutucusu 2"/>
          <p:cNvSpPr txBox="1">
            <a:spLocks/>
          </p:cNvSpPr>
          <p:nvPr/>
        </p:nvSpPr>
        <p:spPr>
          <a:xfrm>
            <a:off x="467544" y="2780927"/>
            <a:ext cx="8229600" cy="7486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tr-TR" sz="2000" b="1" dirty="0"/>
              <a:t>2</a:t>
            </a:r>
            <a:r>
              <a:rPr lang="tr-TR" sz="2000" b="1" dirty="0" smtClean="0"/>
              <a:t>. Cevap</a:t>
            </a:r>
            <a:r>
              <a:rPr lang="tr-TR" sz="2000" dirty="0" smtClean="0"/>
              <a:t>(</a:t>
            </a:r>
            <a:r>
              <a:rPr lang="tr-TR" sz="2000" dirty="0" err="1" smtClean="0"/>
              <a:t>Response</a:t>
            </a:r>
            <a:r>
              <a:rPr lang="tr-TR" sz="2000" dirty="0" smtClean="0"/>
              <a:t>)</a:t>
            </a:r>
            <a:r>
              <a:rPr lang="tr-TR" sz="2000" b="1" dirty="0" smtClean="0"/>
              <a:t> : </a:t>
            </a:r>
            <a:r>
              <a:rPr lang="tr-TR" sz="2000" dirty="0" smtClean="0"/>
              <a:t>İstemciden gelen parametrelere göre istek sunucuda işlenir ve sonuç olarak ortaya çıkan veri cevap olarak istemciye iletilir. </a:t>
            </a:r>
            <a:endParaRPr lang="tr-TR" sz="2000" dirty="0"/>
          </a:p>
        </p:txBody>
      </p:sp>
      <p:pic>
        <p:nvPicPr>
          <p:cNvPr id="3075" name="Picture 3" descr="C:\Users\hakanyolat\Desktop\kod-resim.f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057" y="4093210"/>
            <a:ext cx="8340551" cy="828675"/>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p:cNvSpPr txBox="1"/>
          <p:nvPr/>
        </p:nvSpPr>
        <p:spPr>
          <a:xfrm>
            <a:off x="611560" y="3769757"/>
            <a:ext cx="1115755" cy="369332"/>
          </a:xfrm>
          <a:prstGeom prst="rect">
            <a:avLst/>
          </a:prstGeom>
          <a:noFill/>
        </p:spPr>
        <p:txBody>
          <a:bodyPr wrap="none" rtlCol="0">
            <a:spAutoFit/>
          </a:bodyPr>
          <a:lstStyle/>
          <a:p>
            <a:r>
              <a:rPr lang="tr-TR" dirty="0" err="1"/>
              <a:t>i</a:t>
            </a:r>
            <a:r>
              <a:rPr lang="tr-TR" dirty="0" err="1" smtClean="0"/>
              <a:t>ndex.php</a:t>
            </a:r>
            <a:endParaRPr lang="tr-TR" dirty="0"/>
          </a:p>
        </p:txBody>
      </p:sp>
      <p:sp>
        <p:nvSpPr>
          <p:cNvPr id="9" name="Metin kutusu 8"/>
          <p:cNvSpPr txBox="1"/>
          <p:nvPr/>
        </p:nvSpPr>
        <p:spPr>
          <a:xfrm>
            <a:off x="5364088" y="3769757"/>
            <a:ext cx="2383217" cy="369332"/>
          </a:xfrm>
          <a:prstGeom prst="rect">
            <a:avLst/>
          </a:prstGeom>
          <a:noFill/>
        </p:spPr>
        <p:txBody>
          <a:bodyPr wrap="none" rtlCol="0">
            <a:spAutoFit/>
          </a:bodyPr>
          <a:lstStyle/>
          <a:p>
            <a:r>
              <a:rPr lang="tr-TR" dirty="0" smtClean="0"/>
              <a:t>Sunucudaki veri ( data )</a:t>
            </a:r>
            <a:endParaRPr lang="tr-TR" dirty="0"/>
          </a:p>
        </p:txBody>
      </p:sp>
      <p:sp>
        <p:nvSpPr>
          <p:cNvPr id="6" name="Dikdörtgen 5"/>
          <p:cNvSpPr/>
          <p:nvPr/>
        </p:nvSpPr>
        <p:spPr>
          <a:xfrm>
            <a:off x="611560" y="5373216"/>
            <a:ext cx="7873058" cy="1200329"/>
          </a:xfrm>
          <a:prstGeom prst="rect">
            <a:avLst/>
          </a:prstGeom>
        </p:spPr>
        <p:txBody>
          <a:bodyPr wrap="square">
            <a:spAutoFit/>
          </a:bodyPr>
          <a:lstStyle/>
          <a:p>
            <a:r>
              <a:rPr lang="tr-TR" b="1" dirty="0" smtClean="0"/>
              <a:t>Örnek : </a:t>
            </a:r>
            <a:r>
              <a:rPr lang="tr-TR" dirty="0" smtClean="0"/>
              <a:t>Tarayıcı HTML kodunu yorumlarken bir &lt;</a:t>
            </a:r>
            <a:r>
              <a:rPr lang="tr-TR" dirty="0" err="1" smtClean="0"/>
              <a:t>img</a:t>
            </a:r>
            <a:r>
              <a:rPr lang="tr-TR" dirty="0" smtClean="0"/>
              <a:t>&gt; yani resim etiketine sıra gelir. Bu resmi kullanıcıya tasarımsal olarak göstermek için resim adresini sunucuya gönderir(istek) ve sunucuda böyle bir resim var ise </a:t>
            </a:r>
            <a:r>
              <a:rPr lang="tr-TR" dirty="0" err="1" smtClean="0"/>
              <a:t>resim’e</a:t>
            </a:r>
            <a:r>
              <a:rPr lang="tr-TR" dirty="0" smtClean="0"/>
              <a:t> ait veri tarayıcıya cevap olarak gönderilir ve tarayıcı bunu görsel olarak sunar.</a:t>
            </a:r>
            <a:endParaRPr lang="tr-TR" dirty="0"/>
          </a:p>
        </p:txBody>
      </p:sp>
    </p:spTree>
    <p:extLst>
      <p:ext uri="{BB962C8B-B14F-4D97-AF65-F5344CB8AC3E}">
        <p14:creationId xmlns:p14="http://schemas.microsoft.com/office/powerpoint/2010/main" val="343314091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dirty="0" smtClean="0"/>
              <a:t>PROBLEMİN TANIMI</a:t>
            </a:r>
            <a:endParaRPr lang="tr-TR" sz="2800" dirty="0"/>
          </a:p>
        </p:txBody>
      </p:sp>
      <p:sp>
        <p:nvSpPr>
          <p:cNvPr id="3" name="İçerik Yer Tutucusu 2"/>
          <p:cNvSpPr>
            <a:spLocks noGrp="1"/>
          </p:cNvSpPr>
          <p:nvPr>
            <p:ph idx="1"/>
          </p:nvPr>
        </p:nvSpPr>
        <p:spPr>
          <a:xfrm>
            <a:off x="457200" y="1600200"/>
            <a:ext cx="8229600" cy="4997152"/>
          </a:xfrm>
        </p:spPr>
        <p:txBody>
          <a:bodyPr>
            <a:normAutofit/>
          </a:bodyPr>
          <a:lstStyle/>
          <a:p>
            <a:pPr marL="0" indent="0">
              <a:buNone/>
            </a:pPr>
            <a:r>
              <a:rPr lang="tr-TR" sz="2000" b="1" dirty="0" smtClean="0"/>
              <a:t>1.Bant genişliği : </a:t>
            </a:r>
            <a:r>
              <a:rPr lang="tr-TR" sz="2000" dirty="0" smtClean="0"/>
              <a:t>Sistemin parametreleri arasındaki ilişki sonucu oluşan veri transferi miktarı sunucudaki web sayfasının kullanıcı kitlesine göre artmaktadır. Bu durum göz önüne alındığında bir süre sonra sunucunun bant genişliği(</a:t>
            </a:r>
            <a:r>
              <a:rPr lang="tr-TR" sz="2000" dirty="0" err="1" smtClean="0"/>
              <a:t>bandwidth</a:t>
            </a:r>
            <a:r>
              <a:rPr lang="tr-TR" sz="2000" dirty="0" smtClean="0"/>
              <a:t>) miktarı kendi iletişim kanalının kapasitesini aşar ve web sayfası veri transferi yapamaz hale gelir. Sonuç olarak web sayfasına erişilemez.</a:t>
            </a:r>
          </a:p>
          <a:p>
            <a:pPr marL="0" indent="0">
              <a:buNone/>
            </a:pPr>
            <a:endParaRPr lang="tr-TR" sz="2000" dirty="0"/>
          </a:p>
          <a:p>
            <a:pPr marL="0" indent="0">
              <a:buNone/>
            </a:pPr>
            <a:r>
              <a:rPr lang="tr-TR" sz="2000" b="1" dirty="0"/>
              <a:t>2.Sayfa yüklenme süresi :  </a:t>
            </a:r>
            <a:r>
              <a:rPr lang="tr-TR" sz="2000" dirty="0"/>
              <a:t>Bununla birlikte veri transferinin sonuçlandırılması(web sayfasının yüklenme süresi) kullanıcının veri transferi hızına  göre değişkenlik göstermektedir. Aynı sayfada birkaç veri transferi için, birlikte yüklenen diğer verilerin tekrar yüklenmesi veri transferinin çoğalmasına yani sayfanın yüklenme hızının gereksiz yere uzamasına sebep olur. Buda genellikle kullanıcı memnuniyetinin olumsuz şekilde sonuçlanmasına neden olur</a:t>
            </a:r>
            <a:r>
              <a:rPr lang="tr-TR" sz="2000" dirty="0" smtClean="0"/>
              <a:t>.</a:t>
            </a:r>
            <a:endParaRPr lang="tr-TR" sz="2000" dirty="0"/>
          </a:p>
        </p:txBody>
      </p:sp>
    </p:spTree>
    <p:extLst>
      <p:ext uri="{BB962C8B-B14F-4D97-AF65-F5344CB8AC3E}">
        <p14:creationId xmlns:p14="http://schemas.microsoft.com/office/powerpoint/2010/main" val="365990347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dirty="0" smtClean="0"/>
              <a:t>PROBLEMİN KAYNAĞI</a:t>
            </a:r>
            <a:endParaRPr lang="tr-TR" sz="2800" dirty="0"/>
          </a:p>
        </p:txBody>
      </p:sp>
      <p:sp>
        <p:nvSpPr>
          <p:cNvPr id="5" name="Dikdörtgen 4"/>
          <p:cNvSpPr/>
          <p:nvPr/>
        </p:nvSpPr>
        <p:spPr>
          <a:xfrm>
            <a:off x="251520" y="1412776"/>
            <a:ext cx="8568952" cy="646331"/>
          </a:xfrm>
          <a:prstGeom prst="rect">
            <a:avLst/>
          </a:prstGeom>
        </p:spPr>
        <p:txBody>
          <a:bodyPr wrap="square">
            <a:spAutoFit/>
          </a:bodyPr>
          <a:lstStyle/>
          <a:p>
            <a:r>
              <a:rPr lang="tr-TR" dirty="0" smtClean="0"/>
              <a:t>Aşağıda örnek bir web sayfasının taslağı bulunmaktadır. Sayfa her yüklemede 5 MB ‘</a:t>
            </a:r>
            <a:r>
              <a:rPr lang="tr-TR" dirty="0" err="1" smtClean="0"/>
              <a:t>lık</a:t>
            </a:r>
            <a:r>
              <a:rPr lang="tr-TR" dirty="0" smtClean="0"/>
              <a:t> veri transferi gerçekleşmektedir.</a:t>
            </a:r>
            <a:endParaRPr lang="tr-TR" dirty="0"/>
          </a:p>
        </p:txBody>
      </p:sp>
      <p:pic>
        <p:nvPicPr>
          <p:cNvPr id="4099" name="Picture 3" descr="C:\Users\hakanyolat\Desktop\webthumb.f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2" y="2469873"/>
            <a:ext cx="5891336" cy="4395369"/>
          </a:xfrm>
          <a:prstGeom prst="rect">
            <a:avLst/>
          </a:prstGeom>
          <a:noFill/>
          <a:extLst>
            <a:ext uri="{909E8E84-426E-40DD-AFC4-6F175D3DCCD1}">
              <a14:hiddenFill xmlns:a14="http://schemas.microsoft.com/office/drawing/2010/main">
                <a:solidFill>
                  <a:srgbClr val="FFFFFF"/>
                </a:solidFill>
              </a14:hiddenFill>
            </a:ext>
          </a:extLst>
        </p:spPr>
      </p:pic>
      <p:sp>
        <p:nvSpPr>
          <p:cNvPr id="8" name="Dikdörtgen 7"/>
          <p:cNvSpPr/>
          <p:nvPr/>
        </p:nvSpPr>
        <p:spPr>
          <a:xfrm>
            <a:off x="6012160" y="2432496"/>
            <a:ext cx="2952328" cy="4308872"/>
          </a:xfrm>
          <a:prstGeom prst="rect">
            <a:avLst/>
          </a:prstGeom>
        </p:spPr>
        <p:txBody>
          <a:bodyPr wrap="square">
            <a:spAutoFit/>
          </a:bodyPr>
          <a:lstStyle/>
          <a:p>
            <a:r>
              <a:rPr lang="tr-TR" sz="1600" dirty="0" smtClean="0"/>
              <a:t>Sadece içerik alanının güncellenmesi amaçlandığında</a:t>
            </a:r>
          </a:p>
          <a:p>
            <a:endParaRPr lang="tr-TR" dirty="0"/>
          </a:p>
          <a:p>
            <a:pPr marL="342900" indent="-342900">
              <a:buAutoNum type="arabicPeriod"/>
            </a:pPr>
            <a:r>
              <a:rPr lang="tr-TR" sz="1600" dirty="0" smtClean="0"/>
              <a:t>1 MB’lık veri transferi için toplam 4 MB’lık veri tekrar yüklenecektir. Buda bant genişliği miktarının gereksiz yere harcanması anlamına gelir.</a:t>
            </a:r>
          </a:p>
          <a:p>
            <a:pPr marL="342900" indent="-342900">
              <a:buAutoNum type="arabicPeriod"/>
            </a:pPr>
            <a:endParaRPr lang="tr-TR" sz="1600" dirty="0"/>
          </a:p>
          <a:p>
            <a:pPr marL="342900" indent="-342900">
              <a:buAutoNum type="arabicPeriod"/>
            </a:pPr>
            <a:r>
              <a:rPr lang="tr-TR" sz="1600" dirty="0" smtClean="0"/>
              <a:t>1 MB’lık verinin gösterilmesi için toplam 4 MB’lık verinin tekrar yüklenmesi beklenecektir. Bu bekleme süresi kullanıcı memnuniyetini olumsuz yönde etkiler.</a:t>
            </a:r>
          </a:p>
        </p:txBody>
      </p:sp>
    </p:spTree>
    <p:extLst>
      <p:ext uri="{BB962C8B-B14F-4D97-AF65-F5344CB8AC3E}">
        <p14:creationId xmlns:p14="http://schemas.microsoft.com/office/powerpoint/2010/main" val="23163406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dirty="0" smtClean="0"/>
              <a:t>PROBLEMİN ÇÖZÜMLENMESİ </a:t>
            </a:r>
            <a:endParaRPr lang="tr-TR" sz="2800" dirty="0"/>
          </a:p>
        </p:txBody>
      </p:sp>
      <p:sp>
        <p:nvSpPr>
          <p:cNvPr id="3" name="İçerik Yer Tutucusu 2"/>
          <p:cNvSpPr>
            <a:spLocks noGrp="1"/>
          </p:cNvSpPr>
          <p:nvPr>
            <p:ph idx="1"/>
          </p:nvPr>
        </p:nvSpPr>
        <p:spPr>
          <a:xfrm>
            <a:off x="457200" y="1600200"/>
            <a:ext cx="8229600" cy="1324744"/>
          </a:xfrm>
        </p:spPr>
        <p:txBody>
          <a:bodyPr>
            <a:normAutofit/>
          </a:bodyPr>
          <a:lstStyle/>
          <a:p>
            <a:pPr marL="0" indent="0">
              <a:buNone/>
            </a:pPr>
            <a:r>
              <a:rPr lang="tr-TR" sz="2000" b="1" dirty="0" err="1" smtClean="0"/>
              <a:t>Onyx</a:t>
            </a:r>
            <a:r>
              <a:rPr lang="tr-TR" sz="2000" b="1" dirty="0" smtClean="0"/>
              <a:t> </a:t>
            </a:r>
            <a:r>
              <a:rPr lang="tr-TR" sz="2000" dirty="0" smtClean="0"/>
              <a:t>kütüphanesi bu sorunlara çözüm amaçlı geliştirilen, AJAX tekniğini kullanan, </a:t>
            </a:r>
            <a:r>
              <a:rPr lang="tr-TR" sz="2000" dirty="0" err="1" smtClean="0"/>
              <a:t>javascript</a:t>
            </a:r>
            <a:r>
              <a:rPr lang="tr-TR" sz="2000" dirty="0" smtClean="0"/>
              <a:t> ile yazılan bir </a:t>
            </a:r>
            <a:r>
              <a:rPr lang="tr-TR" sz="2000" dirty="0" err="1" smtClean="0"/>
              <a:t>ajax</a:t>
            </a:r>
            <a:r>
              <a:rPr lang="tr-TR" sz="2000" dirty="0" smtClean="0"/>
              <a:t> kütüphanesidir. AJAX </a:t>
            </a:r>
            <a:r>
              <a:rPr lang="tr-TR" sz="2000" dirty="0" err="1" smtClean="0"/>
              <a:t>javascript’i</a:t>
            </a:r>
            <a:r>
              <a:rPr lang="tr-TR" sz="2000" dirty="0" smtClean="0"/>
              <a:t> asenkron biçimde kullanıp sunucuyla etkileşime geçmeyi amaçlayan tekniğin  genel adıdır.</a:t>
            </a:r>
            <a:endParaRPr lang="tr-TR" sz="2000" dirty="0"/>
          </a:p>
        </p:txBody>
      </p:sp>
      <p:sp>
        <p:nvSpPr>
          <p:cNvPr id="5" name="İçerik Yer Tutucusu 2"/>
          <p:cNvSpPr txBox="1">
            <a:spLocks/>
          </p:cNvSpPr>
          <p:nvPr/>
        </p:nvSpPr>
        <p:spPr>
          <a:xfrm>
            <a:off x="446856" y="4120480"/>
            <a:ext cx="8229600" cy="22608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tr-TR" sz="1800" dirty="0"/>
          </a:p>
        </p:txBody>
      </p:sp>
    </p:spTree>
    <p:extLst>
      <p:ext uri="{BB962C8B-B14F-4D97-AF65-F5344CB8AC3E}">
        <p14:creationId xmlns:p14="http://schemas.microsoft.com/office/powerpoint/2010/main" val="29824715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dirty="0"/>
              <a:t>LİTARATÜR </a:t>
            </a:r>
            <a:r>
              <a:rPr lang="tr-TR" sz="2800" dirty="0" smtClean="0"/>
              <a:t>TARAMASI VE FARKLILIKLAR</a:t>
            </a:r>
            <a:endParaRPr lang="tr-TR" sz="2800" dirty="0"/>
          </a:p>
        </p:txBody>
      </p:sp>
      <p:sp>
        <p:nvSpPr>
          <p:cNvPr id="5" name="İçerik Yer Tutucusu 2"/>
          <p:cNvSpPr txBox="1">
            <a:spLocks/>
          </p:cNvSpPr>
          <p:nvPr/>
        </p:nvSpPr>
        <p:spPr>
          <a:xfrm>
            <a:off x="446856" y="1484784"/>
            <a:ext cx="8229600" cy="11521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tr-TR" sz="1800" dirty="0"/>
              <a:t>Proje konusu belirlendikten sonra </a:t>
            </a:r>
            <a:r>
              <a:rPr lang="tr-TR" sz="1800" dirty="0" err="1"/>
              <a:t>litaratür</a:t>
            </a:r>
            <a:r>
              <a:rPr lang="tr-TR" sz="1800" dirty="0"/>
              <a:t> taraması yapılmıştır. Sonuç olarak projemize benzer </a:t>
            </a:r>
            <a:r>
              <a:rPr lang="tr-TR" sz="1800" dirty="0" err="1" smtClean="0"/>
              <a:t>jQuery</a:t>
            </a:r>
            <a:r>
              <a:rPr lang="tr-TR" sz="1800" dirty="0"/>
              <a:t>, </a:t>
            </a:r>
            <a:r>
              <a:rPr lang="tr-TR" sz="1800" dirty="0" err="1"/>
              <a:t>Prototype</a:t>
            </a:r>
            <a:r>
              <a:rPr lang="tr-TR" sz="1800" dirty="0"/>
              <a:t>, </a:t>
            </a:r>
            <a:r>
              <a:rPr lang="tr-TR" sz="1800" dirty="0" err="1"/>
              <a:t>Sardalya</a:t>
            </a:r>
            <a:r>
              <a:rPr lang="tr-TR" sz="1800" dirty="0"/>
              <a:t> ve </a:t>
            </a:r>
            <a:r>
              <a:rPr lang="tr-TR" sz="1800" dirty="0" err="1"/>
              <a:t>XScript</a:t>
            </a:r>
            <a:r>
              <a:rPr lang="tr-TR" sz="1800" dirty="0"/>
              <a:t> gibi kütüphaneler bulunmuştur. </a:t>
            </a:r>
            <a:r>
              <a:rPr lang="tr-TR" sz="1800" dirty="0" smtClean="0"/>
              <a:t>Projemizin diğerlerinden farkları şunlardır ;</a:t>
            </a:r>
          </a:p>
        </p:txBody>
      </p:sp>
      <p:sp>
        <p:nvSpPr>
          <p:cNvPr id="7" name="Dikdörtgen 6"/>
          <p:cNvSpPr/>
          <p:nvPr/>
        </p:nvSpPr>
        <p:spPr>
          <a:xfrm>
            <a:off x="934566" y="2639651"/>
            <a:ext cx="7758608" cy="1200329"/>
          </a:xfrm>
          <a:prstGeom prst="rect">
            <a:avLst/>
          </a:prstGeom>
        </p:spPr>
        <p:txBody>
          <a:bodyPr wrap="square">
            <a:spAutoFit/>
          </a:bodyPr>
          <a:lstStyle/>
          <a:p>
            <a:pPr>
              <a:buFont typeface="+mj-lt"/>
              <a:buAutoNum type="arabicPeriod"/>
            </a:pPr>
            <a:r>
              <a:rPr lang="tr-TR" dirty="0" smtClean="0"/>
              <a:t> JSDOC </a:t>
            </a:r>
            <a:r>
              <a:rPr lang="tr-TR" dirty="0"/>
              <a:t>standartları(Yorum satırlarının şekillendirilmesi ile oluşan standart)</a:t>
            </a:r>
          </a:p>
          <a:p>
            <a:pPr>
              <a:buFont typeface="+mj-lt"/>
              <a:buAutoNum type="arabicPeriod"/>
            </a:pPr>
            <a:r>
              <a:rPr lang="tr-TR" dirty="0" smtClean="0"/>
              <a:t> Nesne </a:t>
            </a:r>
            <a:r>
              <a:rPr lang="tr-TR" dirty="0"/>
              <a:t>Yönelimli </a:t>
            </a:r>
            <a:r>
              <a:rPr lang="tr-TR" dirty="0" err="1"/>
              <a:t>Javascript</a:t>
            </a:r>
            <a:r>
              <a:rPr lang="tr-TR" dirty="0"/>
              <a:t> (Object-</a:t>
            </a:r>
            <a:r>
              <a:rPr lang="tr-TR" dirty="0" err="1"/>
              <a:t>Oriented</a:t>
            </a:r>
            <a:r>
              <a:rPr lang="tr-TR" dirty="0"/>
              <a:t> </a:t>
            </a:r>
            <a:r>
              <a:rPr lang="tr-TR" dirty="0" err="1"/>
              <a:t>Javascript</a:t>
            </a:r>
            <a:r>
              <a:rPr lang="tr-TR" dirty="0" smtClean="0"/>
              <a:t>)</a:t>
            </a:r>
            <a:endParaRPr lang="tr-TR" dirty="0"/>
          </a:p>
          <a:p>
            <a:pPr>
              <a:buFont typeface="+mj-lt"/>
              <a:buAutoNum type="arabicPeriod"/>
            </a:pPr>
            <a:r>
              <a:rPr lang="tr-TR" dirty="0" smtClean="0"/>
              <a:t> Akıcı </a:t>
            </a:r>
            <a:r>
              <a:rPr lang="tr-TR" dirty="0"/>
              <a:t>arabirim (</a:t>
            </a:r>
            <a:r>
              <a:rPr lang="tr-TR" dirty="0" err="1"/>
              <a:t>Fluent</a:t>
            </a:r>
            <a:r>
              <a:rPr lang="tr-TR" dirty="0"/>
              <a:t> </a:t>
            </a:r>
            <a:r>
              <a:rPr lang="tr-TR" dirty="0" err="1"/>
              <a:t>Interface</a:t>
            </a:r>
            <a:r>
              <a:rPr lang="tr-TR" dirty="0"/>
              <a:t>)</a:t>
            </a:r>
          </a:p>
          <a:p>
            <a:pPr>
              <a:buFont typeface="+mj-lt"/>
              <a:buAutoNum type="arabicPeriod"/>
            </a:pPr>
            <a:r>
              <a:rPr lang="tr-TR" dirty="0" smtClean="0"/>
              <a:t> Sadece </a:t>
            </a:r>
            <a:r>
              <a:rPr lang="tr-TR" dirty="0"/>
              <a:t>AJAX üzerine yazılmış </a:t>
            </a:r>
            <a:r>
              <a:rPr lang="tr-TR" dirty="0" smtClean="0"/>
              <a:t>olması</a:t>
            </a:r>
            <a:endParaRPr lang="tr-TR" dirty="0"/>
          </a:p>
        </p:txBody>
      </p:sp>
    </p:spTree>
    <p:extLst>
      <p:ext uri="{BB962C8B-B14F-4D97-AF65-F5344CB8AC3E}">
        <p14:creationId xmlns:p14="http://schemas.microsoft.com/office/powerpoint/2010/main" val="322559140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dirty="0"/>
              <a:t>LİTARATÜR </a:t>
            </a:r>
            <a:r>
              <a:rPr lang="tr-TR" sz="2800" dirty="0" smtClean="0"/>
              <a:t>TARAMASI VE FARKLILIKLAR</a:t>
            </a:r>
            <a:endParaRPr lang="tr-TR" sz="2800" dirty="0"/>
          </a:p>
        </p:txBody>
      </p:sp>
      <p:sp>
        <p:nvSpPr>
          <p:cNvPr id="6" name="İçerik Yer Tutucusu 2"/>
          <p:cNvSpPr txBox="1">
            <a:spLocks/>
          </p:cNvSpPr>
          <p:nvPr/>
        </p:nvSpPr>
        <p:spPr>
          <a:xfrm>
            <a:off x="446856" y="1484784"/>
            <a:ext cx="8229600" cy="11521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tr-TR" sz="1800" dirty="0"/>
              <a:t>1. </a:t>
            </a:r>
            <a:r>
              <a:rPr lang="tr-TR" sz="1800" b="1" dirty="0"/>
              <a:t>JSDOC</a:t>
            </a:r>
            <a:r>
              <a:rPr lang="tr-TR" sz="1800" dirty="0"/>
              <a:t> </a:t>
            </a:r>
            <a:r>
              <a:rPr lang="tr-TR" sz="1800" dirty="0" smtClean="0"/>
              <a:t>Standartları : JSDOC </a:t>
            </a:r>
            <a:r>
              <a:rPr lang="tr-TR" sz="1800" dirty="0" err="1" smtClean="0"/>
              <a:t>standartı</a:t>
            </a:r>
            <a:r>
              <a:rPr lang="tr-TR" sz="1800" dirty="0" smtClean="0"/>
              <a:t> diğer </a:t>
            </a:r>
            <a:r>
              <a:rPr lang="tr-TR" sz="1800" dirty="0" err="1" smtClean="0"/>
              <a:t>dökümantasyon</a:t>
            </a:r>
            <a:r>
              <a:rPr lang="tr-TR" sz="1800" dirty="0" smtClean="0"/>
              <a:t> </a:t>
            </a:r>
            <a:r>
              <a:rPr lang="tr-TR" sz="1800" dirty="0" err="1" smtClean="0"/>
              <a:t>stadartları</a:t>
            </a:r>
            <a:r>
              <a:rPr lang="tr-TR" sz="1800" dirty="0" smtClean="0"/>
              <a:t> ile aynı amaca hitap eder. Bu </a:t>
            </a:r>
            <a:r>
              <a:rPr lang="tr-TR" sz="1800" dirty="0"/>
              <a:t>standartlar IDE(</a:t>
            </a:r>
            <a:r>
              <a:rPr lang="tr-TR" sz="1800" dirty="0" err="1"/>
              <a:t>Integrated</a:t>
            </a:r>
            <a:r>
              <a:rPr lang="tr-TR" sz="1800" dirty="0"/>
              <a:t> Development Environment</a:t>
            </a:r>
            <a:r>
              <a:rPr lang="tr-TR" sz="1800" dirty="0" smtClean="0"/>
              <a:t>)’</a:t>
            </a:r>
            <a:r>
              <a:rPr lang="tr-TR" sz="1800" dirty="0" err="1" smtClean="0"/>
              <a:t>lerin</a:t>
            </a:r>
            <a:r>
              <a:rPr lang="tr-TR" sz="1800" dirty="0" smtClean="0"/>
              <a:t> otomatik tamamlama özellikleri sayesinde geliştiricilere sınıflar ve metotlar hakkında bilgiler ve parametreler ile ilgili bilgiler verir.</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501008"/>
            <a:ext cx="5053454"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2386" y="2963788"/>
            <a:ext cx="3457629" cy="2481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542012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dirty="0"/>
              <a:t>LİTARATÜR </a:t>
            </a:r>
            <a:r>
              <a:rPr lang="tr-TR" sz="2800" dirty="0" smtClean="0"/>
              <a:t>TARAMASI VE FARKLILIKLAR</a:t>
            </a:r>
            <a:endParaRPr lang="tr-TR" sz="2800" dirty="0"/>
          </a:p>
        </p:txBody>
      </p:sp>
      <p:sp>
        <p:nvSpPr>
          <p:cNvPr id="6" name="İçerik Yer Tutucusu 2"/>
          <p:cNvSpPr txBox="1">
            <a:spLocks/>
          </p:cNvSpPr>
          <p:nvPr/>
        </p:nvSpPr>
        <p:spPr>
          <a:xfrm>
            <a:off x="446856" y="1484784"/>
            <a:ext cx="8229600" cy="32403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tr-TR" sz="1800" dirty="0" smtClean="0"/>
              <a:t>2. </a:t>
            </a:r>
            <a:r>
              <a:rPr lang="tr-TR" sz="1800" b="1" dirty="0" smtClean="0"/>
              <a:t>Nesne Yönelimli </a:t>
            </a:r>
            <a:r>
              <a:rPr lang="tr-TR" sz="1800" dirty="0" err="1" smtClean="0"/>
              <a:t>Javascript</a:t>
            </a:r>
            <a:r>
              <a:rPr lang="tr-TR" sz="1800" dirty="0" smtClean="0"/>
              <a:t> : Metotlar temel bir </a:t>
            </a:r>
            <a:r>
              <a:rPr lang="tr-TR" sz="1800" dirty="0" err="1" smtClean="0"/>
              <a:t>javascript</a:t>
            </a:r>
            <a:r>
              <a:rPr lang="tr-TR" sz="1800" dirty="0" smtClean="0"/>
              <a:t> nesnesine bağlıdır. Benzer projelerde metotlar genellikle </a:t>
            </a:r>
            <a:r>
              <a:rPr lang="tr-TR" sz="1800" dirty="0" err="1" smtClean="0"/>
              <a:t>constructor</a:t>
            </a:r>
            <a:r>
              <a:rPr lang="tr-TR" sz="1800" dirty="0" smtClean="0"/>
              <a:t>(kurucu) </a:t>
            </a:r>
            <a:r>
              <a:rPr lang="tr-TR" sz="1800" dirty="0" err="1" smtClean="0"/>
              <a:t>metot’un</a:t>
            </a:r>
            <a:r>
              <a:rPr lang="tr-TR" sz="1800" dirty="0" smtClean="0"/>
              <a:t> altındaki bir diziye bağlı anahtarlar ile çalışır.</a:t>
            </a:r>
          </a:p>
          <a:p>
            <a:pPr marL="0" indent="0">
              <a:buNone/>
            </a:pPr>
            <a:endParaRPr lang="tr-TR" sz="1800" dirty="0"/>
          </a:p>
          <a:p>
            <a:pPr marL="0" indent="0">
              <a:buNone/>
            </a:pPr>
            <a:r>
              <a:rPr lang="tr-TR" sz="1800" dirty="0" smtClean="0"/>
              <a:t>3. </a:t>
            </a:r>
            <a:r>
              <a:rPr lang="tr-TR" sz="1800" b="1" dirty="0" smtClean="0"/>
              <a:t>Akıcı</a:t>
            </a:r>
            <a:r>
              <a:rPr lang="tr-TR" sz="1800" dirty="0" smtClean="0"/>
              <a:t> arabirim : Metotlar birbiri ardına bağlı yöntemler şeklinde çağırılabilir. Diğer projelerin hepsinde olmasa da bu özellik farklılık göstermektedir.</a:t>
            </a:r>
          </a:p>
          <a:p>
            <a:pPr marL="0" indent="0">
              <a:buNone/>
            </a:pPr>
            <a:endParaRPr lang="tr-TR" sz="1800" dirty="0" smtClean="0"/>
          </a:p>
          <a:p>
            <a:pPr marL="0" indent="0">
              <a:buNone/>
            </a:pPr>
            <a:r>
              <a:rPr lang="tr-TR" sz="1800" dirty="0" smtClean="0"/>
              <a:t>4. </a:t>
            </a:r>
            <a:r>
              <a:rPr lang="tr-TR" sz="1800" b="1" dirty="0" smtClean="0"/>
              <a:t>Sadece AJAX üzerine</a:t>
            </a:r>
            <a:r>
              <a:rPr lang="tr-TR" sz="1800" dirty="0" smtClean="0"/>
              <a:t> yazılmış olması </a:t>
            </a:r>
            <a:r>
              <a:rPr lang="tr-TR" sz="1800" dirty="0"/>
              <a:t>: Diğer kütüphaneler projemizden farklı olarak </a:t>
            </a:r>
            <a:r>
              <a:rPr lang="tr-TR" sz="1800" dirty="0" err="1"/>
              <a:t>javascript’in</a:t>
            </a:r>
            <a:r>
              <a:rPr lang="tr-TR" sz="1800" dirty="0"/>
              <a:t> tarayıcı nesne modeli(BOM) ve Belge nesne modeli(DOM) gibi konular üzerine kuruludur.</a:t>
            </a:r>
          </a:p>
        </p:txBody>
      </p:sp>
    </p:spTree>
    <p:extLst>
      <p:ext uri="{BB962C8B-B14F-4D97-AF65-F5344CB8AC3E}">
        <p14:creationId xmlns:p14="http://schemas.microsoft.com/office/powerpoint/2010/main" val="15204315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TotalTime>
  <Words>570</Words>
  <Application>Microsoft Office PowerPoint</Application>
  <PresentationFormat>Ekran Gösterisi (4:3)</PresentationFormat>
  <Paragraphs>39</Paragraphs>
  <Slides>10</Slides>
  <Notes>0</Notes>
  <HiddenSlides>0</HiddenSlides>
  <MMClips>0</MMClips>
  <ScaleCrop>false</ScaleCrop>
  <HeadingPairs>
    <vt:vector size="4" baseType="variant">
      <vt:variant>
        <vt:lpstr>Tema</vt:lpstr>
      </vt:variant>
      <vt:variant>
        <vt:i4>1</vt:i4>
      </vt:variant>
      <vt:variant>
        <vt:lpstr>Slayt Başlıkları</vt:lpstr>
      </vt:variant>
      <vt:variant>
        <vt:i4>10</vt:i4>
      </vt:variant>
    </vt:vector>
  </HeadingPairs>
  <TitlesOfParts>
    <vt:vector size="11" baseType="lpstr">
      <vt:lpstr>Ofis Teması</vt:lpstr>
      <vt:lpstr>Onyx Ajax Kütüphanesi</vt:lpstr>
      <vt:lpstr>SİSTEMİN TANIMI</vt:lpstr>
      <vt:lpstr>SİSTEMİN PARAMETRELERİ</vt:lpstr>
      <vt:lpstr>PROBLEMİN TANIMI</vt:lpstr>
      <vt:lpstr>PROBLEMİN KAYNAĞI</vt:lpstr>
      <vt:lpstr>PROBLEMİN ÇÖZÜMLENMESİ </vt:lpstr>
      <vt:lpstr>LİTARATÜR TARAMASI VE FARKLILIKLAR</vt:lpstr>
      <vt:lpstr>LİTARATÜR TARAMASI VE FARKLILIKLAR</vt:lpstr>
      <vt:lpstr>LİTARATÜR TARAMASI VE FARKLILIKLAR</vt:lpstr>
      <vt:lpstr>Gantt Şeması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Onyx Ajax Kütüphanesi</dc:title>
  <dc:creator>Hakan Yolat</dc:creator>
  <cp:lastModifiedBy>hakanyolat</cp:lastModifiedBy>
  <cp:revision>28</cp:revision>
  <dcterms:created xsi:type="dcterms:W3CDTF">2013-12-16T14:17:36Z</dcterms:created>
  <dcterms:modified xsi:type="dcterms:W3CDTF">2013-12-16T21:43:37Z</dcterms:modified>
</cp:coreProperties>
</file>