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0" r:id="rId4"/>
    <p:sldId id="271" r:id="rId5"/>
    <p:sldId id="257" r:id="rId6"/>
    <p:sldId id="262" r:id="rId7"/>
    <p:sldId id="261" r:id="rId8"/>
    <p:sldId id="267" r:id="rId9"/>
    <p:sldId id="266" r:id="rId10"/>
    <p:sldId id="260" r:id="rId11"/>
    <p:sldId id="259" r:id="rId12"/>
    <p:sldId id="265" r:id="rId13"/>
    <p:sldId id="258" r:id="rId14"/>
    <p:sldId id="263" r:id="rId15"/>
    <p:sldId id="264" r:id="rId16"/>
    <p:sldId id="272" r:id="rId17"/>
  </p:sldIdLst>
  <p:sldSz cx="9144000" cy="6858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13837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204036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371452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95330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18903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E31ECAB-A2FA-4451-B98A-02A45165D04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16454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E31ECAB-A2FA-4451-B98A-02A45165D04C}"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05317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E31ECAB-A2FA-4451-B98A-02A45165D04C}"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5095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1ECAB-A2FA-4451-B98A-02A45165D04C}"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60729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E31ECAB-A2FA-4451-B98A-02A45165D04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55992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E31ECAB-A2FA-4451-B98A-02A45165D04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200982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ECAB-A2FA-4451-B98A-02A45165D04C}" type="datetimeFigureOut">
              <a:rPr lang="en-US" smtClean="0"/>
              <a:t>10/26/2022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FAA1B-A879-45CA-A53C-0FFB235BCD83}" type="slidenum">
              <a:rPr lang="en-US" smtClean="0"/>
              <a:t>‹#›</a:t>
            </a:fld>
            <a:endParaRPr lang="en-US"/>
          </a:p>
        </p:txBody>
      </p:sp>
    </p:spTree>
    <p:extLst>
      <p:ext uri="{BB962C8B-B14F-4D97-AF65-F5344CB8AC3E}">
        <p14:creationId xmlns:p14="http://schemas.microsoft.com/office/powerpoint/2010/main" val="15024240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2000"/>
                    </a14:imgEffect>
                    <a14:imgEffect>
                      <a14:brightnessContrast bright="19000"/>
                    </a14:imgEffect>
                  </a14:imgLayer>
                </a14:imgProps>
              </a:ext>
              <a:ext uri="{28A0092B-C50C-407E-A947-70E740481C1C}">
                <a14:useLocalDpi xmlns:a14="http://schemas.microsoft.com/office/drawing/2010/main" val="0"/>
              </a:ext>
            </a:extLst>
          </a:blip>
          <a:srcRect l="10775" r="20942"/>
          <a:stretch/>
        </p:blipFill>
        <p:spPr>
          <a:xfrm>
            <a:off x="-26378" y="0"/>
            <a:ext cx="9170377" cy="6858000"/>
          </a:xfrm>
          <a:prstGeom prst="rect">
            <a:avLst/>
          </a:prstGeom>
        </p:spPr>
      </p:pic>
      <p:sp>
        <p:nvSpPr>
          <p:cNvPr id="4" name="Dikdörtgen 3"/>
          <p:cNvSpPr/>
          <p:nvPr/>
        </p:nvSpPr>
        <p:spPr>
          <a:xfrm>
            <a:off x="1270488" y="1732085"/>
            <a:ext cx="6603023" cy="2470639"/>
          </a:xfrm>
          <a:prstGeom prst="rect">
            <a:avLst/>
          </a:prstGeom>
          <a:solidFill>
            <a:schemeClr val="bg2">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ctrTitle"/>
          </p:nvPr>
        </p:nvSpPr>
        <p:spPr>
          <a:xfrm>
            <a:off x="685800" y="1732085"/>
            <a:ext cx="7772400" cy="1777878"/>
          </a:xfrm>
        </p:spPr>
        <p:txBody>
          <a:bodyPr>
            <a:normAutofit/>
          </a:bodyPr>
          <a:lstStyle/>
          <a:p>
            <a:r>
              <a:rPr lang="en-US" sz="5400" dirty="0" smtClean="0"/>
              <a:t>HOUSE PRICE PREDICTION SYSTEM</a:t>
            </a:r>
            <a:endParaRPr lang="en-US" sz="5400" dirty="0"/>
          </a:p>
        </p:txBody>
      </p:sp>
      <p:sp>
        <p:nvSpPr>
          <p:cNvPr id="3" name="Alt Başlık 2"/>
          <p:cNvSpPr>
            <a:spLocks noGrp="1"/>
          </p:cNvSpPr>
          <p:nvPr>
            <p:ph type="subTitle" idx="1"/>
          </p:nvPr>
        </p:nvSpPr>
        <p:spPr/>
        <p:txBody>
          <a:bodyPr/>
          <a:lstStyle/>
          <a:p>
            <a:r>
              <a:rPr lang="en-US" dirty="0" err="1" smtClean="0"/>
              <a:t>Ozgur</a:t>
            </a:r>
            <a:r>
              <a:rPr lang="en-US" dirty="0" smtClean="0"/>
              <a:t> </a:t>
            </a:r>
            <a:r>
              <a:rPr lang="en-US" dirty="0" err="1" smtClean="0"/>
              <a:t>Lezgiyev</a:t>
            </a:r>
            <a:endParaRPr lang="en-US" dirty="0"/>
          </a:p>
        </p:txBody>
      </p:sp>
    </p:spTree>
    <p:extLst>
      <p:ext uri="{BB962C8B-B14F-4D97-AF65-F5344CB8AC3E}">
        <p14:creationId xmlns:p14="http://schemas.microsoft.com/office/powerpoint/2010/main" val="3014131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7492"/>
            <a:ext cx="4777383" cy="4703885"/>
          </a:xfrm>
        </p:spPr>
      </p:pic>
      <p:sp>
        <p:nvSpPr>
          <p:cNvPr id="5" name="İçerik Yer Tutucusu 2"/>
          <p:cNvSpPr txBox="1">
            <a:spLocks/>
          </p:cNvSpPr>
          <p:nvPr/>
        </p:nvSpPr>
        <p:spPr>
          <a:xfrm>
            <a:off x="3930162" y="763266"/>
            <a:ext cx="4580792" cy="53122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smtClean="0">
                <a:solidFill>
                  <a:schemeClr val="tx2"/>
                </a:solidFill>
              </a:rPr>
              <a:t>The </a:t>
            </a:r>
            <a:r>
              <a:rPr lang="en-US" dirty="0">
                <a:solidFill>
                  <a:schemeClr val="tx2"/>
                </a:solidFill>
              </a:rPr>
              <a:t>graph on the left shows the number of bedrooms in each property type</a:t>
            </a:r>
            <a:r>
              <a:rPr lang="en-US" dirty="0" smtClean="0">
                <a:solidFill>
                  <a:schemeClr val="tx2"/>
                </a:solidFill>
              </a:rPr>
              <a:t>.</a:t>
            </a:r>
          </a:p>
          <a:p>
            <a:pPr marL="0" indent="0" algn="r">
              <a:buNone/>
            </a:pPr>
            <a:r>
              <a:rPr lang="en-US" dirty="0">
                <a:solidFill>
                  <a:schemeClr val="tx2"/>
                </a:solidFill>
              </a:rPr>
              <a:t>The number of bedrooms and property types are important features in the model we will create.</a:t>
            </a:r>
          </a:p>
          <a:p>
            <a:pPr marL="0" indent="0" algn="r">
              <a:buNone/>
            </a:pPr>
            <a:r>
              <a:rPr lang="en-US" dirty="0">
                <a:solidFill>
                  <a:schemeClr val="tx2"/>
                </a:solidFill>
              </a:rPr>
              <a:t>As it can be clearly seen, there are 3-bedroom properties in the manufactured, townhouse, and single-family types, while 2 more bedrooms are in the foreground in condo-type properties</a:t>
            </a:r>
            <a:r>
              <a:rPr lang="en-US" dirty="0" smtClean="0">
                <a:solidFill>
                  <a:schemeClr val="tx2"/>
                </a:solidFill>
              </a:rPr>
              <a:t>.</a:t>
            </a:r>
            <a:endParaRPr lang="en-US" dirty="0">
              <a:solidFill>
                <a:schemeClr val="tx2"/>
              </a:solidFill>
            </a:endParaRPr>
          </a:p>
          <a:p>
            <a:pPr marL="0" indent="0" algn="r">
              <a:buNone/>
            </a:pPr>
            <a:endParaRPr lang="en-US" dirty="0">
              <a:solidFill>
                <a:schemeClr val="tx2"/>
              </a:solidFill>
            </a:endParaRPr>
          </a:p>
          <a:p>
            <a:pPr marL="0" indent="0" algn="r">
              <a:buNone/>
            </a:pPr>
            <a:endParaRPr lang="en-US" dirty="0">
              <a:solidFill>
                <a:schemeClr val="tx2"/>
              </a:solidFill>
            </a:endParaRPr>
          </a:p>
        </p:txBody>
      </p:sp>
    </p:spTree>
    <p:extLst>
      <p:ext uri="{BB962C8B-B14F-4D97-AF65-F5344CB8AC3E}">
        <p14:creationId xmlns:p14="http://schemas.microsoft.com/office/powerpoint/2010/main" val="253028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349072"/>
            <a:ext cx="1785938" cy="275191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366" y="3144077"/>
            <a:ext cx="4926984" cy="3161905"/>
          </a:xfrm>
          <a:prstGeom prst="rect">
            <a:avLst/>
          </a:prstGeom>
        </p:spPr>
      </p:pic>
      <p:sp>
        <p:nvSpPr>
          <p:cNvPr id="6" name="İçerik Yer Tutucusu 2"/>
          <p:cNvSpPr txBox="1">
            <a:spLocks/>
          </p:cNvSpPr>
          <p:nvPr/>
        </p:nvSpPr>
        <p:spPr>
          <a:xfrm>
            <a:off x="628650" y="677008"/>
            <a:ext cx="7886700" cy="23651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In the table and graph below, it is seen how many data belong to which property type in the state of Texas in the data set</a:t>
            </a:r>
            <a:r>
              <a:rPr lang="en-US" dirty="0" smtClean="0">
                <a:solidFill>
                  <a:schemeClr val="tx2"/>
                </a:solidFill>
              </a:rPr>
              <a:t>.</a:t>
            </a:r>
          </a:p>
          <a:p>
            <a:pPr marL="0" indent="0">
              <a:buNone/>
            </a:pPr>
            <a:r>
              <a:rPr lang="en-US" dirty="0">
                <a:solidFill>
                  <a:schemeClr val="tx2"/>
                </a:solidFill>
              </a:rPr>
              <a:t>As expected, we see the same result in our dataset as there are more single-family homes in the state of Texas, the highlight here is less than 20 data in terms of apartment and lot.</a:t>
            </a:r>
          </a:p>
        </p:txBody>
      </p:sp>
    </p:spTree>
    <p:extLst>
      <p:ext uri="{BB962C8B-B14F-4D97-AF65-F5344CB8AC3E}">
        <p14:creationId xmlns:p14="http://schemas.microsoft.com/office/powerpoint/2010/main" val="85412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1" y="673832"/>
            <a:ext cx="3910585" cy="3493721"/>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764" y="673832"/>
            <a:ext cx="3910585" cy="3493721"/>
          </a:xfrm>
          <a:prstGeom prst="rect">
            <a:avLst/>
          </a:prstGeom>
        </p:spPr>
      </p:pic>
      <p:sp>
        <p:nvSpPr>
          <p:cNvPr id="6" name="İçerik Yer Tutucusu 2"/>
          <p:cNvSpPr txBox="1">
            <a:spLocks/>
          </p:cNvSpPr>
          <p:nvPr/>
        </p:nvSpPr>
        <p:spPr>
          <a:xfrm>
            <a:off x="628650" y="4167552"/>
            <a:ext cx="7886699" cy="24003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You can see the median price chart according to the </a:t>
            </a:r>
            <a:r>
              <a:rPr lang="en-US" dirty="0" smtClean="0">
                <a:solidFill>
                  <a:schemeClr val="tx2"/>
                </a:solidFill>
              </a:rPr>
              <a:t>property type </a:t>
            </a:r>
            <a:r>
              <a:rPr lang="en-US" dirty="0">
                <a:solidFill>
                  <a:schemeClr val="tx2"/>
                </a:solidFill>
              </a:rPr>
              <a:t>in the left chart, and the average price chart by the </a:t>
            </a:r>
            <a:r>
              <a:rPr lang="en-US" dirty="0" smtClean="0">
                <a:solidFill>
                  <a:schemeClr val="tx2"/>
                </a:solidFill>
              </a:rPr>
              <a:t>property type </a:t>
            </a:r>
            <a:r>
              <a:rPr lang="en-US" dirty="0">
                <a:solidFill>
                  <a:schemeClr val="tx2"/>
                </a:solidFill>
              </a:rPr>
              <a:t>in the right chart</a:t>
            </a:r>
            <a:r>
              <a:rPr lang="en-US" dirty="0" smtClean="0">
                <a:solidFill>
                  <a:schemeClr val="tx2"/>
                </a:solidFill>
              </a:rPr>
              <a:t>.</a:t>
            </a:r>
          </a:p>
          <a:p>
            <a:pPr marL="0" indent="0">
              <a:buNone/>
            </a:pPr>
            <a:r>
              <a:rPr lang="en-US" dirty="0">
                <a:solidFill>
                  <a:schemeClr val="tx2"/>
                </a:solidFill>
              </a:rPr>
              <a:t>It is seen that the average price is lower in </a:t>
            </a:r>
            <a:r>
              <a:rPr lang="en-US" dirty="0" smtClean="0">
                <a:solidFill>
                  <a:schemeClr val="tx2"/>
                </a:solidFill>
              </a:rPr>
              <a:t>townhouses </a:t>
            </a:r>
            <a:r>
              <a:rPr lang="en-US" dirty="0">
                <a:solidFill>
                  <a:schemeClr val="tx2"/>
                </a:solidFill>
              </a:rPr>
              <a:t>and </a:t>
            </a:r>
            <a:r>
              <a:rPr lang="en-US" dirty="0" smtClean="0">
                <a:solidFill>
                  <a:schemeClr val="tx2"/>
                </a:solidFill>
              </a:rPr>
              <a:t>apartments. The </a:t>
            </a:r>
            <a:r>
              <a:rPr lang="en-US" dirty="0">
                <a:solidFill>
                  <a:schemeClr val="tx2"/>
                </a:solidFill>
              </a:rPr>
              <a:t>opposite is true for lots, and the average lot price is higher than the median lot price, I think the reason for this is the </a:t>
            </a:r>
            <a:r>
              <a:rPr lang="en-US" dirty="0" smtClean="0">
                <a:solidFill>
                  <a:schemeClr val="tx2"/>
                </a:solidFill>
              </a:rPr>
              <a:t>lots with huge spaces.</a:t>
            </a: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3062107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Modeling</a:t>
            </a:r>
            <a:endParaRPr lang="en-US" dirty="0"/>
          </a:p>
        </p:txBody>
      </p:sp>
      <p:pic>
        <p:nvPicPr>
          <p:cNvPr id="3" name="Resim 2"/>
          <p:cNvPicPr>
            <a:picLocks noChangeAspect="1"/>
          </p:cNvPicPr>
          <p:nvPr/>
        </p:nvPicPr>
        <p:blipFill>
          <a:blip r:embed="rId2"/>
          <a:stretch>
            <a:fillRect/>
          </a:stretch>
        </p:blipFill>
        <p:spPr>
          <a:xfrm>
            <a:off x="333009" y="1820147"/>
            <a:ext cx="4115899" cy="1912783"/>
          </a:xfrm>
          <a:prstGeom prst="rect">
            <a:avLst/>
          </a:prstGeom>
        </p:spPr>
      </p:pic>
      <p:pic>
        <p:nvPicPr>
          <p:cNvPr id="7" name="Resim 6"/>
          <p:cNvPicPr>
            <a:picLocks noChangeAspect="1"/>
          </p:cNvPicPr>
          <p:nvPr/>
        </p:nvPicPr>
        <p:blipFill>
          <a:blip r:embed="rId3"/>
          <a:stretch>
            <a:fillRect/>
          </a:stretch>
        </p:blipFill>
        <p:spPr>
          <a:xfrm>
            <a:off x="4758837" y="1728789"/>
            <a:ext cx="4286250" cy="2095500"/>
          </a:xfrm>
          <a:prstGeom prst="rect">
            <a:avLst/>
          </a:prstGeom>
        </p:spPr>
      </p:pic>
      <p:sp>
        <p:nvSpPr>
          <p:cNvPr id="8" name="İçerik Yer Tutucusu 2"/>
          <p:cNvSpPr txBox="1">
            <a:spLocks/>
          </p:cNvSpPr>
          <p:nvPr/>
        </p:nvSpPr>
        <p:spPr>
          <a:xfrm>
            <a:off x="628650" y="4167552"/>
            <a:ext cx="7886699" cy="240030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rPr>
              <a:t>In </a:t>
            </a:r>
            <a:r>
              <a:rPr lang="en-US" dirty="0">
                <a:solidFill>
                  <a:schemeClr val="tx2"/>
                </a:solidFill>
              </a:rPr>
              <a:t>my first modeling attempt, I filled the Na (not available) data with median values, the data of the first model is seen in the table at the top left.</a:t>
            </a:r>
            <a:endParaRPr lang="en-US" dirty="0" smtClean="0">
              <a:solidFill>
                <a:schemeClr val="tx2"/>
              </a:solidFill>
            </a:endParaRPr>
          </a:p>
          <a:p>
            <a:pPr marL="0" indent="0">
              <a:buNone/>
            </a:pPr>
            <a:r>
              <a:rPr lang="en-US" dirty="0" smtClean="0">
                <a:solidFill>
                  <a:schemeClr val="tx2"/>
                </a:solidFill>
              </a:rPr>
              <a:t>Once </a:t>
            </a:r>
            <a:r>
              <a:rPr lang="en-US" dirty="0">
                <a:solidFill>
                  <a:schemeClr val="tx2"/>
                </a:solidFill>
              </a:rPr>
              <a:t>Na values are filled with zero and the data frame is expanded with </a:t>
            </a:r>
            <a:r>
              <a:rPr lang="en-US" dirty="0" err="1">
                <a:solidFill>
                  <a:schemeClr val="tx2"/>
                </a:solidFill>
              </a:rPr>
              <a:t>is_na</a:t>
            </a:r>
            <a:r>
              <a:rPr lang="en-US" dirty="0">
                <a:solidFill>
                  <a:schemeClr val="tx2"/>
                </a:solidFill>
              </a:rPr>
              <a:t> columns, there is a big improvement in Root Mean Squared Error value and the best model for this problem seems like the Random Forest </a:t>
            </a:r>
            <a:r>
              <a:rPr lang="en-US" dirty="0" smtClean="0">
                <a:solidFill>
                  <a:schemeClr val="tx2"/>
                </a:solidFill>
              </a:rPr>
              <a:t>model</a:t>
            </a:r>
            <a:endParaRPr lang="en-US" dirty="0">
              <a:solidFill>
                <a:schemeClr val="tx2"/>
              </a:solidFill>
            </a:endParaRPr>
          </a:p>
          <a:p>
            <a:pPr marL="0" indent="0">
              <a:buNone/>
            </a:pPr>
            <a:r>
              <a:rPr lang="en-US" dirty="0" smtClean="0">
                <a:solidFill>
                  <a:schemeClr val="tx2"/>
                </a:solidFill>
              </a:rPr>
              <a:t> </a:t>
            </a:r>
            <a:endParaRPr lang="en-US" dirty="0">
              <a:solidFill>
                <a:schemeClr val="tx2"/>
              </a:solidFill>
            </a:endParaRPr>
          </a:p>
        </p:txBody>
      </p:sp>
      <p:sp>
        <p:nvSpPr>
          <p:cNvPr id="9" name="İçerik Yer Tutucusu 2"/>
          <p:cNvSpPr txBox="1">
            <a:spLocks/>
          </p:cNvSpPr>
          <p:nvPr/>
        </p:nvSpPr>
        <p:spPr>
          <a:xfrm>
            <a:off x="1931559" y="1642256"/>
            <a:ext cx="918797" cy="17884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smtClean="0">
                <a:solidFill>
                  <a:schemeClr val="tx2"/>
                </a:solidFill>
              </a:rPr>
              <a:t>First Model</a:t>
            </a:r>
            <a:endParaRPr lang="en-US" sz="1200" dirty="0">
              <a:solidFill>
                <a:schemeClr val="tx2"/>
              </a:solidFill>
            </a:endParaRPr>
          </a:p>
        </p:txBody>
      </p:sp>
      <p:sp>
        <p:nvSpPr>
          <p:cNvPr id="10" name="İçerik Yer Tutucusu 2"/>
          <p:cNvSpPr txBox="1">
            <a:spLocks/>
          </p:cNvSpPr>
          <p:nvPr/>
        </p:nvSpPr>
        <p:spPr>
          <a:xfrm>
            <a:off x="6442563" y="1549940"/>
            <a:ext cx="918797" cy="17884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smtClean="0">
                <a:solidFill>
                  <a:schemeClr val="tx2"/>
                </a:solidFill>
              </a:rPr>
              <a:t>Second Model</a:t>
            </a:r>
            <a:endParaRPr lang="en-US" sz="1200" dirty="0">
              <a:solidFill>
                <a:schemeClr val="tx2"/>
              </a:solidFill>
            </a:endParaRPr>
          </a:p>
        </p:txBody>
      </p:sp>
    </p:spTree>
    <p:extLst>
      <p:ext uri="{BB962C8B-B14F-4D97-AF65-F5344CB8AC3E}">
        <p14:creationId xmlns:p14="http://schemas.microsoft.com/office/powerpoint/2010/main" val="216300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2655338"/>
            <a:ext cx="2457450" cy="3448050"/>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541" y="2734918"/>
            <a:ext cx="4723809" cy="3288889"/>
          </a:xfrm>
          <a:prstGeom prst="rect">
            <a:avLst/>
          </a:prstGeom>
        </p:spPr>
      </p:pic>
      <p:sp>
        <p:nvSpPr>
          <p:cNvPr id="6" name="İçerik Yer Tutucusu 2"/>
          <p:cNvSpPr txBox="1">
            <a:spLocks/>
          </p:cNvSpPr>
          <p:nvPr/>
        </p:nvSpPr>
        <p:spPr>
          <a:xfrm>
            <a:off x="628651" y="369276"/>
            <a:ext cx="7886699" cy="20134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When </a:t>
            </a:r>
            <a:r>
              <a:rPr lang="en-US" dirty="0" smtClean="0">
                <a:solidFill>
                  <a:schemeClr val="tx2"/>
                </a:solidFill>
              </a:rPr>
              <a:t>house </a:t>
            </a:r>
            <a:r>
              <a:rPr lang="en-US" dirty="0">
                <a:solidFill>
                  <a:schemeClr val="tx2"/>
                </a:solidFill>
              </a:rPr>
              <a:t>prices </a:t>
            </a:r>
            <a:r>
              <a:rPr lang="en-US" dirty="0" smtClean="0">
                <a:solidFill>
                  <a:schemeClr val="tx2"/>
                </a:solidFill>
              </a:rPr>
              <a:t>estimated using </a:t>
            </a:r>
            <a:r>
              <a:rPr lang="en-US" dirty="0">
                <a:solidFill>
                  <a:schemeClr val="tx2"/>
                </a:solidFill>
              </a:rPr>
              <a:t>the Random Forest </a:t>
            </a:r>
            <a:r>
              <a:rPr lang="en-US" dirty="0" err="1">
                <a:solidFill>
                  <a:schemeClr val="tx2"/>
                </a:solidFill>
              </a:rPr>
              <a:t>regressor</a:t>
            </a:r>
            <a:r>
              <a:rPr lang="en-US" dirty="0">
                <a:solidFill>
                  <a:schemeClr val="tx2"/>
                </a:solidFill>
              </a:rPr>
              <a:t> method, the result is as </a:t>
            </a:r>
            <a:r>
              <a:rPr lang="en-US" dirty="0" smtClean="0">
                <a:solidFill>
                  <a:schemeClr val="tx2"/>
                </a:solidFill>
              </a:rPr>
              <a:t>follows</a:t>
            </a:r>
          </a:p>
          <a:p>
            <a:pPr marL="0" indent="0">
              <a:buNone/>
            </a:pPr>
            <a:r>
              <a:rPr lang="en-US" dirty="0">
                <a:solidFill>
                  <a:schemeClr val="tx2"/>
                </a:solidFill>
              </a:rPr>
              <a:t>There is a slightly higher median value compared to the actual prices. However, the main difference is in the outliers, and some very extreme house prices were found to be much lower </a:t>
            </a:r>
            <a:r>
              <a:rPr lang="en-US" dirty="0" smtClean="0">
                <a:solidFill>
                  <a:schemeClr val="tx2"/>
                </a:solidFill>
              </a:rPr>
              <a:t>prices</a:t>
            </a:r>
          </a:p>
          <a:p>
            <a:pPr marL="0" indent="0">
              <a:buNone/>
            </a:pPr>
            <a:r>
              <a:rPr lang="en-US" dirty="0">
                <a:solidFill>
                  <a:schemeClr val="tx2"/>
                </a:solidFill>
              </a:rPr>
              <a:t>When the model is applied to all data prices predicted with an RMSE value of $43546 and R2 Score of 0.986</a:t>
            </a:r>
          </a:p>
        </p:txBody>
      </p:sp>
      <p:pic>
        <p:nvPicPr>
          <p:cNvPr id="3" name="Resim 2"/>
          <p:cNvPicPr>
            <a:picLocks noChangeAspect="1"/>
          </p:cNvPicPr>
          <p:nvPr/>
        </p:nvPicPr>
        <p:blipFill>
          <a:blip r:embed="rId4"/>
          <a:stretch>
            <a:fillRect/>
          </a:stretch>
        </p:blipFill>
        <p:spPr>
          <a:xfrm>
            <a:off x="5719396" y="2258668"/>
            <a:ext cx="1257300" cy="476250"/>
          </a:xfrm>
          <a:prstGeom prst="rect">
            <a:avLst/>
          </a:prstGeom>
        </p:spPr>
      </p:pic>
    </p:spTree>
    <p:extLst>
      <p:ext uri="{BB962C8B-B14F-4D97-AF65-F5344CB8AC3E}">
        <p14:creationId xmlns:p14="http://schemas.microsoft.com/office/powerpoint/2010/main" val="1362104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095" y="2356849"/>
            <a:ext cx="4723809" cy="3288889"/>
          </a:xfrm>
        </p:spPr>
      </p:pic>
      <p:sp>
        <p:nvSpPr>
          <p:cNvPr id="5" name="İçerik Yer Tutucusu 2"/>
          <p:cNvSpPr txBox="1">
            <a:spLocks/>
          </p:cNvSpPr>
          <p:nvPr/>
        </p:nvSpPr>
        <p:spPr>
          <a:xfrm>
            <a:off x="628651" y="404445"/>
            <a:ext cx="7886699" cy="15208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The actual prices vs predictions graph is as follows, as can be seen, the error is more upward-oriented at </a:t>
            </a:r>
            <a:r>
              <a:rPr lang="en-US" dirty="0" smtClean="0">
                <a:solidFill>
                  <a:schemeClr val="tx2"/>
                </a:solidFill>
              </a:rPr>
              <a:t>lower </a:t>
            </a:r>
            <a:r>
              <a:rPr lang="en-US" dirty="0">
                <a:solidFill>
                  <a:schemeClr val="tx2"/>
                </a:solidFill>
              </a:rPr>
              <a:t>prices, whereas, on the contrary, prices are predicted lower at higher prices.</a:t>
            </a:r>
          </a:p>
        </p:txBody>
      </p:sp>
    </p:spTree>
    <p:extLst>
      <p:ext uri="{BB962C8B-B14F-4D97-AF65-F5344CB8AC3E}">
        <p14:creationId xmlns:p14="http://schemas.microsoft.com/office/powerpoint/2010/main" val="160585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FUTURE </a:t>
            </a:r>
            <a:r>
              <a:rPr lang="en-US" dirty="0" smtClean="0"/>
              <a:t>IMPROVEMENTS</a:t>
            </a:r>
            <a:endParaRPr lang="en-US" dirty="0"/>
          </a:p>
        </p:txBody>
      </p:sp>
      <p:sp>
        <p:nvSpPr>
          <p:cNvPr id="3" name="İçerik Yer Tutucusu 2"/>
          <p:cNvSpPr>
            <a:spLocks noGrp="1"/>
          </p:cNvSpPr>
          <p:nvPr>
            <p:ph idx="1"/>
          </p:nvPr>
        </p:nvSpPr>
        <p:spPr/>
        <p:txBody>
          <a:bodyPr>
            <a:normAutofit fontScale="92500"/>
          </a:bodyPr>
          <a:lstStyle/>
          <a:p>
            <a:r>
              <a:rPr lang="en-US" dirty="0" smtClean="0">
                <a:solidFill>
                  <a:schemeClr val="tx2"/>
                </a:solidFill>
              </a:rPr>
              <a:t>Due </a:t>
            </a:r>
            <a:r>
              <a:rPr lang="en-US" dirty="0">
                <a:solidFill>
                  <a:schemeClr val="tx2"/>
                </a:solidFill>
              </a:rPr>
              <a:t>to RAM </a:t>
            </a:r>
            <a:r>
              <a:rPr lang="en-US" dirty="0" smtClean="0">
                <a:solidFill>
                  <a:schemeClr val="tx2"/>
                </a:solidFill>
              </a:rPr>
              <a:t>constraints, </a:t>
            </a:r>
            <a:r>
              <a:rPr lang="en-US" dirty="0">
                <a:solidFill>
                  <a:schemeClr val="tx2"/>
                </a:solidFill>
              </a:rPr>
              <a:t>I had to train </a:t>
            </a:r>
            <a:r>
              <a:rPr lang="en-US" dirty="0" smtClean="0">
                <a:solidFill>
                  <a:schemeClr val="tx2"/>
                </a:solidFill>
              </a:rPr>
              <a:t>just Texas housing data of </a:t>
            </a:r>
            <a:r>
              <a:rPr lang="en-US" dirty="0">
                <a:solidFill>
                  <a:schemeClr val="tx2"/>
                </a:solidFill>
              </a:rPr>
              <a:t>the original </a:t>
            </a:r>
            <a:r>
              <a:rPr lang="en-US" dirty="0" smtClean="0">
                <a:solidFill>
                  <a:schemeClr val="tx2"/>
                </a:solidFill>
              </a:rPr>
              <a:t>600000 house </a:t>
            </a:r>
            <a:r>
              <a:rPr lang="en-US" dirty="0">
                <a:solidFill>
                  <a:schemeClr val="tx2"/>
                </a:solidFill>
              </a:rPr>
              <a:t>dataset. Without resource limitations, </a:t>
            </a:r>
            <a:r>
              <a:rPr lang="en-US" dirty="0" smtClean="0">
                <a:solidFill>
                  <a:schemeClr val="tx2"/>
                </a:solidFill>
              </a:rPr>
              <a:t>I would </a:t>
            </a:r>
            <a:r>
              <a:rPr lang="en-US" dirty="0">
                <a:solidFill>
                  <a:schemeClr val="tx2"/>
                </a:solidFill>
              </a:rPr>
              <a:t>love to train on the full dataset. Preliminary tests </a:t>
            </a:r>
            <a:r>
              <a:rPr lang="en-US" dirty="0" smtClean="0">
                <a:solidFill>
                  <a:schemeClr val="tx2"/>
                </a:solidFill>
              </a:rPr>
              <a:t>showed that </a:t>
            </a:r>
            <a:r>
              <a:rPr lang="en-US" dirty="0">
                <a:solidFill>
                  <a:schemeClr val="tx2"/>
                </a:solidFill>
              </a:rPr>
              <a:t>the bigger the training size, the lower the RMSE. One </a:t>
            </a:r>
            <a:r>
              <a:rPr lang="en-US" dirty="0" smtClean="0">
                <a:solidFill>
                  <a:schemeClr val="tx2"/>
                </a:solidFill>
              </a:rPr>
              <a:t>test showed </a:t>
            </a:r>
            <a:r>
              <a:rPr lang="en-US" dirty="0">
                <a:solidFill>
                  <a:schemeClr val="tx2"/>
                </a:solidFill>
              </a:rPr>
              <a:t>an increase in sample size could increase the RMSE by .</a:t>
            </a:r>
            <a:r>
              <a:rPr lang="en-US" dirty="0" smtClean="0">
                <a:solidFill>
                  <a:schemeClr val="tx2"/>
                </a:solidFill>
              </a:rPr>
              <a:t>03 (in </a:t>
            </a:r>
            <a:r>
              <a:rPr lang="en-US" dirty="0">
                <a:solidFill>
                  <a:schemeClr val="tx2"/>
                </a:solidFill>
              </a:rPr>
              <a:t>contrast to the .005 improvement I received when </a:t>
            </a:r>
            <a:r>
              <a:rPr lang="en-US" dirty="0" smtClean="0">
                <a:solidFill>
                  <a:schemeClr val="tx2"/>
                </a:solidFill>
              </a:rPr>
              <a:t>increasing the </a:t>
            </a:r>
            <a:r>
              <a:rPr lang="en-US" dirty="0" err="1">
                <a:solidFill>
                  <a:schemeClr val="tx2"/>
                </a:solidFill>
              </a:rPr>
              <a:t>coldstart</a:t>
            </a:r>
            <a:r>
              <a:rPr lang="en-US" dirty="0">
                <a:solidFill>
                  <a:schemeClr val="tx2"/>
                </a:solidFill>
              </a:rPr>
              <a:t> threshold</a:t>
            </a:r>
            <a:r>
              <a:rPr lang="en-US" dirty="0" smtClean="0">
                <a:solidFill>
                  <a:schemeClr val="tx2"/>
                </a:solidFill>
              </a:rPr>
              <a:t>)</a:t>
            </a:r>
          </a:p>
          <a:p>
            <a:r>
              <a:rPr lang="en-US" dirty="0">
                <a:solidFill>
                  <a:schemeClr val="tx2"/>
                </a:solidFill>
              </a:rPr>
              <a:t>With more advanced feature engineering applications, the </a:t>
            </a:r>
            <a:r>
              <a:rPr lang="en-US" dirty="0" smtClean="0">
                <a:solidFill>
                  <a:schemeClr val="tx2"/>
                </a:solidFill>
              </a:rPr>
              <a:t>score </a:t>
            </a:r>
            <a:r>
              <a:rPr lang="en-US" dirty="0">
                <a:solidFill>
                  <a:schemeClr val="tx2"/>
                </a:solidFill>
              </a:rPr>
              <a:t>of the </a:t>
            </a:r>
            <a:r>
              <a:rPr lang="en-US" dirty="0" smtClean="0">
                <a:solidFill>
                  <a:schemeClr val="tx2"/>
                </a:solidFill>
              </a:rPr>
              <a:t>model </a:t>
            </a:r>
            <a:r>
              <a:rPr lang="en-US" dirty="0">
                <a:solidFill>
                  <a:schemeClr val="tx2"/>
                </a:solidFill>
              </a:rPr>
              <a:t>can be further increased and the RMSE value and margin of error can be reduced.</a:t>
            </a:r>
          </a:p>
        </p:txBody>
      </p:sp>
    </p:spTree>
    <p:extLst>
      <p:ext uri="{BB962C8B-B14F-4D97-AF65-F5344CB8AC3E}">
        <p14:creationId xmlns:p14="http://schemas.microsoft.com/office/powerpoint/2010/main" val="325044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20208" y="1690689"/>
            <a:ext cx="5095142" cy="4486274"/>
          </a:xfrm>
        </p:spPr>
        <p:txBody>
          <a:bodyPr>
            <a:normAutofit/>
          </a:bodyPr>
          <a:lstStyle/>
          <a:p>
            <a:pPr marL="0" indent="0">
              <a:buNone/>
            </a:pPr>
            <a:r>
              <a:rPr lang="en-US" dirty="0">
                <a:solidFill>
                  <a:schemeClr val="tx2"/>
                </a:solidFill>
              </a:rPr>
              <a:t>Real estate is a very important pillar of the economy. However, despite a </a:t>
            </a:r>
            <a:r>
              <a:rPr lang="en-US" dirty="0" smtClean="0">
                <a:solidFill>
                  <a:schemeClr val="tx2"/>
                </a:solidFill>
              </a:rPr>
              <a:t>large amount </a:t>
            </a:r>
            <a:r>
              <a:rPr lang="en-US" dirty="0">
                <a:solidFill>
                  <a:schemeClr val="tx2"/>
                </a:solidFill>
              </a:rPr>
              <a:t>of data available, we do not have precise measurements of house prices.</a:t>
            </a:r>
          </a:p>
          <a:p>
            <a:pPr marL="0" indent="0">
              <a:buNone/>
            </a:pPr>
            <a:r>
              <a:rPr lang="en-US" dirty="0">
                <a:solidFill>
                  <a:schemeClr val="tx2"/>
                </a:solidFill>
              </a:rPr>
              <a:t>Therefore, this study aims to apply machine learning to predict home selling </a:t>
            </a:r>
            <a:r>
              <a:rPr lang="en-US" dirty="0" smtClean="0">
                <a:solidFill>
                  <a:schemeClr val="tx2"/>
                </a:solidFill>
              </a:rPr>
              <a:t>prices based </a:t>
            </a:r>
            <a:r>
              <a:rPr lang="en-US" dirty="0">
                <a:solidFill>
                  <a:schemeClr val="tx2"/>
                </a:solidFill>
              </a:rPr>
              <a:t>on various economic indicators.</a:t>
            </a:r>
          </a:p>
        </p:txBody>
      </p:sp>
      <p:sp>
        <p:nvSpPr>
          <p:cNvPr id="4" name="Unvan 3"/>
          <p:cNvSpPr>
            <a:spLocks noGrp="1"/>
          </p:cNvSpPr>
          <p:nvPr>
            <p:ph type="title"/>
          </p:nvPr>
        </p:nvSpPr>
        <p:spPr/>
        <p:txBody>
          <a:bodyPr/>
          <a:lstStyle/>
          <a:p>
            <a:r>
              <a:rPr lang="en-US" b="1" dirty="0" smtClean="0"/>
              <a:t>PROBLEM</a:t>
            </a:r>
            <a:endParaRPr lang="en-US" b="1" dirty="0"/>
          </a:p>
        </p:txBody>
      </p:sp>
      <p:pic>
        <p:nvPicPr>
          <p:cNvPr id="5" name="Resim 4"/>
          <p:cNvPicPr>
            <a:picLocks noChangeAspect="1"/>
          </p:cNvPicPr>
          <p:nvPr/>
        </p:nvPicPr>
        <p:blipFill rotWithShape="1">
          <a:blip r:embed="rId2" cstate="print">
            <a:extLst>
              <a:ext uri="{28A0092B-C50C-407E-A947-70E740481C1C}">
                <a14:useLocalDpi xmlns:a14="http://schemas.microsoft.com/office/drawing/2010/main" val="0"/>
              </a:ext>
            </a:extLst>
          </a:blip>
          <a:srcRect l="49904" t="394" r="15192"/>
          <a:stretch/>
        </p:blipFill>
        <p:spPr>
          <a:xfrm>
            <a:off x="567104" y="1327639"/>
            <a:ext cx="2448657" cy="4659425"/>
          </a:xfrm>
          <a:prstGeom prst="rect">
            <a:avLst/>
          </a:prstGeom>
        </p:spPr>
      </p:pic>
    </p:spTree>
    <p:extLst>
      <p:ext uri="{BB962C8B-B14F-4D97-AF65-F5344CB8AC3E}">
        <p14:creationId xmlns:p14="http://schemas.microsoft.com/office/powerpoint/2010/main" val="24042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1690689"/>
            <a:ext cx="7886700" cy="4486274"/>
          </a:xfrm>
        </p:spPr>
        <p:txBody>
          <a:bodyPr>
            <a:normAutofit fontScale="92500" lnSpcReduction="20000"/>
          </a:bodyPr>
          <a:lstStyle/>
          <a:p>
            <a:pPr marL="0" indent="0">
              <a:buNone/>
            </a:pPr>
            <a:r>
              <a:rPr lang="en-US" dirty="0" smtClean="0">
                <a:solidFill>
                  <a:schemeClr val="tx2"/>
                </a:solidFill>
              </a:rPr>
              <a:t>The </a:t>
            </a:r>
            <a:r>
              <a:rPr lang="en-US" dirty="0">
                <a:solidFill>
                  <a:schemeClr val="tx2"/>
                </a:solidFill>
              </a:rPr>
              <a:t>real estate industry is one of the most competitive in terms of pricing and is always changing. It is one of the key areas where machine learning concepts are applied to improve and accurately predict expenses. Predicting a real estate property's market worth is the paper's main goal. This approach aids in determining a property's beginning price depending on geographic factors. Future costs will be predicted by dissecting past market trends, price ranges, and upcoming technological improvements. This examination means to predict house prices in Texas with Random Forest </a:t>
            </a:r>
            <a:r>
              <a:rPr lang="en-US" dirty="0" err="1">
                <a:solidFill>
                  <a:schemeClr val="tx2"/>
                </a:solidFill>
              </a:rPr>
              <a:t>regressor</a:t>
            </a:r>
            <a:r>
              <a:rPr lang="en-US" dirty="0">
                <a:solidFill>
                  <a:schemeClr val="tx2"/>
                </a:solidFill>
              </a:rPr>
              <a:t>. It will help clients to put resources into a bequest without moving toward a broker. The result of this research proved that the Random Forest </a:t>
            </a:r>
            <a:r>
              <a:rPr lang="en-US" dirty="0" err="1">
                <a:solidFill>
                  <a:schemeClr val="tx2"/>
                </a:solidFill>
              </a:rPr>
              <a:t>regressor</a:t>
            </a:r>
            <a:r>
              <a:rPr lang="en-US" dirty="0">
                <a:solidFill>
                  <a:schemeClr val="tx2"/>
                </a:solidFill>
              </a:rPr>
              <a:t> gives an accuracy of 96.8%.</a:t>
            </a:r>
          </a:p>
        </p:txBody>
      </p:sp>
      <p:sp>
        <p:nvSpPr>
          <p:cNvPr id="4" name="Unvan 3"/>
          <p:cNvSpPr>
            <a:spLocks noGrp="1"/>
          </p:cNvSpPr>
          <p:nvPr>
            <p:ph type="title"/>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273097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1690689"/>
            <a:ext cx="7886700" cy="4486274"/>
          </a:xfrm>
        </p:spPr>
        <p:txBody>
          <a:bodyPr>
            <a:normAutofit/>
          </a:bodyPr>
          <a:lstStyle/>
          <a:p>
            <a:pPr marL="0" indent="0">
              <a:buNone/>
            </a:pPr>
            <a:r>
              <a:rPr lang="en-US" dirty="0">
                <a:solidFill>
                  <a:schemeClr val="tx2"/>
                </a:solidFill>
              </a:rPr>
              <a:t>The Data used for this project consists of 600,000 house prices from all over the US, which are listed at Zillow.com. A large number of dataset samples makes it a “tall” dataset which will make it possible to achieve useful predictive accuracy for a wide range of locations and home types. The first step is to clean this data and ensure fits for purpose. Then look at which features would provide interesting insights and answer questions that would help to predict the value of a house. Finally, dive into building a model capable of predicting house prices.</a:t>
            </a:r>
          </a:p>
        </p:txBody>
      </p:sp>
      <p:sp>
        <p:nvSpPr>
          <p:cNvPr id="4" name="Unvan 3"/>
          <p:cNvSpPr>
            <a:spLocks noGrp="1"/>
          </p:cNvSpPr>
          <p:nvPr>
            <p:ph type="title"/>
          </p:nvPr>
        </p:nvSpPr>
        <p:spPr/>
        <p:txBody>
          <a:bodyPr/>
          <a:lstStyle/>
          <a:p>
            <a:r>
              <a:rPr lang="en-US" b="1" dirty="0" smtClean="0"/>
              <a:t>DATA</a:t>
            </a:r>
            <a:endParaRPr lang="en-US"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669" y="0"/>
            <a:ext cx="1397977" cy="1397977"/>
          </a:xfrm>
          <a:prstGeom prst="rect">
            <a:avLst/>
          </a:prstGeom>
        </p:spPr>
      </p:pic>
    </p:spTree>
    <p:extLst>
      <p:ext uri="{BB962C8B-B14F-4D97-AF65-F5344CB8AC3E}">
        <p14:creationId xmlns:p14="http://schemas.microsoft.com/office/powerpoint/2010/main" val="428111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stretch>
            <a:fillRect/>
          </a:stretch>
        </p:blipFill>
        <p:spPr>
          <a:xfrm>
            <a:off x="628650" y="812184"/>
            <a:ext cx="7886700" cy="3951548"/>
          </a:xfrm>
          <a:prstGeom prst="rect">
            <a:avLst/>
          </a:prstGeom>
        </p:spPr>
      </p:pic>
      <p:sp>
        <p:nvSpPr>
          <p:cNvPr id="4" name="İçerik Yer Tutucusu 2"/>
          <p:cNvSpPr txBox="1">
            <a:spLocks/>
          </p:cNvSpPr>
          <p:nvPr/>
        </p:nvSpPr>
        <p:spPr>
          <a:xfrm>
            <a:off x="628650" y="4914899"/>
            <a:ext cx="7886700" cy="13803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The dataset has 1 table with a total of 16 categorical features 10 numerical features and 2 special features. This makes it a good dataset for learning how to extract features from location and </a:t>
            </a:r>
            <a:r>
              <a:rPr lang="en-US" dirty="0" err="1">
                <a:solidFill>
                  <a:schemeClr val="tx2"/>
                </a:solidFill>
              </a:rPr>
              <a:t>DateTime</a:t>
            </a:r>
            <a:r>
              <a:rPr lang="en-US" dirty="0">
                <a:solidFill>
                  <a:schemeClr val="tx2"/>
                </a:solidFill>
              </a:rPr>
              <a:t> features for spatiotemporal modeling.</a:t>
            </a:r>
          </a:p>
        </p:txBody>
      </p:sp>
    </p:spTree>
    <p:extLst>
      <p:ext uri="{BB962C8B-B14F-4D97-AF65-F5344CB8AC3E}">
        <p14:creationId xmlns:p14="http://schemas.microsoft.com/office/powerpoint/2010/main" val="3415942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Exploratory Data Analysis (EDA</a:t>
            </a:r>
            <a:r>
              <a:rPr lang="en-US" dirty="0" smtClean="0"/>
              <a:t>)</a:t>
            </a:r>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01045"/>
            <a:ext cx="4507936" cy="4330159"/>
          </a:xfrm>
        </p:spPr>
      </p:pic>
      <p:sp>
        <p:nvSpPr>
          <p:cNvPr id="5" name="İçerik Yer Tutucusu 2"/>
          <p:cNvSpPr txBox="1">
            <a:spLocks/>
          </p:cNvSpPr>
          <p:nvPr/>
        </p:nvSpPr>
        <p:spPr>
          <a:xfrm>
            <a:off x="5380892" y="1389185"/>
            <a:ext cx="3552094" cy="4742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200" dirty="0">
                <a:solidFill>
                  <a:schemeClr val="tx2"/>
                </a:solidFill>
              </a:rPr>
              <a:t>In the graphic on the </a:t>
            </a:r>
            <a:r>
              <a:rPr lang="en-US" sz="2200" dirty="0" smtClean="0">
                <a:solidFill>
                  <a:schemeClr val="tx2"/>
                </a:solidFill>
              </a:rPr>
              <a:t>left, </a:t>
            </a:r>
            <a:r>
              <a:rPr lang="en-US" sz="2200" dirty="0">
                <a:solidFill>
                  <a:schemeClr val="tx2"/>
                </a:solidFill>
              </a:rPr>
              <a:t>you can see the distribution of </a:t>
            </a:r>
            <a:r>
              <a:rPr lang="en-US" sz="2200" dirty="0" smtClean="0">
                <a:solidFill>
                  <a:schemeClr val="tx2"/>
                </a:solidFill>
              </a:rPr>
              <a:t>price </a:t>
            </a:r>
            <a:r>
              <a:rPr lang="en-US" sz="2200" dirty="0">
                <a:solidFill>
                  <a:schemeClr val="tx2"/>
                </a:solidFill>
              </a:rPr>
              <a:t>per unit by each </a:t>
            </a:r>
            <a:r>
              <a:rPr lang="en-US" sz="2200" dirty="0" smtClean="0">
                <a:solidFill>
                  <a:schemeClr val="tx2"/>
                </a:solidFill>
              </a:rPr>
              <a:t>state</a:t>
            </a:r>
          </a:p>
          <a:p>
            <a:pPr marL="0" indent="0" algn="r">
              <a:buNone/>
            </a:pPr>
            <a:r>
              <a:rPr lang="en-US" sz="2200" dirty="0">
                <a:solidFill>
                  <a:schemeClr val="tx2"/>
                </a:solidFill>
              </a:rPr>
              <a:t>House prices in the state of California vary widely, but outliers draw the </a:t>
            </a:r>
            <a:r>
              <a:rPr lang="en-US" sz="2200" dirty="0" smtClean="0">
                <a:solidFill>
                  <a:schemeClr val="tx2"/>
                </a:solidFill>
              </a:rPr>
              <a:t>attention, </a:t>
            </a:r>
            <a:r>
              <a:rPr lang="en-US" sz="2200" dirty="0">
                <a:solidFill>
                  <a:schemeClr val="tx2"/>
                </a:solidFill>
              </a:rPr>
              <a:t>but in </a:t>
            </a:r>
            <a:r>
              <a:rPr lang="en-US" sz="2200" dirty="0" smtClean="0">
                <a:solidFill>
                  <a:schemeClr val="tx2"/>
                </a:solidFill>
              </a:rPr>
              <a:t>mid-western </a:t>
            </a:r>
            <a:r>
              <a:rPr lang="en-US" sz="2200" dirty="0">
                <a:solidFill>
                  <a:schemeClr val="tx2"/>
                </a:solidFill>
              </a:rPr>
              <a:t>states such as Utah, Wyoming, and Colorado, base prices start higher</a:t>
            </a:r>
          </a:p>
          <a:p>
            <a:pPr marL="0" indent="0" algn="r">
              <a:buNone/>
            </a:pPr>
            <a:r>
              <a:rPr lang="en-US" sz="2200" dirty="0" smtClean="0">
                <a:solidFill>
                  <a:schemeClr val="tx2"/>
                </a:solidFill>
              </a:rPr>
              <a:t>A </a:t>
            </a:r>
            <a:r>
              <a:rPr lang="en-US" sz="2200" dirty="0">
                <a:solidFill>
                  <a:schemeClr val="tx2"/>
                </a:solidFill>
              </a:rPr>
              <a:t>more homogeneous distribution is seen in southern states such as Texas and </a:t>
            </a:r>
            <a:r>
              <a:rPr lang="en-US" sz="2200" dirty="0" smtClean="0">
                <a:solidFill>
                  <a:schemeClr val="tx2"/>
                </a:solidFill>
              </a:rPr>
              <a:t>Arizona</a:t>
            </a:r>
            <a:endParaRPr lang="en-US" sz="2200" dirty="0">
              <a:solidFill>
                <a:schemeClr val="tx2"/>
              </a:solidFill>
            </a:endParaRPr>
          </a:p>
        </p:txBody>
      </p:sp>
    </p:spTree>
    <p:extLst>
      <p:ext uri="{BB962C8B-B14F-4D97-AF65-F5344CB8AC3E}">
        <p14:creationId xmlns:p14="http://schemas.microsoft.com/office/powerpoint/2010/main" val="3407844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653119"/>
            <a:ext cx="3864260" cy="2960522"/>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88" y="653119"/>
            <a:ext cx="3864261" cy="2960522"/>
          </a:xfrm>
          <a:prstGeom prst="rect">
            <a:avLst/>
          </a:prstGeom>
        </p:spPr>
      </p:pic>
      <p:sp>
        <p:nvSpPr>
          <p:cNvPr id="6" name="Unvan 1"/>
          <p:cNvSpPr>
            <a:spLocks noGrp="1"/>
          </p:cNvSpPr>
          <p:nvPr>
            <p:ph type="title"/>
          </p:nvPr>
        </p:nvSpPr>
        <p:spPr>
          <a:xfrm>
            <a:off x="1921119" y="365126"/>
            <a:ext cx="1455127" cy="287993"/>
          </a:xfrm>
        </p:spPr>
        <p:txBody>
          <a:bodyPr>
            <a:normAutofit fontScale="90000"/>
          </a:bodyPr>
          <a:lstStyle/>
          <a:p>
            <a:pPr algn="ctr"/>
            <a:r>
              <a:rPr lang="en-US" sz="1600" dirty="0" smtClean="0"/>
              <a:t>Median Prices</a:t>
            </a:r>
            <a:endParaRPr lang="en-US" sz="1600" dirty="0"/>
          </a:p>
        </p:txBody>
      </p:sp>
      <p:sp>
        <p:nvSpPr>
          <p:cNvPr id="7" name="Unvan 1"/>
          <p:cNvSpPr txBox="1">
            <a:spLocks/>
          </p:cNvSpPr>
          <p:nvPr/>
        </p:nvSpPr>
        <p:spPr>
          <a:xfrm>
            <a:off x="5972153" y="365126"/>
            <a:ext cx="1455127" cy="2879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smtClean="0"/>
              <a:t>Mean Prices</a:t>
            </a:r>
            <a:endParaRPr lang="en-US" sz="1400" dirty="0"/>
          </a:p>
        </p:txBody>
      </p:sp>
      <p:sp>
        <p:nvSpPr>
          <p:cNvPr id="8" name="İçerik Yer Tutucusu 2"/>
          <p:cNvSpPr txBox="1">
            <a:spLocks/>
          </p:cNvSpPr>
          <p:nvPr/>
        </p:nvSpPr>
        <p:spPr>
          <a:xfrm>
            <a:off x="628650" y="3719146"/>
            <a:ext cx="7886699" cy="28487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You can see the median price chart according to the states in the left chart, and the average price chart by the states in the right chart</a:t>
            </a:r>
            <a:r>
              <a:rPr lang="en-US" dirty="0" smtClean="0">
                <a:solidFill>
                  <a:schemeClr val="tx2"/>
                </a:solidFill>
              </a:rPr>
              <a:t>.</a:t>
            </a:r>
            <a:endParaRPr lang="en-US" dirty="0">
              <a:solidFill>
                <a:schemeClr val="tx2"/>
              </a:solidFill>
            </a:endParaRPr>
          </a:p>
          <a:p>
            <a:pPr marL="0" indent="0">
              <a:buNone/>
            </a:pPr>
            <a:r>
              <a:rPr lang="en-US" dirty="0">
                <a:solidFill>
                  <a:schemeClr val="tx2"/>
                </a:solidFill>
              </a:rPr>
              <a:t>It is noticeable that there is no difference between the median value and the average value in states such as New Jersey and Connecticut, while in more western states such as Washington, Oregon, Utah, Idaho, Wyoming, and Colorado the average prices are significantly higher than the median prices, visible. From this point of view, we can deduce that there are more high-priced luxury houses in these states, and this drags the average values ​​up.</a:t>
            </a:r>
          </a:p>
        </p:txBody>
      </p:sp>
    </p:spTree>
    <p:extLst>
      <p:ext uri="{BB962C8B-B14F-4D97-AF65-F5344CB8AC3E}">
        <p14:creationId xmlns:p14="http://schemas.microsoft.com/office/powerpoint/2010/main" val="1066115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172681"/>
            <a:ext cx="883628" cy="5511450"/>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657" y="1172681"/>
            <a:ext cx="5574639" cy="3508910"/>
          </a:xfrm>
          <a:prstGeom prst="rect">
            <a:avLst/>
          </a:prstGeom>
        </p:spPr>
      </p:pic>
      <p:sp>
        <p:nvSpPr>
          <p:cNvPr id="6" name="İçerik Yer Tutucusu 2"/>
          <p:cNvSpPr txBox="1">
            <a:spLocks/>
          </p:cNvSpPr>
          <p:nvPr/>
        </p:nvSpPr>
        <p:spPr>
          <a:xfrm>
            <a:off x="1916723" y="5073162"/>
            <a:ext cx="6515100" cy="149469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Since this data set contains </a:t>
            </a:r>
            <a:r>
              <a:rPr lang="en-US" dirty="0" smtClean="0">
                <a:solidFill>
                  <a:schemeClr val="tx2"/>
                </a:solidFill>
              </a:rPr>
              <a:t>600.000 housing </a:t>
            </a:r>
            <a:r>
              <a:rPr lang="en-US" dirty="0">
                <a:solidFill>
                  <a:schemeClr val="tx2"/>
                </a:solidFill>
              </a:rPr>
              <a:t>data and 28 </a:t>
            </a:r>
            <a:r>
              <a:rPr lang="en-US" dirty="0" smtClean="0">
                <a:solidFill>
                  <a:schemeClr val="tx2"/>
                </a:solidFill>
              </a:rPr>
              <a:t>columns</a:t>
            </a:r>
            <a:r>
              <a:rPr lang="en-US" dirty="0">
                <a:solidFill>
                  <a:schemeClr val="tx2"/>
                </a:solidFill>
              </a:rPr>
              <a:t>, I realized that the problem could not be solved by the computer after a certain point during feature selection and engineering. In this context, I decided to establish this price estimation system in only one state, and I decided on the state of Texas, which is the state with the most in the data set.</a:t>
            </a:r>
          </a:p>
        </p:txBody>
      </p:sp>
      <p:sp>
        <p:nvSpPr>
          <p:cNvPr id="7" name="Unvan 1"/>
          <p:cNvSpPr>
            <a:spLocks noGrp="1"/>
          </p:cNvSpPr>
          <p:nvPr>
            <p:ph type="title"/>
          </p:nvPr>
        </p:nvSpPr>
        <p:spPr>
          <a:xfrm>
            <a:off x="628650" y="171697"/>
            <a:ext cx="7886700" cy="1325563"/>
          </a:xfrm>
        </p:spPr>
        <p:txBody>
          <a:bodyPr/>
          <a:lstStyle/>
          <a:p>
            <a:r>
              <a:rPr lang="en-US" dirty="0" smtClean="0"/>
              <a:t>Feature Selection</a:t>
            </a:r>
            <a:endParaRPr lang="en-US" dirty="0"/>
          </a:p>
        </p:txBody>
      </p:sp>
    </p:spTree>
    <p:extLst>
      <p:ext uri="{BB962C8B-B14F-4D97-AF65-F5344CB8AC3E}">
        <p14:creationId xmlns:p14="http://schemas.microsoft.com/office/powerpoint/2010/main" val="102779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r="83556"/>
          <a:stretch/>
        </p:blipFill>
        <p:spPr>
          <a:xfrm>
            <a:off x="628650" y="2612064"/>
            <a:ext cx="3705958" cy="3116852"/>
          </a:xfrm>
        </p:spPr>
      </p:pic>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30288" r="55577"/>
          <a:stretch/>
        </p:blipFill>
        <p:spPr>
          <a:xfrm>
            <a:off x="6268913" y="2313123"/>
            <a:ext cx="1824404" cy="1785058"/>
          </a:xfrm>
          <a:prstGeom prst="rect">
            <a:avLst/>
          </a:prstGeom>
        </p:spPr>
      </p:pic>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72020" t="-756" r="13750" b="636"/>
          <a:stretch/>
        </p:blipFill>
        <p:spPr>
          <a:xfrm>
            <a:off x="6268913" y="4092749"/>
            <a:ext cx="1824404" cy="1775094"/>
          </a:xfrm>
          <a:prstGeom prst="rect">
            <a:avLst/>
          </a:prstGeom>
        </p:spPr>
      </p:pic>
      <p:sp>
        <p:nvSpPr>
          <p:cNvPr id="7" name="İçerik Yer Tutucusu 2"/>
          <p:cNvSpPr txBox="1">
            <a:spLocks/>
          </p:cNvSpPr>
          <p:nvPr/>
        </p:nvSpPr>
        <p:spPr>
          <a:xfrm>
            <a:off x="628650" y="543461"/>
            <a:ext cx="7882304" cy="176966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In the graphs below, we can see how the land space and house prices are related according to the property type</a:t>
            </a:r>
            <a:r>
              <a:rPr lang="en-US" dirty="0" smtClean="0">
                <a:solidFill>
                  <a:schemeClr val="tx2"/>
                </a:solidFill>
              </a:rPr>
              <a:t>.</a:t>
            </a:r>
          </a:p>
          <a:p>
            <a:pPr marL="0" indent="0">
              <a:buNone/>
            </a:pPr>
            <a:r>
              <a:rPr lang="en-US" dirty="0">
                <a:solidFill>
                  <a:schemeClr val="tx2"/>
                </a:solidFill>
              </a:rPr>
              <a:t>Although there are some exceptions, the conclusion to be drawn from these charts is that there is a proportional increase in the price as the land space increases.</a:t>
            </a:r>
            <a:endParaRPr lang="en-US" dirty="0">
              <a:solidFill>
                <a:schemeClr val="tx2"/>
              </a:solidFill>
            </a:endParaRPr>
          </a:p>
        </p:txBody>
      </p:sp>
    </p:spTree>
    <p:extLst>
      <p:ext uri="{BB962C8B-B14F-4D97-AF65-F5344CB8AC3E}">
        <p14:creationId xmlns:p14="http://schemas.microsoft.com/office/powerpoint/2010/main" val="849545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Özel 4">
      <a:dk1>
        <a:srgbClr val="498DF1"/>
      </a:dk1>
      <a:lt1>
        <a:srgbClr val="FFFFFF"/>
      </a:lt1>
      <a:dk2>
        <a:srgbClr val="000000"/>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1170</Words>
  <Application>Microsoft Office PowerPoint</Application>
  <PresentationFormat>Letter Kağıt (8.5x11 inç)</PresentationFormat>
  <Paragraphs>42</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Corbel</vt:lpstr>
      <vt:lpstr>Office Teması</vt:lpstr>
      <vt:lpstr>HOUSE PRICE PREDICTION SYSTEM</vt:lpstr>
      <vt:lpstr>PROBLEM</vt:lpstr>
      <vt:lpstr>INTRODUCTION</vt:lpstr>
      <vt:lpstr>DATA</vt:lpstr>
      <vt:lpstr>PowerPoint Sunusu</vt:lpstr>
      <vt:lpstr>Exploratory Data Analysis (EDA)</vt:lpstr>
      <vt:lpstr>Median Prices</vt:lpstr>
      <vt:lpstr>Feature Selection</vt:lpstr>
      <vt:lpstr>PowerPoint Sunusu</vt:lpstr>
      <vt:lpstr>PowerPoint Sunusu</vt:lpstr>
      <vt:lpstr>PowerPoint Sunusu</vt:lpstr>
      <vt:lpstr>PowerPoint Sunusu</vt:lpstr>
      <vt:lpstr>Modeling</vt:lpstr>
      <vt:lpstr>PowerPoint Sunusu</vt:lpstr>
      <vt:lpstr>PowerPoint Sunusu</vt:lpstr>
      <vt:lpstr>FUTURE IMPROVEMENTS</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Özgür</dc:creator>
  <cp:lastModifiedBy>Özgür</cp:lastModifiedBy>
  <cp:revision>22</cp:revision>
  <dcterms:created xsi:type="dcterms:W3CDTF">2022-10-26T16:27:56Z</dcterms:created>
  <dcterms:modified xsi:type="dcterms:W3CDTF">2022-10-27T00:13:22Z</dcterms:modified>
</cp:coreProperties>
</file>