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E6633D6-0E88-4CD6-A526-FD8A94ED4E52}">
          <p14:sldIdLst>
            <p14:sldId id="256"/>
            <p14:sldId id="257"/>
            <p14:sldId id="258"/>
            <p14:sldId id="259"/>
            <p14:sldId id="260"/>
            <p14:sldId id="261"/>
            <p14:sldId id="262"/>
            <p14:sldId id="263"/>
            <p14:sldId id="264"/>
            <p14:sldId id="265"/>
            <p14:sldId id="266"/>
            <p14:sldId id="267"/>
            <p14:sldId id="270"/>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3" autoAdjust="0"/>
  </p:normalViewPr>
  <p:slideViewPr>
    <p:cSldViewPr snapToGrid="0">
      <p:cViewPr varScale="1">
        <p:scale>
          <a:sx n="92" d="100"/>
          <a:sy n="92" d="100"/>
        </p:scale>
        <p:origin x="12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10AC8-E2C6-4758-8170-E00974430B49}" type="datetimeFigureOut">
              <a:rPr lang="en-US" smtClean="0"/>
              <a:t>1/12/2023</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63526-C20A-4753-BF47-A9262C653C72}" type="slidenum">
              <a:rPr lang="en-US" smtClean="0"/>
              <a:t>‹#›</a:t>
            </a:fld>
            <a:endParaRPr lang="en-US"/>
          </a:p>
        </p:txBody>
      </p:sp>
    </p:spTree>
    <p:extLst>
      <p:ext uri="{BB962C8B-B14F-4D97-AF65-F5344CB8AC3E}">
        <p14:creationId xmlns:p14="http://schemas.microsoft.com/office/powerpoint/2010/main" val="246212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6FE63526-C20A-4753-BF47-A9262C653C72}" type="slidenum">
              <a:rPr lang="en-US" smtClean="0"/>
              <a:t>11</a:t>
            </a:fld>
            <a:endParaRPr lang="en-US"/>
          </a:p>
        </p:txBody>
      </p:sp>
    </p:spTree>
    <p:extLst>
      <p:ext uri="{BB962C8B-B14F-4D97-AF65-F5344CB8AC3E}">
        <p14:creationId xmlns:p14="http://schemas.microsoft.com/office/powerpoint/2010/main" val="63807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6FE63526-C20A-4753-BF47-A9262C653C72}" type="slidenum">
              <a:rPr lang="en-US" smtClean="0"/>
              <a:t>13</a:t>
            </a:fld>
            <a:endParaRPr lang="en-US"/>
          </a:p>
        </p:txBody>
      </p:sp>
    </p:spTree>
    <p:extLst>
      <p:ext uri="{BB962C8B-B14F-4D97-AF65-F5344CB8AC3E}">
        <p14:creationId xmlns:p14="http://schemas.microsoft.com/office/powerpoint/2010/main" val="234403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-Overall, the </a:t>
            </a:r>
            <a:r>
              <a:rPr lang="en-US" dirty="0" err="1" smtClean="0"/>
              <a:t>AdaBoostClassifier</a:t>
            </a:r>
            <a:r>
              <a:rPr lang="en-US" dirty="0" smtClean="0"/>
              <a:t> performs better than the </a:t>
            </a:r>
            <a:r>
              <a:rPr lang="en-US" dirty="0" err="1" smtClean="0"/>
              <a:t>RandomForest</a:t>
            </a:r>
            <a:r>
              <a:rPr lang="en-US" dirty="0" smtClean="0"/>
              <a:t> and KNN algorithms in terms of Test F1 Score. When we select the '</a:t>
            </a:r>
            <a:r>
              <a:rPr lang="en-US" dirty="0" err="1" smtClean="0"/>
              <a:t>char_wb</a:t>
            </a:r>
            <a:r>
              <a:rPr lang="en-US" dirty="0" smtClean="0"/>
              <a:t>' parameter for the analyzer, the number of features decreases, as shown in the matrix dimensions above. This can negatively impact model performance, and in this case, it slightly affected the performance of our model. As we can see from the table, the larger the value of the </a:t>
            </a:r>
            <a:r>
              <a:rPr lang="en-US" dirty="0" err="1" smtClean="0"/>
              <a:t>n_estimators</a:t>
            </a:r>
            <a:r>
              <a:rPr lang="en-US" dirty="0" smtClean="0"/>
              <a:t> parameter, the better the accuracy and Test F1 Score. The </a:t>
            </a:r>
            <a:r>
              <a:rPr lang="en-US" dirty="0" err="1" smtClean="0"/>
              <a:t>stop_words</a:t>
            </a:r>
            <a:r>
              <a:rPr lang="en-US" dirty="0" smtClean="0"/>
              <a:t> parameter removes a list of stop words from the documents. In this case, selecting the 'English' stop words had a positive impact on performance, while using 'None' worked well. This suggests that articles are important when trying to predict toxic comments.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put it in a nutshell, the results of the study demonstrated the effectiveness of the </a:t>
            </a:r>
            <a:r>
              <a:rPr lang="en-US" dirty="0" err="1" smtClean="0"/>
              <a:t>AdaBoostClassifier</a:t>
            </a:r>
            <a:r>
              <a:rPr lang="en-US" dirty="0" smtClean="0"/>
              <a:t> in classifying toxic and non-toxic comments. The high Test F1 score and accuracies achieved by the model suggest that it is a strong performer for this task. However, the study also highlighted the challenges of working with imbalanced data and the importance of carefully choosing and tuning the </a:t>
            </a:r>
            <a:r>
              <a:rPr lang="en-US" dirty="0" err="1" smtClean="0"/>
              <a:t>hyperparameters</a:t>
            </a:r>
            <a:r>
              <a:rPr lang="en-US" dirty="0" smtClean="0"/>
              <a:t> of the classifiers to achieve the best possible performance.</a:t>
            </a:r>
          </a:p>
          <a:p>
            <a:endParaRPr lang="en-US" dirty="0"/>
          </a:p>
        </p:txBody>
      </p:sp>
      <p:sp>
        <p:nvSpPr>
          <p:cNvPr id="4" name="Slayt Numarası Yer Tutucusu 3"/>
          <p:cNvSpPr>
            <a:spLocks noGrp="1"/>
          </p:cNvSpPr>
          <p:nvPr>
            <p:ph type="sldNum" sz="quarter" idx="10"/>
          </p:nvPr>
        </p:nvSpPr>
        <p:spPr/>
        <p:txBody>
          <a:bodyPr/>
          <a:lstStyle/>
          <a:p>
            <a:fld id="{6FE63526-C20A-4753-BF47-A9262C653C72}" type="slidenum">
              <a:rPr lang="en-US" smtClean="0"/>
              <a:t>14</a:t>
            </a:fld>
            <a:endParaRPr lang="en-US"/>
          </a:p>
        </p:txBody>
      </p:sp>
    </p:spTree>
    <p:extLst>
      <p:ext uri="{BB962C8B-B14F-4D97-AF65-F5344CB8AC3E}">
        <p14:creationId xmlns:p14="http://schemas.microsoft.com/office/powerpoint/2010/main" val="104840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66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68566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982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48554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5659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09674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1979131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7114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51554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112603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D1FDCA7-092F-462E-A54F-7C69BDFC75AA}"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7077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D1FDCA7-092F-462E-A54F-7C69BDFC75AA}"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235081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D1FDCA7-092F-462E-A54F-7C69BDFC75AA}"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275918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FDCA7-092F-462E-A54F-7C69BDFC75AA}"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88737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D1FDCA7-092F-462E-A54F-7C69BDFC75AA}"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417123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
        <p:nvSpPr>
          <p:cNvPr id="5" name="Date Placeholder 4"/>
          <p:cNvSpPr>
            <a:spLocks noGrp="1"/>
          </p:cNvSpPr>
          <p:nvPr>
            <p:ph type="dt" sz="half" idx="10"/>
          </p:nvPr>
        </p:nvSpPr>
        <p:spPr/>
        <p:txBody>
          <a:bodyPr/>
          <a:lstStyle/>
          <a:p>
            <a:fld id="{9D1FDCA7-092F-462E-A54F-7C69BDFC75AA}" type="datetimeFigureOut">
              <a:rPr lang="en-US" smtClean="0"/>
              <a:t>1/12/2023</a:t>
            </a:fld>
            <a:endParaRPr lang="en-US"/>
          </a:p>
        </p:txBody>
      </p:sp>
    </p:spTree>
    <p:extLst>
      <p:ext uri="{BB962C8B-B14F-4D97-AF65-F5344CB8AC3E}">
        <p14:creationId xmlns:p14="http://schemas.microsoft.com/office/powerpoint/2010/main" val="52790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1FDCA7-092F-462E-A54F-7C69BDFC75AA}" type="datetimeFigureOut">
              <a:rPr lang="en-US" smtClean="0"/>
              <a:t>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8B0699-21B3-4811-89CC-F9320B23DC1E}" type="slidenum">
              <a:rPr lang="en-US" smtClean="0"/>
              <a:t>‹#›</a:t>
            </a:fld>
            <a:endParaRPr lang="en-US"/>
          </a:p>
        </p:txBody>
      </p:sp>
    </p:spTree>
    <p:extLst>
      <p:ext uri="{BB962C8B-B14F-4D97-AF65-F5344CB8AC3E}">
        <p14:creationId xmlns:p14="http://schemas.microsoft.com/office/powerpoint/2010/main" val="520046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07067" y="2435469"/>
            <a:ext cx="7766936" cy="1615367"/>
          </a:xfrm>
        </p:spPr>
        <p:txBody>
          <a:bodyPr/>
          <a:lstStyle/>
          <a:p>
            <a:pPr algn="ctr"/>
            <a:r>
              <a:rPr lang="en-US" dirty="0"/>
              <a:t>Toxic Comment Classification </a:t>
            </a:r>
            <a:r>
              <a:rPr lang="en-US" dirty="0" smtClean="0"/>
              <a:t>Project</a:t>
            </a:r>
            <a:endParaRPr lang="en-US" dirty="0"/>
          </a:p>
        </p:txBody>
      </p:sp>
      <p:sp>
        <p:nvSpPr>
          <p:cNvPr id="3" name="Alt Başlık 2"/>
          <p:cNvSpPr>
            <a:spLocks noGrp="1"/>
          </p:cNvSpPr>
          <p:nvPr>
            <p:ph type="subTitle" idx="1"/>
          </p:nvPr>
        </p:nvSpPr>
        <p:spPr/>
        <p:txBody>
          <a:bodyPr/>
          <a:lstStyle/>
          <a:p>
            <a:pPr algn="ctr"/>
            <a:r>
              <a:rPr lang="en-US" dirty="0" err="1" smtClean="0"/>
              <a:t>Ozgur</a:t>
            </a:r>
            <a:r>
              <a:rPr lang="en-US" dirty="0" smtClean="0"/>
              <a:t> </a:t>
            </a:r>
            <a:r>
              <a:rPr lang="en-US" dirty="0" err="1" smtClean="0"/>
              <a:t>Lezgiyev</a:t>
            </a:r>
            <a:endParaRPr lang="en-US" dirty="0"/>
          </a:p>
        </p:txBody>
      </p:sp>
    </p:spTree>
    <p:extLst>
      <p:ext uri="{BB962C8B-B14F-4D97-AF65-F5344CB8AC3E}">
        <p14:creationId xmlns:p14="http://schemas.microsoft.com/office/powerpoint/2010/main" val="387640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Basic Model</a:t>
            </a:r>
            <a:r>
              <a:rPr lang="en-US" dirty="0"/>
              <a:t/>
            </a:r>
            <a:br>
              <a:rPr lang="en-US" dirty="0"/>
            </a:br>
            <a:endParaRPr lang="en-US" dirty="0"/>
          </a:p>
        </p:txBody>
      </p:sp>
      <p:sp>
        <p:nvSpPr>
          <p:cNvPr id="3" name="İçerik Yer Tutucusu 2"/>
          <p:cNvSpPr>
            <a:spLocks noGrp="1"/>
          </p:cNvSpPr>
          <p:nvPr>
            <p:ph idx="1"/>
          </p:nvPr>
        </p:nvSpPr>
        <p:spPr>
          <a:xfrm>
            <a:off x="677334" y="1211020"/>
            <a:ext cx="8596668" cy="3880773"/>
          </a:xfrm>
        </p:spPr>
        <p:txBody>
          <a:bodyPr/>
          <a:lstStyle/>
          <a:p>
            <a:r>
              <a:rPr lang="en-US" b="1" dirty="0"/>
              <a:t>To begin with, this model uses a basic principle. Those who exceed the 200 word threshold are labeled as 'toxic', and those who fall under labelled as 'non-toxic'</a:t>
            </a:r>
            <a:endParaRPr lang="en-US" dirty="0"/>
          </a:p>
          <a:p>
            <a:endParaRPr lang="en-US" dirty="0"/>
          </a:p>
        </p:txBody>
      </p:sp>
      <p:pic>
        <p:nvPicPr>
          <p:cNvPr id="4" name="Resim 3"/>
          <p:cNvPicPr/>
          <p:nvPr/>
        </p:nvPicPr>
        <p:blipFill>
          <a:blip r:embed="rId2"/>
          <a:stretch>
            <a:fillRect/>
          </a:stretch>
        </p:blipFill>
        <p:spPr>
          <a:xfrm>
            <a:off x="1105633" y="2087109"/>
            <a:ext cx="5619750" cy="2847975"/>
          </a:xfrm>
          <a:prstGeom prst="rect">
            <a:avLst/>
          </a:prstGeom>
        </p:spPr>
      </p:pic>
      <p:pic>
        <p:nvPicPr>
          <p:cNvPr id="2050" name="Picture 2" descr="chart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383" y="2531820"/>
            <a:ext cx="3133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105633" y="5141091"/>
            <a:ext cx="6096000" cy="1073948"/>
          </a:xfrm>
          <a:prstGeom prst="rect">
            <a:avLst/>
          </a:prstGeom>
        </p:spPr>
        <p:txBody>
          <a:bodyPr>
            <a:spAutoFit/>
          </a:bodyPr>
          <a:lstStyle/>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This model has scores as follows:</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Precision: 0.070</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Recall: 0.349</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Accuracy: 0.461</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F1 Score: 0.116</a:t>
            </a: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8470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Logistic Regression</a:t>
            </a:r>
            <a:r>
              <a:rPr lang="en-US" dirty="0"/>
              <a:t/>
            </a:r>
            <a:br>
              <a:rPr lang="en-US" dirty="0"/>
            </a:br>
            <a:endParaRPr lang="en-US" dirty="0"/>
          </a:p>
        </p:txBody>
      </p:sp>
      <p:sp>
        <p:nvSpPr>
          <p:cNvPr id="3" name="İçerik Yer Tutucusu 2"/>
          <p:cNvSpPr>
            <a:spLocks noGrp="1"/>
          </p:cNvSpPr>
          <p:nvPr>
            <p:ph idx="1"/>
          </p:nvPr>
        </p:nvSpPr>
        <p:spPr>
          <a:xfrm>
            <a:off x="677334" y="1334112"/>
            <a:ext cx="8596668" cy="3880773"/>
          </a:xfrm>
        </p:spPr>
        <p:txBody>
          <a:bodyPr/>
          <a:lstStyle/>
          <a:p>
            <a:r>
              <a:rPr lang="en-US" b="1" dirty="0" err="1" smtClean="0"/>
              <a:t>LogisticRegression</a:t>
            </a:r>
            <a:r>
              <a:rPr lang="en-US" b="1" dirty="0" smtClean="0"/>
              <a:t> is </a:t>
            </a:r>
            <a:r>
              <a:rPr lang="en-US" b="1" dirty="0"/>
              <a:t>a machine learning model that can be used for binary classification tasks, where the target variable can take on only two values (e.g., 0 or 1, True or False).</a:t>
            </a:r>
            <a:endParaRPr lang="en-US" dirty="0"/>
          </a:p>
          <a:p>
            <a:endParaRPr lang="en-US" dirty="0"/>
          </a:p>
        </p:txBody>
      </p:sp>
      <p:sp>
        <p:nvSpPr>
          <p:cNvPr id="4" name="Dikdörtgen 3"/>
          <p:cNvSpPr/>
          <p:nvPr/>
        </p:nvSpPr>
        <p:spPr>
          <a:xfrm>
            <a:off x="1104900" y="3561704"/>
            <a:ext cx="6096000" cy="2186111"/>
          </a:xfrm>
          <a:prstGeom prst="rect">
            <a:avLst/>
          </a:prstGeom>
        </p:spPr>
        <p:txBody>
          <a:bodyPr>
            <a:spAutoFit/>
          </a:bodyPr>
          <a:lstStyle/>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This model has scores as follows:</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Mean Absolute Error: 0.0756</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Mean Squared Error:0.0333</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Train Accuracy: 0.9605</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Accuracy: 0.9552</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F1 Score: 0.7381</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7379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Hyper Parameter Table</a:t>
            </a:r>
            <a:r>
              <a:rPr lang="en-US" dirty="0"/>
              <a:t/>
            </a:r>
            <a:br>
              <a:rPr lang="en-US" dirty="0"/>
            </a:br>
            <a:endParaRPr lang="en-US"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770841" y="1420984"/>
            <a:ext cx="5972810" cy="5366678"/>
          </a:xfrm>
          <a:prstGeom prst="rect">
            <a:avLst/>
          </a:prstGeom>
          <a:noFill/>
          <a:ln>
            <a:noFill/>
          </a:ln>
        </p:spPr>
      </p:pic>
      <p:sp>
        <p:nvSpPr>
          <p:cNvPr id="5" name="Dikdörtgen 4"/>
          <p:cNvSpPr/>
          <p:nvPr/>
        </p:nvSpPr>
        <p:spPr>
          <a:xfrm>
            <a:off x="6837158" y="1752836"/>
            <a:ext cx="2834380" cy="5014578"/>
          </a:xfrm>
          <a:prstGeom prst="rect">
            <a:avLst/>
          </a:prstGeom>
        </p:spPr>
        <p:txBody>
          <a:bodyPr wrap="square">
            <a:spAutoFit/>
          </a:bodyPr>
          <a:lstStyle/>
          <a:p>
            <a:pPr>
              <a:lnSpc>
                <a:spcPct val="107000"/>
              </a:lnSpc>
              <a:spcAft>
                <a:spcPts val="800"/>
              </a:spcAft>
            </a:pPr>
            <a:r>
              <a:rPr lang="en-US" sz="1500" dirty="0">
                <a:ea typeface="Calibri" panose="020F0502020204030204" pitchFamily="34" charset="0"/>
                <a:cs typeface="Times New Roman" panose="02020603050405020304" pitchFamily="18" charset="0"/>
              </a:rPr>
              <a:t>To tackle the challenges of natural language processing, the study proposed an ensemble of state-of-the-art classifiers and analyzed false negatives and false positives to gain insights into the open challenges that all approaches shared. The results of the study showed that the best performing models were all from the </a:t>
            </a:r>
            <a:r>
              <a:rPr lang="en-US" sz="1500" dirty="0" err="1">
                <a:ea typeface="Calibri" panose="020F0502020204030204" pitchFamily="34" charset="0"/>
                <a:cs typeface="Times New Roman" panose="02020603050405020304" pitchFamily="18" charset="0"/>
              </a:rPr>
              <a:t>AdaBoostClassifier</a:t>
            </a:r>
            <a:r>
              <a:rPr lang="en-US" sz="1500" dirty="0">
                <a:ea typeface="Calibri" panose="020F0502020204030204" pitchFamily="34" charset="0"/>
                <a:cs typeface="Times New Roman" panose="02020603050405020304" pitchFamily="18" charset="0"/>
              </a:rPr>
              <a:t>, with the best model achieving a Test F1 score of 0.865257 using the parameters analyzer='word' and </a:t>
            </a:r>
            <a:r>
              <a:rPr lang="en-US" sz="1500" dirty="0" err="1">
                <a:ea typeface="Calibri" panose="020F0502020204030204" pitchFamily="34" charset="0"/>
                <a:cs typeface="Times New Roman" panose="02020603050405020304" pitchFamily="18" charset="0"/>
              </a:rPr>
              <a:t>stop_words</a:t>
            </a:r>
            <a:r>
              <a:rPr lang="en-US" sz="1500" dirty="0">
                <a:ea typeface="Calibri" panose="020F0502020204030204" pitchFamily="34" charset="0"/>
                <a:cs typeface="Times New Roman" panose="02020603050405020304" pitchFamily="18" charset="0"/>
              </a:rPr>
              <a:t>='none'. The model also had a Train accuracy of 0.97439 and a Test accuracy of 0.9554.  </a:t>
            </a:r>
          </a:p>
        </p:txBody>
      </p:sp>
    </p:spTree>
    <p:extLst>
      <p:ext uri="{BB962C8B-B14F-4D97-AF65-F5344CB8AC3E}">
        <p14:creationId xmlns:p14="http://schemas.microsoft.com/office/powerpoint/2010/main" val="3284223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3719947"/>
            <a:ext cx="7574973" cy="606136"/>
          </a:xfrm>
        </p:spPr>
        <p:txBody>
          <a:bodyPr>
            <a:normAutofit/>
          </a:bodyPr>
          <a:lstStyle/>
          <a:p>
            <a:r>
              <a:rPr lang="en-US" sz="2400" dirty="0" err="1" smtClean="0"/>
              <a:t>Vectorizer</a:t>
            </a:r>
            <a:r>
              <a:rPr lang="en-US" sz="2400" dirty="0" smtClean="0"/>
              <a:t>:     word							</a:t>
            </a:r>
            <a:r>
              <a:rPr lang="en-US" sz="2400" dirty="0" err="1" smtClean="0"/>
              <a:t>char_wb</a:t>
            </a:r>
            <a:endParaRPr lang="en-US" sz="2400" dirty="0"/>
          </a:p>
        </p:txBody>
      </p:sp>
      <p:sp>
        <p:nvSpPr>
          <p:cNvPr id="3" name="İçerik Yer Tutucusu 2"/>
          <p:cNvSpPr>
            <a:spLocks noGrp="1"/>
          </p:cNvSpPr>
          <p:nvPr>
            <p:ph idx="1"/>
          </p:nvPr>
        </p:nvSpPr>
        <p:spPr>
          <a:xfrm>
            <a:off x="677334" y="2160590"/>
            <a:ext cx="8596668" cy="1278802"/>
          </a:xfrm>
        </p:spPr>
        <p:txBody>
          <a:bodyPr/>
          <a:lstStyle/>
          <a:p>
            <a:r>
              <a:rPr lang="en-US" dirty="0" smtClean="0"/>
              <a:t>Text = "Explanation\</a:t>
            </a:r>
            <a:r>
              <a:rPr lang="en-US" dirty="0" err="1" smtClean="0"/>
              <a:t>nWhy</a:t>
            </a:r>
            <a:r>
              <a:rPr lang="en-US" dirty="0" smtClean="0"/>
              <a:t> </a:t>
            </a:r>
            <a:r>
              <a:rPr lang="en-US" dirty="0"/>
              <a:t>the edits made under my username Hardcore Metallica Fan were reverted? They weren't vandalisms, just closure on some GAs after I voted at New York Dolls FAC. And please don't remove the template from the talk page since I'm retired now.89.205.38.27"</a:t>
            </a:r>
          </a:p>
        </p:txBody>
      </p:sp>
      <p:pic>
        <p:nvPicPr>
          <p:cNvPr id="4" name="Resim 3"/>
          <p:cNvPicPr>
            <a:picLocks noChangeAspect="1"/>
          </p:cNvPicPr>
          <p:nvPr/>
        </p:nvPicPr>
        <p:blipFill>
          <a:blip r:embed="rId3"/>
          <a:stretch>
            <a:fillRect/>
          </a:stretch>
        </p:blipFill>
        <p:spPr>
          <a:xfrm>
            <a:off x="1509496" y="4169785"/>
            <a:ext cx="2266950" cy="2009775"/>
          </a:xfrm>
          <a:prstGeom prst="rect">
            <a:avLst/>
          </a:prstGeom>
        </p:spPr>
      </p:pic>
      <p:pic>
        <p:nvPicPr>
          <p:cNvPr id="5" name="Resim 4"/>
          <p:cNvPicPr>
            <a:picLocks noChangeAspect="1"/>
          </p:cNvPicPr>
          <p:nvPr/>
        </p:nvPicPr>
        <p:blipFill>
          <a:blip r:embed="rId4"/>
          <a:stretch>
            <a:fillRect/>
          </a:stretch>
        </p:blipFill>
        <p:spPr>
          <a:xfrm>
            <a:off x="5285941" y="4160260"/>
            <a:ext cx="2181225" cy="2019300"/>
          </a:xfrm>
          <a:prstGeom prst="rect">
            <a:avLst/>
          </a:prstGeom>
        </p:spPr>
      </p:pic>
      <p:sp>
        <p:nvSpPr>
          <p:cNvPr id="6" name="Unvan 1"/>
          <p:cNvSpPr txBox="1">
            <a:spLocks/>
          </p:cNvSpPr>
          <p:nvPr/>
        </p:nvSpPr>
        <p:spPr>
          <a:xfrm>
            <a:off x="677334" y="526475"/>
            <a:ext cx="7574973" cy="606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How TF-IDF </a:t>
            </a:r>
            <a:r>
              <a:rPr lang="en-US" sz="2400" dirty="0" err="1" smtClean="0"/>
              <a:t>Vectorizer</a:t>
            </a:r>
            <a:r>
              <a:rPr lang="en-US" sz="2400" dirty="0" smtClean="0"/>
              <a:t> works</a:t>
            </a:r>
            <a:endParaRPr lang="en-US" sz="2400" dirty="0"/>
          </a:p>
        </p:txBody>
      </p:sp>
    </p:spTree>
    <p:extLst>
      <p:ext uri="{BB962C8B-B14F-4D97-AF65-F5344CB8AC3E}">
        <p14:creationId xmlns:p14="http://schemas.microsoft.com/office/powerpoint/2010/main" val="73826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İçerik Yer Tutucusu 2"/>
          <p:cNvSpPr>
            <a:spLocks noGrp="1"/>
          </p:cNvSpPr>
          <p:nvPr>
            <p:ph idx="1"/>
          </p:nvPr>
        </p:nvSpPr>
        <p:spPr>
          <a:xfrm>
            <a:off x="677334" y="3200399"/>
            <a:ext cx="8596668" cy="3385039"/>
          </a:xfrm>
        </p:spPr>
        <p:txBody>
          <a:bodyPr>
            <a:normAutofit/>
          </a:bodyPr>
          <a:lstStyle/>
          <a:p>
            <a:r>
              <a:rPr lang="en-US" dirty="0"/>
              <a:t>Overall, the </a:t>
            </a:r>
            <a:r>
              <a:rPr lang="en-US" dirty="0" err="1"/>
              <a:t>AdaBoostClassifier</a:t>
            </a:r>
            <a:r>
              <a:rPr lang="en-US" dirty="0"/>
              <a:t> performs better than the </a:t>
            </a:r>
            <a:r>
              <a:rPr lang="en-US" dirty="0" err="1"/>
              <a:t>RandomForest</a:t>
            </a:r>
            <a:r>
              <a:rPr lang="en-US" dirty="0"/>
              <a:t> and KNN algorithms in terms of Test F1 Score. </a:t>
            </a:r>
            <a:endParaRPr lang="en-US" dirty="0" smtClean="0"/>
          </a:p>
          <a:p>
            <a:r>
              <a:rPr lang="en-US" dirty="0" smtClean="0"/>
              <a:t>The results of the study demonstrated the effectiveness of the </a:t>
            </a:r>
            <a:r>
              <a:rPr lang="en-US" dirty="0" err="1" smtClean="0"/>
              <a:t>AdaBoostClassifier</a:t>
            </a:r>
            <a:r>
              <a:rPr lang="en-US" dirty="0" smtClean="0"/>
              <a:t> in classifying toxic and non-toxic comments. The high Test F1 score and accuracies achieved by the model suggest that it is a strong performer for this task. </a:t>
            </a:r>
          </a:p>
          <a:p>
            <a:r>
              <a:rPr lang="en-US" dirty="0"/>
              <a:t>T</a:t>
            </a:r>
            <a:r>
              <a:rPr lang="en-US" dirty="0" smtClean="0"/>
              <a:t>he study also highlighted the challenges of working with imbalanced data and the importance of carefully choosing and tuning the </a:t>
            </a:r>
            <a:r>
              <a:rPr lang="en-US" dirty="0" err="1" smtClean="0"/>
              <a:t>hyperparameters</a:t>
            </a:r>
            <a:r>
              <a:rPr lang="en-US" dirty="0" smtClean="0"/>
              <a:t> of the classifiers to achieve the best possible performance.</a:t>
            </a:r>
          </a:p>
          <a:p>
            <a:endParaRPr lang="en-US" dirty="0"/>
          </a:p>
        </p:txBody>
      </p:sp>
      <p:pic>
        <p:nvPicPr>
          <p:cNvPr id="5" name="Resim 4" descr="C:\Users\Ozgur\Desktop\Data\Toxic Comment Classification\charts\matrises.PNG"/>
          <p:cNvPicPr/>
          <p:nvPr/>
        </p:nvPicPr>
        <p:blipFill>
          <a:blip r:embed="rId3">
            <a:extLst>
              <a:ext uri="{28A0092B-C50C-407E-A947-70E740481C1C}">
                <a14:useLocalDpi xmlns:a14="http://schemas.microsoft.com/office/drawing/2010/main" val="0"/>
              </a:ext>
            </a:extLst>
          </a:blip>
          <a:srcRect/>
          <a:stretch>
            <a:fillRect/>
          </a:stretch>
        </p:blipFill>
        <p:spPr bwMode="auto">
          <a:xfrm>
            <a:off x="6215017" y="1223411"/>
            <a:ext cx="4766576" cy="1413978"/>
          </a:xfrm>
          <a:prstGeom prst="rect">
            <a:avLst/>
          </a:prstGeom>
          <a:noFill/>
          <a:ln>
            <a:noFill/>
          </a:ln>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370360"/>
            <a:ext cx="5392612" cy="933223"/>
          </a:xfrm>
          <a:prstGeom prst="rect">
            <a:avLst/>
          </a:prstGeom>
        </p:spPr>
      </p:pic>
    </p:spTree>
    <p:extLst>
      <p:ext uri="{BB962C8B-B14F-4D97-AF65-F5344CB8AC3E}">
        <p14:creationId xmlns:p14="http://schemas.microsoft.com/office/powerpoint/2010/main" val="1849395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Future </a:t>
            </a:r>
            <a:r>
              <a:rPr lang="en-US" b="1" dirty="0" smtClean="0"/>
              <a:t>Work</a:t>
            </a:r>
            <a:endParaRPr lang="en-US" dirty="0"/>
          </a:p>
        </p:txBody>
      </p:sp>
      <p:sp>
        <p:nvSpPr>
          <p:cNvPr id="3" name="İçerik Yer Tutucusu 2"/>
          <p:cNvSpPr>
            <a:spLocks noGrp="1"/>
          </p:cNvSpPr>
          <p:nvPr>
            <p:ph idx="1"/>
          </p:nvPr>
        </p:nvSpPr>
        <p:spPr>
          <a:xfrm>
            <a:off x="677334" y="2160589"/>
            <a:ext cx="9048558" cy="4375293"/>
          </a:xfrm>
        </p:spPr>
        <p:txBody>
          <a:bodyPr>
            <a:normAutofit/>
          </a:bodyPr>
          <a:lstStyle/>
          <a:p>
            <a:r>
              <a:rPr lang="en-US" dirty="0"/>
              <a:t>One potential direction for future work is to explore the impact of the </a:t>
            </a:r>
            <a:r>
              <a:rPr lang="en-US" dirty="0" err="1"/>
              <a:t>ngram_range</a:t>
            </a:r>
            <a:r>
              <a:rPr lang="en-US" dirty="0"/>
              <a:t> parameter on the performance of the classifiers. </a:t>
            </a:r>
            <a:endParaRPr lang="en-US" dirty="0" smtClean="0"/>
          </a:p>
          <a:p>
            <a:r>
              <a:rPr lang="en-US" dirty="0" smtClean="0"/>
              <a:t>Another </a:t>
            </a:r>
            <a:r>
              <a:rPr lang="en-US" dirty="0"/>
              <a:t>potential direction for future work is to explore more advanced techniques for addressing the challenge of imbalanced data. </a:t>
            </a:r>
            <a:r>
              <a:rPr lang="en-US" dirty="0" smtClean="0"/>
              <a:t>For example, the synthetic minority oversampling technique (SMOTE).</a:t>
            </a:r>
            <a:endParaRPr lang="en-US" dirty="0"/>
          </a:p>
          <a:p>
            <a:r>
              <a:rPr lang="en-US" dirty="0"/>
              <a:t>Another area of potential improvement is the use of more sophisticated natural language processing techniques. For example, the use of advanced words embedding models, such as BERT or </a:t>
            </a:r>
            <a:r>
              <a:rPr lang="en-US" dirty="0" smtClean="0"/>
              <a:t>GPT-2.</a:t>
            </a:r>
            <a:endParaRPr lang="en-US" dirty="0"/>
          </a:p>
          <a:p>
            <a:r>
              <a:rPr lang="en-US" dirty="0"/>
              <a:t>Finally, it would be interesting to investigate the performance of the classifiers on other types of toxic comment datasets, such as those from different social media platforms or those in different languages</a:t>
            </a:r>
            <a:r>
              <a:rPr lang="en-US" dirty="0" smtClean="0"/>
              <a:t>.</a:t>
            </a:r>
            <a:endParaRPr lang="en-US" dirty="0"/>
          </a:p>
        </p:txBody>
      </p:sp>
    </p:spTree>
    <p:extLst>
      <p:ext uri="{BB962C8B-B14F-4D97-AF65-F5344CB8AC3E}">
        <p14:creationId xmlns:p14="http://schemas.microsoft.com/office/powerpoint/2010/main" val="95321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Problem</a:t>
            </a:r>
            <a:endParaRPr lang="en-US" dirty="0"/>
          </a:p>
        </p:txBody>
      </p:sp>
      <p:sp>
        <p:nvSpPr>
          <p:cNvPr id="3" name="İçerik Yer Tutucusu 2"/>
          <p:cNvSpPr>
            <a:spLocks noGrp="1"/>
          </p:cNvSpPr>
          <p:nvPr>
            <p:ph idx="1"/>
          </p:nvPr>
        </p:nvSpPr>
        <p:spPr>
          <a:xfrm>
            <a:off x="677334" y="2160589"/>
            <a:ext cx="4817858" cy="3880773"/>
          </a:xfrm>
        </p:spPr>
        <p:txBody>
          <a:bodyPr>
            <a:normAutofit/>
          </a:bodyPr>
          <a:lstStyle/>
          <a:p>
            <a:r>
              <a:rPr lang="en-US" dirty="0" smtClean="0"/>
              <a:t>Thanks </a:t>
            </a:r>
            <a:r>
              <a:rPr lang="en-US" dirty="0"/>
              <a:t>to social media, people are aware of ideas they are not used to. While few people take it positively and make an effort to get used to it, many people start going in the wrong direction and start spouting malicious words. So many social media apps take the necessary steps to remove these comments in order to predict their users, and they do so using NLP techniques.</a:t>
            </a:r>
          </a:p>
          <a:p>
            <a:endParaRPr lang="en-US" dirty="0"/>
          </a:p>
        </p:txBody>
      </p:sp>
      <p:pic>
        <p:nvPicPr>
          <p:cNvPr id="8" name="Resim 7"/>
          <p:cNvPicPr>
            <a:picLocks noChangeAspect="1"/>
          </p:cNvPicPr>
          <p:nvPr/>
        </p:nvPicPr>
        <p:blipFill rotWithShape="1">
          <a:blip r:embed="rId2"/>
          <a:srcRect l="28103" r="25544"/>
          <a:stretch/>
        </p:blipFill>
        <p:spPr>
          <a:xfrm>
            <a:off x="6207369" y="2160589"/>
            <a:ext cx="2778370" cy="3367820"/>
          </a:xfrm>
          <a:prstGeom prst="rect">
            <a:avLst/>
          </a:prstGeom>
        </p:spPr>
      </p:pic>
    </p:spTree>
    <p:extLst>
      <p:ext uri="{BB962C8B-B14F-4D97-AF65-F5344CB8AC3E}">
        <p14:creationId xmlns:p14="http://schemas.microsoft.com/office/powerpoint/2010/main" val="1664349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Introduction</a:t>
            </a:r>
            <a:endParaRPr lang="en-US" b="1" dirty="0"/>
          </a:p>
        </p:txBody>
      </p:sp>
      <p:sp>
        <p:nvSpPr>
          <p:cNvPr id="3" name="İçerik Yer Tutucusu 2"/>
          <p:cNvSpPr>
            <a:spLocks noGrp="1"/>
          </p:cNvSpPr>
          <p:nvPr>
            <p:ph idx="1"/>
          </p:nvPr>
        </p:nvSpPr>
        <p:spPr/>
        <p:txBody>
          <a:bodyPr>
            <a:normAutofit/>
          </a:bodyPr>
          <a:lstStyle/>
          <a:p>
            <a:r>
              <a:rPr lang="en-US" dirty="0" err="1" smtClean="0"/>
              <a:t>Kaggle</a:t>
            </a:r>
            <a:r>
              <a:rPr lang="en-US" dirty="0" smtClean="0"/>
              <a:t> Toxic </a:t>
            </a:r>
            <a:r>
              <a:rPr lang="en-US" dirty="0"/>
              <a:t>Comment Classification Challenge Twitter </a:t>
            </a:r>
            <a:r>
              <a:rPr lang="en-US" dirty="0" smtClean="0"/>
              <a:t>Dataset</a:t>
            </a:r>
          </a:p>
          <a:p>
            <a:r>
              <a:rPr lang="en-US" dirty="0" smtClean="0"/>
              <a:t>Logistic Regression, </a:t>
            </a:r>
            <a:r>
              <a:rPr lang="en-US" dirty="0" err="1" smtClean="0"/>
              <a:t>AdaBoost</a:t>
            </a:r>
            <a:r>
              <a:rPr lang="en-US" dirty="0" smtClean="0"/>
              <a:t>, </a:t>
            </a:r>
            <a:r>
              <a:rPr lang="en-US" dirty="0" err="1" smtClean="0"/>
              <a:t>RandomForest</a:t>
            </a:r>
            <a:r>
              <a:rPr lang="en-US" dirty="0" smtClean="0"/>
              <a:t>, K-Neighbors Classifiers</a:t>
            </a:r>
          </a:p>
          <a:p>
            <a:r>
              <a:rPr lang="en-US" dirty="0"/>
              <a:t>A</a:t>
            </a:r>
            <a:r>
              <a:rPr lang="en-US" dirty="0" smtClean="0"/>
              <a:t>nalyze </a:t>
            </a:r>
            <a:r>
              <a:rPr lang="en-US" dirty="0"/>
              <a:t>false negatives and false positives and </a:t>
            </a:r>
            <a:r>
              <a:rPr lang="en-US" dirty="0" smtClean="0"/>
              <a:t>F1 Score</a:t>
            </a:r>
            <a:endParaRPr lang="en-US" dirty="0"/>
          </a:p>
          <a:p>
            <a:endParaRPr lang="en-US" dirty="0"/>
          </a:p>
        </p:txBody>
      </p:sp>
    </p:spTree>
    <p:extLst>
      <p:ext uri="{BB962C8B-B14F-4D97-AF65-F5344CB8AC3E}">
        <p14:creationId xmlns:p14="http://schemas.microsoft.com/office/powerpoint/2010/main" val="3284449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lvl="0"/>
            <a:r>
              <a:rPr lang="en-US" b="1" dirty="0"/>
              <a:t>Data Exploration</a:t>
            </a:r>
            <a:endParaRPr lang="en-US" dirty="0"/>
          </a:p>
        </p:txBody>
      </p:sp>
      <p:sp>
        <p:nvSpPr>
          <p:cNvPr id="3" name="İçerik Yer Tutucusu 2"/>
          <p:cNvSpPr>
            <a:spLocks noGrp="1"/>
          </p:cNvSpPr>
          <p:nvPr>
            <p:ph idx="1"/>
          </p:nvPr>
        </p:nvSpPr>
        <p:spPr>
          <a:xfrm>
            <a:off x="677334" y="1465996"/>
            <a:ext cx="8596668" cy="3880773"/>
          </a:xfrm>
        </p:spPr>
        <p:txBody>
          <a:bodyPr/>
          <a:lstStyle/>
          <a:p>
            <a:r>
              <a:rPr lang="en-US" dirty="0"/>
              <a:t>Data is used from the “Toxic Comment Classification Challenge” on </a:t>
            </a:r>
            <a:r>
              <a:rPr lang="en-US" dirty="0" err="1" smtClean="0"/>
              <a:t>Kaggle</a:t>
            </a:r>
            <a:endParaRPr lang="en-US" dirty="0" smtClean="0"/>
          </a:p>
          <a:p>
            <a:r>
              <a:rPr lang="en-US" dirty="0" smtClean="0"/>
              <a:t>Test-set </a:t>
            </a:r>
            <a:r>
              <a:rPr lang="en-US" dirty="0"/>
              <a:t>include </a:t>
            </a:r>
            <a:r>
              <a:rPr lang="en-US" dirty="0" smtClean="0"/>
              <a:t>159571 and 153164 comments respectively</a:t>
            </a:r>
            <a:endParaRPr lang="en-US" dirty="0"/>
          </a:p>
        </p:txBody>
      </p:sp>
      <p:graphicFrame>
        <p:nvGraphicFramePr>
          <p:cNvPr id="4" name="Tablo 3"/>
          <p:cNvGraphicFramePr>
            <a:graphicFrameLocks noGrp="1"/>
          </p:cNvGraphicFramePr>
          <p:nvPr>
            <p:extLst>
              <p:ext uri="{D42A27DB-BD31-4B8C-83A1-F6EECF244321}">
                <p14:modId xmlns:p14="http://schemas.microsoft.com/office/powerpoint/2010/main" val="2493480602"/>
              </p:ext>
            </p:extLst>
          </p:nvPr>
        </p:nvGraphicFramePr>
        <p:xfrm>
          <a:off x="2004219" y="5216953"/>
          <a:ext cx="5943600" cy="708914"/>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1051833788"/>
                    </a:ext>
                  </a:extLst>
                </a:gridCol>
                <a:gridCol w="990600">
                  <a:extLst>
                    <a:ext uri="{9D8B030D-6E8A-4147-A177-3AD203B41FA5}">
                      <a16:colId xmlns:a16="http://schemas.microsoft.com/office/drawing/2014/main" val="3581382802"/>
                    </a:ext>
                  </a:extLst>
                </a:gridCol>
                <a:gridCol w="990600">
                  <a:extLst>
                    <a:ext uri="{9D8B030D-6E8A-4147-A177-3AD203B41FA5}">
                      <a16:colId xmlns:a16="http://schemas.microsoft.com/office/drawing/2014/main" val="492461162"/>
                    </a:ext>
                  </a:extLst>
                </a:gridCol>
                <a:gridCol w="990600">
                  <a:extLst>
                    <a:ext uri="{9D8B030D-6E8A-4147-A177-3AD203B41FA5}">
                      <a16:colId xmlns:a16="http://schemas.microsoft.com/office/drawing/2014/main" val="4049926299"/>
                    </a:ext>
                  </a:extLst>
                </a:gridCol>
                <a:gridCol w="990600">
                  <a:extLst>
                    <a:ext uri="{9D8B030D-6E8A-4147-A177-3AD203B41FA5}">
                      <a16:colId xmlns:a16="http://schemas.microsoft.com/office/drawing/2014/main" val="743701876"/>
                    </a:ext>
                  </a:extLst>
                </a:gridCol>
                <a:gridCol w="990600">
                  <a:extLst>
                    <a:ext uri="{9D8B030D-6E8A-4147-A177-3AD203B41FA5}">
                      <a16:colId xmlns:a16="http://schemas.microsoft.com/office/drawing/2014/main" val="773275853"/>
                    </a:ext>
                  </a:extLst>
                </a:gridCol>
              </a:tblGrid>
              <a:tr h="317500">
                <a:tc>
                  <a:txBody>
                    <a:bodyPr/>
                    <a:lstStyle/>
                    <a:p>
                      <a:pPr marL="0" marR="9525" algn="ctr">
                        <a:lnSpc>
                          <a:spcPct val="107000"/>
                        </a:lnSpc>
                        <a:spcBef>
                          <a:spcPts val="0"/>
                        </a:spcBef>
                        <a:spcAft>
                          <a:spcPts val="0"/>
                        </a:spcAft>
                      </a:pPr>
                      <a:r>
                        <a:rPr lang="en-US" sz="1200">
                          <a:effectLst/>
                        </a:rPr>
                        <a:t>Obscene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Insult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Toxic</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0">
                        <a:lnSpc>
                          <a:spcPct val="107000"/>
                        </a:lnSpc>
                        <a:spcBef>
                          <a:spcPts val="0"/>
                        </a:spcBef>
                        <a:spcAft>
                          <a:spcPts val="0"/>
                        </a:spcAft>
                      </a:pPr>
                      <a:r>
                        <a:rPr lang="en-US" sz="1200">
                          <a:effectLst/>
                        </a:rPr>
                        <a:t>Severe toxic</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4445" marR="0">
                        <a:lnSpc>
                          <a:spcPct val="107000"/>
                        </a:lnSpc>
                        <a:spcBef>
                          <a:spcPts val="0"/>
                        </a:spcBef>
                        <a:spcAft>
                          <a:spcPts val="0"/>
                        </a:spcAft>
                      </a:pPr>
                      <a:r>
                        <a:rPr lang="en-US" sz="1200">
                          <a:effectLst/>
                        </a:rPr>
                        <a:t>Identity hate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Threat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extLst>
                  <a:ext uri="{0D108BD9-81ED-4DB2-BD59-A6C34878D82A}">
                    <a16:rowId xmlns:a16="http://schemas.microsoft.com/office/drawing/2014/main" val="2831097127"/>
                  </a:ext>
                </a:extLst>
              </a:tr>
              <a:tr h="317500">
                <a:tc>
                  <a:txBody>
                    <a:bodyPr/>
                    <a:lstStyle/>
                    <a:p>
                      <a:pPr marL="0" marR="9525" algn="ctr">
                        <a:lnSpc>
                          <a:spcPct val="107000"/>
                        </a:lnSpc>
                        <a:spcBef>
                          <a:spcPts val="0"/>
                        </a:spcBef>
                        <a:spcAft>
                          <a:spcPts val="0"/>
                        </a:spcAft>
                      </a:pPr>
                      <a:r>
                        <a:rPr lang="en-US" sz="1200">
                          <a:effectLst/>
                        </a:rPr>
                        <a:t>8449</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7877</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15294</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dirty="0">
                          <a:effectLst/>
                        </a:rPr>
                        <a:t>1595</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1405</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dirty="0">
                          <a:effectLst/>
                        </a:rPr>
                        <a:t>478</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extLst>
                  <a:ext uri="{0D108BD9-81ED-4DB2-BD59-A6C34878D82A}">
                    <a16:rowId xmlns:a16="http://schemas.microsoft.com/office/drawing/2014/main" val="3490324425"/>
                  </a:ext>
                </a:extLst>
              </a:tr>
            </a:tbl>
          </a:graphicData>
        </a:graphic>
      </p:graphicFrame>
    </p:spTree>
    <p:extLst>
      <p:ext uri="{BB962C8B-B14F-4D97-AF65-F5344CB8AC3E}">
        <p14:creationId xmlns:p14="http://schemas.microsoft.com/office/powerpoint/2010/main" val="2812438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Imbalanced </a:t>
            </a:r>
            <a:r>
              <a:rPr lang="en-US" b="1" dirty="0"/>
              <a:t>Data and Bias</a:t>
            </a:r>
          </a:p>
        </p:txBody>
      </p:sp>
      <p:sp>
        <p:nvSpPr>
          <p:cNvPr id="3" name="İçerik Yer Tutucusu 2"/>
          <p:cNvSpPr>
            <a:spLocks noGrp="1"/>
          </p:cNvSpPr>
          <p:nvPr>
            <p:ph idx="1"/>
          </p:nvPr>
        </p:nvSpPr>
        <p:spPr>
          <a:xfrm>
            <a:off x="677334" y="1272567"/>
            <a:ext cx="8596668" cy="2270734"/>
          </a:xfrm>
        </p:spPr>
        <p:txBody>
          <a:bodyPr>
            <a:normAutofit/>
          </a:bodyPr>
          <a:lstStyle/>
          <a:p>
            <a:r>
              <a:rPr lang="en-US" dirty="0" smtClean="0"/>
              <a:t>About </a:t>
            </a:r>
            <a:r>
              <a:rPr lang="en-US" dirty="0"/>
              <a:t>%90 of the entire dataset consists of comments that do not belong to any class. </a:t>
            </a:r>
            <a:endParaRPr lang="en-US" dirty="0" smtClean="0"/>
          </a:p>
        </p:txBody>
      </p:sp>
      <p:pic>
        <p:nvPicPr>
          <p:cNvPr id="4" name="Picture 108"/>
          <p:cNvPicPr/>
          <p:nvPr/>
        </p:nvPicPr>
        <p:blipFill>
          <a:blip r:embed="rId2">
            <a:extLst>
              <a:ext uri="{28A0092B-C50C-407E-A947-70E740481C1C}">
                <a14:useLocalDpi xmlns:a14="http://schemas.microsoft.com/office/drawing/2010/main" val="0"/>
              </a:ext>
            </a:extLst>
          </a:blip>
          <a:stretch>
            <a:fillRect/>
          </a:stretch>
        </p:blipFill>
        <p:spPr>
          <a:xfrm>
            <a:off x="603006" y="3543302"/>
            <a:ext cx="3626094" cy="2249926"/>
          </a:xfrm>
          <a:prstGeom prst="rect">
            <a:avLst/>
          </a:prstGeom>
        </p:spPr>
      </p:pic>
      <p:pic>
        <p:nvPicPr>
          <p:cNvPr id="5" name="Picture 135"/>
          <p:cNvPicPr/>
          <p:nvPr/>
        </p:nvPicPr>
        <p:blipFill>
          <a:blip r:embed="rId3">
            <a:extLst>
              <a:ext uri="{28A0092B-C50C-407E-A947-70E740481C1C}">
                <a14:useLocalDpi xmlns:a14="http://schemas.microsoft.com/office/drawing/2010/main" val="0"/>
              </a:ext>
            </a:extLst>
          </a:blip>
          <a:stretch>
            <a:fillRect/>
          </a:stretch>
        </p:blipFill>
        <p:spPr>
          <a:xfrm>
            <a:off x="5252671" y="3543301"/>
            <a:ext cx="3679034" cy="2249927"/>
          </a:xfrm>
          <a:prstGeom prst="rect">
            <a:avLst/>
          </a:prstGeom>
        </p:spPr>
      </p:pic>
    </p:spTree>
    <p:extLst>
      <p:ext uri="{BB962C8B-B14F-4D97-AF65-F5344CB8AC3E}">
        <p14:creationId xmlns:p14="http://schemas.microsoft.com/office/powerpoint/2010/main" val="122389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Method</a:t>
            </a:r>
            <a:endParaRPr lang="en-US" dirty="0"/>
          </a:p>
        </p:txBody>
      </p:sp>
      <p:sp>
        <p:nvSpPr>
          <p:cNvPr id="3" name="İçerik Yer Tutucusu 2"/>
          <p:cNvSpPr>
            <a:spLocks noGrp="1"/>
          </p:cNvSpPr>
          <p:nvPr>
            <p:ph idx="1"/>
          </p:nvPr>
        </p:nvSpPr>
        <p:spPr>
          <a:xfrm>
            <a:off x="677334" y="1254982"/>
            <a:ext cx="8596668" cy="3880773"/>
          </a:xfrm>
        </p:spPr>
        <p:txBody>
          <a:bodyPr/>
          <a:lstStyle/>
          <a:p>
            <a:r>
              <a:rPr lang="en-US" dirty="0"/>
              <a:t>This dataset was used to classify the comments as toxic or non-toxic. For this project, textual data preprocessing techniques are used first. After that, basic NLP methods like TF-IDF </a:t>
            </a:r>
            <a:r>
              <a:rPr lang="en-US" dirty="0" smtClean="0"/>
              <a:t>for </a:t>
            </a:r>
            <a:r>
              <a:rPr lang="en-US" dirty="0"/>
              <a:t>converting textual data into vectors are performed, and then machine learning algorithms are used to label the comments and find out KPIs.</a:t>
            </a:r>
          </a:p>
          <a:p>
            <a:endParaRPr lang="en-US" dirty="0"/>
          </a:p>
        </p:txBody>
      </p:sp>
      <p:pic>
        <p:nvPicPr>
          <p:cNvPr id="4" name="Resim 3"/>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427770" y="2954216"/>
            <a:ext cx="5309461" cy="3538376"/>
          </a:xfrm>
          <a:prstGeom prst="rect">
            <a:avLst/>
          </a:prstGeom>
        </p:spPr>
      </p:pic>
    </p:spTree>
    <p:extLst>
      <p:ext uri="{BB962C8B-B14F-4D97-AF65-F5344CB8AC3E}">
        <p14:creationId xmlns:p14="http://schemas.microsoft.com/office/powerpoint/2010/main" val="1960289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lvl="0"/>
            <a:r>
              <a:rPr lang="en-US" b="1" dirty="0"/>
              <a:t>Exploratory Data Analysis</a:t>
            </a:r>
            <a:endParaRPr lang="en-US" dirty="0"/>
          </a:p>
        </p:txBody>
      </p:sp>
      <p:pic>
        <p:nvPicPr>
          <p:cNvPr id="4" name="Resim 3"/>
          <p:cNvPicPr/>
          <p:nvPr/>
        </p:nvPicPr>
        <p:blipFill>
          <a:blip r:embed="rId2">
            <a:extLst>
              <a:ext uri="{28A0092B-C50C-407E-A947-70E740481C1C}">
                <a14:useLocalDpi xmlns:a14="http://schemas.microsoft.com/office/drawing/2010/main" val="0"/>
              </a:ext>
            </a:extLst>
          </a:blip>
          <a:stretch>
            <a:fillRect/>
          </a:stretch>
        </p:blipFill>
        <p:spPr bwMode="auto">
          <a:xfrm>
            <a:off x="677333" y="1226541"/>
            <a:ext cx="5283851" cy="2784732"/>
          </a:xfrm>
          <a:prstGeom prst="rect">
            <a:avLst/>
          </a:prstGeom>
          <a:noFill/>
          <a:ln>
            <a:noFill/>
          </a:ln>
        </p:spPr>
      </p:pic>
      <p:pic>
        <p:nvPicPr>
          <p:cNvPr id="5" name="Resim 4"/>
          <p:cNvPicPr/>
          <p:nvPr/>
        </p:nvPicPr>
        <p:blipFill>
          <a:blip r:embed="rId3">
            <a:extLst>
              <a:ext uri="{28A0092B-C50C-407E-A947-70E740481C1C}">
                <a14:useLocalDpi xmlns:a14="http://schemas.microsoft.com/office/drawing/2010/main" val="0"/>
              </a:ext>
            </a:extLst>
          </a:blip>
          <a:stretch>
            <a:fillRect/>
          </a:stretch>
        </p:blipFill>
        <p:spPr bwMode="auto">
          <a:xfrm>
            <a:off x="677334" y="3921212"/>
            <a:ext cx="5283851" cy="2784732"/>
          </a:xfrm>
          <a:prstGeom prst="rect">
            <a:avLst/>
          </a:prstGeom>
          <a:noFill/>
          <a:ln>
            <a:noFill/>
          </a:ln>
        </p:spPr>
      </p:pic>
      <p:sp>
        <p:nvSpPr>
          <p:cNvPr id="6" name="Dikdörtgen 5"/>
          <p:cNvSpPr/>
          <p:nvPr/>
        </p:nvSpPr>
        <p:spPr>
          <a:xfrm>
            <a:off x="6040314" y="2641926"/>
            <a:ext cx="3103685" cy="3352328"/>
          </a:xfrm>
          <a:prstGeom prst="rect">
            <a:avLst/>
          </a:prstGeom>
        </p:spPr>
        <p:txBody>
          <a:bodyPr wrap="square">
            <a:spAutoFit/>
          </a:bodyPr>
          <a:lstStyle/>
          <a:p>
            <a:pPr>
              <a:lnSpc>
                <a:spcPct val="107000"/>
              </a:lnSpc>
              <a:spcAft>
                <a:spcPts val="800"/>
              </a:spcAft>
            </a:pPr>
            <a:r>
              <a:rPr lang="en-US" dirty="0">
                <a:ea typeface="Calibri" panose="020F0502020204030204" pitchFamily="34" charset="0"/>
                <a:cs typeface="Times New Roman" panose="02020603050405020304" pitchFamily="18" charset="0"/>
              </a:rPr>
              <a:t>B</a:t>
            </a:r>
            <a:r>
              <a:rPr lang="en-US" dirty="0" smtClean="0">
                <a:ea typeface="Calibri" panose="020F0502020204030204" pitchFamily="34" charset="0"/>
                <a:cs typeface="Times New Roman" panose="02020603050405020304" pitchFamily="18" charset="0"/>
              </a:rPr>
              <a:t>ar </a:t>
            </a:r>
            <a:r>
              <a:rPr lang="en-US" dirty="0">
                <a:ea typeface="Calibri" panose="020F0502020204030204" pitchFamily="34" charset="0"/>
                <a:cs typeface="Times New Roman" panose="02020603050405020304" pitchFamily="18" charset="0"/>
              </a:rPr>
              <a:t>plots show the 20 most common words for a given label or category, with the words on the x-axis and the counts on the y-axis. The plots are used to visualize the distribution of words within a particular category and to identify the most frequently used words in that category.</a:t>
            </a:r>
          </a:p>
        </p:txBody>
      </p:sp>
    </p:spTree>
    <p:extLst>
      <p:ext uri="{BB962C8B-B14F-4D97-AF65-F5344CB8AC3E}">
        <p14:creationId xmlns:p14="http://schemas.microsoft.com/office/powerpoint/2010/main" val="46922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Exploratory Data Analysis</a:t>
            </a:r>
            <a:endParaRPr lang="en-US" dirty="0"/>
          </a:p>
        </p:txBody>
      </p:sp>
      <p:sp>
        <p:nvSpPr>
          <p:cNvPr id="3" name="İçerik Yer Tutucusu 2"/>
          <p:cNvSpPr>
            <a:spLocks noGrp="1"/>
          </p:cNvSpPr>
          <p:nvPr>
            <p:ph idx="1"/>
          </p:nvPr>
        </p:nvSpPr>
        <p:spPr>
          <a:xfrm>
            <a:off x="6620608" y="1776047"/>
            <a:ext cx="2653394" cy="4265316"/>
          </a:xfrm>
        </p:spPr>
        <p:txBody>
          <a:bodyPr>
            <a:normAutofit fontScale="85000" lnSpcReduction="10000"/>
          </a:bodyPr>
          <a:lstStyle/>
          <a:p>
            <a:r>
              <a:rPr lang="en-US" b="1" dirty="0"/>
              <a:t>The </a:t>
            </a:r>
            <a:r>
              <a:rPr lang="en-US" b="1" dirty="0" smtClean="0"/>
              <a:t>histogram </a:t>
            </a:r>
            <a:r>
              <a:rPr lang="en-US" b="1" dirty="0"/>
              <a:t>compares the lengths of comments labelled as "toxic" to the lengths of comments labelled as "non-toxic". The x-axis of the histogram represents the length of the comments, and the y-axis represents the number of comments. The histogram allows us to compare the distribution of comment lengths for toxic and non-toxic comments and identify any patterns or trends in the data. </a:t>
            </a:r>
            <a:endParaRPr lang="en-US" dirty="0"/>
          </a:p>
          <a:p>
            <a:endParaRPr lang="en-US" dirty="0"/>
          </a:p>
        </p:txBody>
      </p:sp>
      <p:pic>
        <p:nvPicPr>
          <p:cNvPr id="4" name="Resim 3" descr="C:\Users\Ozgur\Desktop\Data\Toxic Comment Classification\charts\chart3.pn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64747"/>
            <a:ext cx="5767428" cy="5364653"/>
          </a:xfrm>
          <a:prstGeom prst="rect">
            <a:avLst/>
          </a:prstGeom>
          <a:noFill/>
          <a:ln>
            <a:noFill/>
          </a:ln>
        </p:spPr>
      </p:pic>
    </p:spTree>
    <p:extLst>
      <p:ext uri="{BB962C8B-B14F-4D97-AF65-F5344CB8AC3E}">
        <p14:creationId xmlns:p14="http://schemas.microsoft.com/office/powerpoint/2010/main" val="3462767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Exploratory Data Analysis</a:t>
            </a:r>
            <a:endParaRPr lang="en-US" dirty="0"/>
          </a:p>
        </p:txBody>
      </p:sp>
      <p:sp>
        <p:nvSpPr>
          <p:cNvPr id="3" name="İçerik Yer Tutucusu 2"/>
          <p:cNvSpPr>
            <a:spLocks noGrp="1"/>
          </p:cNvSpPr>
          <p:nvPr>
            <p:ph idx="1"/>
          </p:nvPr>
        </p:nvSpPr>
        <p:spPr>
          <a:xfrm>
            <a:off x="6251330" y="2160589"/>
            <a:ext cx="3022671" cy="3880773"/>
          </a:xfrm>
        </p:spPr>
        <p:txBody>
          <a:bodyPr>
            <a:normAutofit fontScale="92500" lnSpcReduction="20000"/>
          </a:bodyPr>
          <a:lstStyle/>
          <a:p>
            <a:r>
              <a:rPr lang="en-US" b="1" dirty="0"/>
              <a:t>The histogram compares the lengths of comments labelled as "toxic" to the lengths of comments labelled as "non-toxic". The x-axis of the histogram represents the length of the comments, and the y-axis represents the relative frequency of the comments. The histograms are normalized to make it easier to compare the relative frequencies of the comments.</a:t>
            </a:r>
            <a:endParaRPr lang="en-US" dirty="0"/>
          </a:p>
          <a:p>
            <a:endParaRPr lang="en-US" dirty="0"/>
          </a:p>
        </p:txBody>
      </p:sp>
      <p:pic>
        <p:nvPicPr>
          <p:cNvPr id="4" name="Resim 3" descr="C:\Users\Ozgur\Desktop\Data\Toxic Comment Classification\charts\chart4.pn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07392"/>
            <a:ext cx="5512451" cy="5252242"/>
          </a:xfrm>
          <a:prstGeom prst="rect">
            <a:avLst/>
          </a:prstGeom>
          <a:noFill/>
          <a:ln>
            <a:noFill/>
          </a:ln>
        </p:spPr>
      </p:pic>
    </p:spTree>
    <p:extLst>
      <p:ext uri="{BB962C8B-B14F-4D97-AF65-F5344CB8AC3E}">
        <p14:creationId xmlns:p14="http://schemas.microsoft.com/office/powerpoint/2010/main" val="4053432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TotalTime>
  <Words>1141</Words>
  <Application>Microsoft Office PowerPoint</Application>
  <PresentationFormat>Geniş ekran</PresentationFormat>
  <Paragraphs>68</Paragraphs>
  <Slides>15</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Calibri</vt:lpstr>
      <vt:lpstr>Courier New</vt:lpstr>
      <vt:lpstr>Times New Roman</vt:lpstr>
      <vt:lpstr>Trebuchet MS</vt:lpstr>
      <vt:lpstr>Wingdings 3</vt:lpstr>
      <vt:lpstr>Yüzeyler</vt:lpstr>
      <vt:lpstr>Toxic Comment Classification Project</vt:lpstr>
      <vt:lpstr>Problem</vt:lpstr>
      <vt:lpstr>Introduction</vt:lpstr>
      <vt:lpstr>Data Exploration</vt:lpstr>
      <vt:lpstr>Imbalanced Data and Bias</vt:lpstr>
      <vt:lpstr>Method</vt:lpstr>
      <vt:lpstr>Exploratory Data Analysis</vt:lpstr>
      <vt:lpstr>Exploratory Data Analysis</vt:lpstr>
      <vt:lpstr>Exploratory Data Analysis</vt:lpstr>
      <vt:lpstr>Basic Model </vt:lpstr>
      <vt:lpstr>Logistic Regression </vt:lpstr>
      <vt:lpstr>Hyper Parameter Table </vt:lpstr>
      <vt:lpstr>Vectorizer:     word       char_wb</vt:lpstr>
      <vt:lpstr>Conclusion </vt:lpstr>
      <vt:lpstr>Future Work</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 Project</dc:title>
  <dc:creator>Özgür</dc:creator>
  <cp:lastModifiedBy>Özgür</cp:lastModifiedBy>
  <cp:revision>9</cp:revision>
  <dcterms:created xsi:type="dcterms:W3CDTF">2023-01-03T21:12:52Z</dcterms:created>
  <dcterms:modified xsi:type="dcterms:W3CDTF">2023-01-13T03:17:26Z</dcterms:modified>
</cp:coreProperties>
</file>