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E6633D6-0E88-4CD6-A526-FD8A94ED4E52}">
          <p14:sldIdLst>
            <p14:sldId id="256"/>
            <p14:sldId id="257"/>
            <p14:sldId id="258"/>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10AC8-E2C6-4758-8170-E00974430B49}" type="datetimeFigureOut">
              <a:rPr lang="en-US" smtClean="0"/>
              <a:t>1/3/2023</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63526-C20A-4753-BF47-A9262C653C72}" type="slidenum">
              <a:rPr lang="en-US" smtClean="0"/>
              <a:t>‹#›</a:t>
            </a:fld>
            <a:endParaRPr lang="en-US"/>
          </a:p>
        </p:txBody>
      </p:sp>
    </p:spTree>
    <p:extLst>
      <p:ext uri="{BB962C8B-B14F-4D97-AF65-F5344CB8AC3E}">
        <p14:creationId xmlns:p14="http://schemas.microsoft.com/office/powerpoint/2010/main" val="246212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6FE63526-C20A-4753-BF47-A9262C653C72}" type="slidenum">
              <a:rPr lang="en-US" smtClean="0"/>
              <a:t>11</a:t>
            </a:fld>
            <a:endParaRPr lang="en-US"/>
          </a:p>
        </p:txBody>
      </p:sp>
    </p:spTree>
    <p:extLst>
      <p:ext uri="{BB962C8B-B14F-4D97-AF65-F5344CB8AC3E}">
        <p14:creationId xmlns:p14="http://schemas.microsoft.com/office/powerpoint/2010/main" val="63807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31668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68566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9824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485542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5659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3109674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1979131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37114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51554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D1FDCA7-092F-462E-A54F-7C69BDFC75AA}"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112603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D1FDCA7-092F-462E-A54F-7C69BDFC75AA}"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317077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D1FDCA7-092F-462E-A54F-7C69BDFC75AA}"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235081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9D1FDCA7-092F-462E-A54F-7C69BDFC75AA}"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275918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FDCA7-092F-462E-A54F-7C69BDFC75AA}"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88737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D1FDCA7-092F-462E-A54F-7C69BDFC75AA}"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0699-21B3-4811-89CC-F9320B23DC1E}" type="slidenum">
              <a:rPr lang="en-US" smtClean="0"/>
              <a:t>‹#›</a:t>
            </a:fld>
            <a:endParaRPr lang="en-US"/>
          </a:p>
        </p:txBody>
      </p:sp>
    </p:spTree>
    <p:extLst>
      <p:ext uri="{BB962C8B-B14F-4D97-AF65-F5344CB8AC3E}">
        <p14:creationId xmlns:p14="http://schemas.microsoft.com/office/powerpoint/2010/main" val="417123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0699-21B3-4811-89CC-F9320B23DC1E}" type="slidenum">
              <a:rPr lang="en-US" smtClean="0"/>
              <a:t>‹#›</a:t>
            </a:fld>
            <a:endParaRPr lang="en-US"/>
          </a:p>
        </p:txBody>
      </p:sp>
      <p:sp>
        <p:nvSpPr>
          <p:cNvPr id="5" name="Date Placeholder 4"/>
          <p:cNvSpPr>
            <a:spLocks noGrp="1"/>
          </p:cNvSpPr>
          <p:nvPr>
            <p:ph type="dt" sz="half" idx="10"/>
          </p:nvPr>
        </p:nvSpPr>
        <p:spPr/>
        <p:txBody>
          <a:bodyPr/>
          <a:lstStyle/>
          <a:p>
            <a:fld id="{9D1FDCA7-092F-462E-A54F-7C69BDFC75AA}" type="datetimeFigureOut">
              <a:rPr lang="en-US" smtClean="0"/>
              <a:t>1/3/2023</a:t>
            </a:fld>
            <a:endParaRPr lang="en-US"/>
          </a:p>
        </p:txBody>
      </p:sp>
    </p:spTree>
    <p:extLst>
      <p:ext uri="{BB962C8B-B14F-4D97-AF65-F5344CB8AC3E}">
        <p14:creationId xmlns:p14="http://schemas.microsoft.com/office/powerpoint/2010/main" val="52790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1FDCA7-092F-462E-A54F-7C69BDFC75AA}" type="datetimeFigureOut">
              <a:rPr lang="en-US" smtClean="0"/>
              <a:t>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8B0699-21B3-4811-89CC-F9320B23DC1E}" type="slidenum">
              <a:rPr lang="en-US" smtClean="0"/>
              <a:t>‹#›</a:t>
            </a:fld>
            <a:endParaRPr lang="en-US"/>
          </a:p>
        </p:txBody>
      </p:sp>
    </p:spTree>
    <p:extLst>
      <p:ext uri="{BB962C8B-B14F-4D97-AF65-F5344CB8AC3E}">
        <p14:creationId xmlns:p14="http://schemas.microsoft.com/office/powerpoint/2010/main" val="520046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07067" y="2435469"/>
            <a:ext cx="7766936" cy="1615367"/>
          </a:xfrm>
        </p:spPr>
        <p:txBody>
          <a:bodyPr/>
          <a:lstStyle/>
          <a:p>
            <a:pPr algn="ctr"/>
            <a:r>
              <a:rPr lang="en-US" dirty="0"/>
              <a:t>Toxic Comment Classification </a:t>
            </a:r>
            <a:r>
              <a:rPr lang="en-US" dirty="0" smtClean="0"/>
              <a:t>Project</a:t>
            </a:r>
            <a:endParaRPr lang="en-US" dirty="0"/>
          </a:p>
        </p:txBody>
      </p:sp>
      <p:sp>
        <p:nvSpPr>
          <p:cNvPr id="3" name="Alt Başlık 2"/>
          <p:cNvSpPr>
            <a:spLocks noGrp="1"/>
          </p:cNvSpPr>
          <p:nvPr>
            <p:ph type="subTitle" idx="1"/>
          </p:nvPr>
        </p:nvSpPr>
        <p:spPr/>
        <p:txBody>
          <a:bodyPr/>
          <a:lstStyle/>
          <a:p>
            <a:pPr algn="ctr"/>
            <a:r>
              <a:rPr lang="en-US" dirty="0" err="1" smtClean="0"/>
              <a:t>Ozgur</a:t>
            </a:r>
            <a:r>
              <a:rPr lang="en-US" dirty="0" smtClean="0"/>
              <a:t> </a:t>
            </a:r>
            <a:r>
              <a:rPr lang="en-US" dirty="0" err="1" smtClean="0"/>
              <a:t>Lezgiyev</a:t>
            </a:r>
            <a:endParaRPr lang="en-US" dirty="0"/>
          </a:p>
        </p:txBody>
      </p:sp>
    </p:spTree>
    <p:extLst>
      <p:ext uri="{BB962C8B-B14F-4D97-AF65-F5344CB8AC3E}">
        <p14:creationId xmlns:p14="http://schemas.microsoft.com/office/powerpoint/2010/main" val="387640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Basic Model</a:t>
            </a:r>
            <a:r>
              <a:rPr lang="en-US" dirty="0"/>
              <a:t/>
            </a:r>
            <a:br>
              <a:rPr lang="en-US" dirty="0"/>
            </a:br>
            <a:endParaRPr lang="en-US" dirty="0"/>
          </a:p>
        </p:txBody>
      </p:sp>
      <p:sp>
        <p:nvSpPr>
          <p:cNvPr id="3" name="İçerik Yer Tutucusu 2"/>
          <p:cNvSpPr>
            <a:spLocks noGrp="1"/>
          </p:cNvSpPr>
          <p:nvPr>
            <p:ph idx="1"/>
          </p:nvPr>
        </p:nvSpPr>
        <p:spPr>
          <a:xfrm>
            <a:off x="677334" y="1211020"/>
            <a:ext cx="8596668" cy="3880773"/>
          </a:xfrm>
        </p:spPr>
        <p:txBody>
          <a:bodyPr/>
          <a:lstStyle/>
          <a:p>
            <a:r>
              <a:rPr lang="en-US" b="1" dirty="0"/>
              <a:t>To begin with, this model uses a basic principle. Those who exceed the 200 word threshold are labeled as 'toxic', and those who fall under labelled as 'non-toxic'</a:t>
            </a:r>
            <a:endParaRPr lang="en-US" dirty="0"/>
          </a:p>
          <a:p>
            <a:endParaRPr lang="en-US" dirty="0"/>
          </a:p>
        </p:txBody>
      </p:sp>
      <p:pic>
        <p:nvPicPr>
          <p:cNvPr id="4" name="Resim 3"/>
          <p:cNvPicPr/>
          <p:nvPr/>
        </p:nvPicPr>
        <p:blipFill>
          <a:blip r:embed="rId2"/>
          <a:stretch>
            <a:fillRect/>
          </a:stretch>
        </p:blipFill>
        <p:spPr>
          <a:xfrm>
            <a:off x="1105633" y="2087109"/>
            <a:ext cx="5619750" cy="2847975"/>
          </a:xfrm>
          <a:prstGeom prst="rect">
            <a:avLst/>
          </a:prstGeom>
        </p:spPr>
      </p:pic>
      <p:pic>
        <p:nvPicPr>
          <p:cNvPr id="2050" name="Picture 2" descr="chart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383" y="2531820"/>
            <a:ext cx="31337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1105633" y="5141091"/>
            <a:ext cx="6096000" cy="1073948"/>
          </a:xfrm>
          <a:prstGeom prst="rect">
            <a:avLst/>
          </a:prstGeom>
        </p:spPr>
        <p:txBody>
          <a:bodyPr>
            <a:spAutoFit/>
          </a:bodyPr>
          <a:lstStyle/>
          <a:p>
            <a:pPr>
              <a:lnSpc>
                <a:spcPct val="107000"/>
              </a:lnSpc>
              <a:spcAft>
                <a:spcPts val="800"/>
              </a:spcAft>
            </a:pPr>
            <a:r>
              <a:rPr lang="en-US" sz="1600" b="1" dirty="0">
                <a:latin typeface="Arial" panose="020B0604020202020204" pitchFamily="34" charset="0"/>
                <a:ea typeface="Calibri" panose="020F0502020204030204" pitchFamily="34" charset="0"/>
                <a:cs typeface="Times New Roman" panose="02020603050405020304" pitchFamily="18" charset="0"/>
              </a:rPr>
              <a:t>This model has scores as follows:</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latinLnBrk="1">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Precision: 0.070</a:t>
            </a:r>
            <a:endParaRPr lang="en-US" sz="2800" dirty="0">
              <a:latin typeface="Arial" panose="020B0604020202020204" pitchFamily="34" charset="0"/>
              <a:ea typeface="Calibri" panose="020F0502020204030204" pitchFamily="34" charset="0"/>
              <a:cs typeface="Times New Roman" panose="02020603050405020304" pitchFamily="18" charset="0"/>
            </a:endParaRPr>
          </a:p>
          <a:p>
            <a:pPr latinLnBrk="1">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Recall: 0.349</a:t>
            </a:r>
            <a:endParaRPr lang="en-US" sz="2800" dirty="0">
              <a:latin typeface="Arial" panose="020B0604020202020204" pitchFamily="34" charset="0"/>
              <a:ea typeface="Calibri" panose="020F0502020204030204" pitchFamily="34" charset="0"/>
              <a:cs typeface="Times New Roman" panose="02020603050405020304" pitchFamily="18" charset="0"/>
            </a:endParaRPr>
          </a:p>
          <a:p>
            <a:pPr latinLnBrk="1">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Accuracy: 0.461</a:t>
            </a:r>
            <a:endParaRPr lang="en-US" sz="2800" dirty="0">
              <a:latin typeface="Arial" panose="020B0604020202020204" pitchFamily="34" charset="0"/>
              <a:ea typeface="Calibri" panose="020F0502020204030204" pitchFamily="34" charset="0"/>
              <a:cs typeface="Times New Roman" panose="02020603050405020304" pitchFamily="18" charset="0"/>
            </a:endParaRPr>
          </a:p>
          <a:p>
            <a:pPr latinLnBrk="1">
              <a:lnSpc>
                <a:spcPts val="122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F1 Score: 0.116</a:t>
            </a: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847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Logistic Regression</a:t>
            </a:r>
            <a:r>
              <a:rPr lang="en-US" dirty="0"/>
              <a:t/>
            </a:r>
            <a:br>
              <a:rPr lang="en-US" dirty="0"/>
            </a:br>
            <a:endParaRPr lang="en-US" dirty="0"/>
          </a:p>
        </p:txBody>
      </p:sp>
      <p:sp>
        <p:nvSpPr>
          <p:cNvPr id="3" name="İçerik Yer Tutucusu 2"/>
          <p:cNvSpPr>
            <a:spLocks noGrp="1"/>
          </p:cNvSpPr>
          <p:nvPr>
            <p:ph idx="1"/>
          </p:nvPr>
        </p:nvSpPr>
        <p:spPr>
          <a:xfrm>
            <a:off x="677334" y="1334112"/>
            <a:ext cx="8596668" cy="3880773"/>
          </a:xfrm>
        </p:spPr>
        <p:txBody>
          <a:bodyPr/>
          <a:lstStyle/>
          <a:p>
            <a:r>
              <a:rPr lang="en-US" b="1" dirty="0"/>
              <a:t>Logistic regression is a statistical method that is used to model the relationship between a dependent variable and one or more independent variables. In </a:t>
            </a:r>
            <a:r>
              <a:rPr lang="en-US" b="1" dirty="0" err="1"/>
              <a:t>scikit</a:t>
            </a:r>
            <a:r>
              <a:rPr lang="en-US" b="1" dirty="0"/>
              <a:t>-learn, the </a:t>
            </a:r>
            <a:r>
              <a:rPr lang="en-US" b="1" dirty="0" err="1"/>
              <a:t>LogisticRegression</a:t>
            </a:r>
            <a:r>
              <a:rPr lang="en-US" b="1" dirty="0"/>
              <a:t> class is a machine learning model that can be used for binary classification tasks, where the target variable can take on only two values (e.g., 0 or 1, True or False).</a:t>
            </a:r>
            <a:endParaRPr lang="en-US" dirty="0"/>
          </a:p>
          <a:p>
            <a:endParaRPr lang="en-US" dirty="0"/>
          </a:p>
        </p:txBody>
      </p:sp>
      <p:sp>
        <p:nvSpPr>
          <p:cNvPr id="4" name="Dikdörtgen 3"/>
          <p:cNvSpPr/>
          <p:nvPr/>
        </p:nvSpPr>
        <p:spPr>
          <a:xfrm>
            <a:off x="1104900" y="3561704"/>
            <a:ext cx="6096000" cy="2186111"/>
          </a:xfrm>
          <a:prstGeom prst="rect">
            <a:avLst/>
          </a:prstGeom>
        </p:spPr>
        <p:txBody>
          <a:bodyPr>
            <a:spAutoFit/>
          </a:bodyPr>
          <a:lstStyle/>
          <a:p>
            <a:pPr>
              <a:lnSpc>
                <a:spcPct val="107000"/>
              </a:lnSpc>
              <a:spcAft>
                <a:spcPts val="800"/>
              </a:spcAft>
            </a:pPr>
            <a:r>
              <a:rPr lang="en-US" sz="1600" b="1" dirty="0">
                <a:latin typeface="Arial" panose="020B0604020202020204" pitchFamily="34" charset="0"/>
                <a:ea typeface="Calibri" panose="020F0502020204030204" pitchFamily="34" charset="0"/>
                <a:cs typeface="Times New Roman" panose="02020603050405020304" pitchFamily="18" charset="0"/>
              </a:rPr>
              <a:t>This model has scores as follows:</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Mean Absolute Error: 0.0756</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Mean Squared Error:0.0333</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Train Accuracy: 0.9605</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 Accuracy: 0.9552</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 F1 Score: 0.7381</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737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Hyper Parameter Table</a:t>
            </a:r>
            <a:r>
              <a:rPr lang="en-US" dirty="0"/>
              <a:t/>
            </a:r>
            <a:br>
              <a:rPr lang="en-US" dirty="0"/>
            </a:br>
            <a:endParaRPr lang="en-US"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770841" y="1420984"/>
            <a:ext cx="5972810" cy="5366678"/>
          </a:xfrm>
          <a:prstGeom prst="rect">
            <a:avLst/>
          </a:prstGeom>
          <a:noFill/>
          <a:ln>
            <a:noFill/>
          </a:ln>
        </p:spPr>
      </p:pic>
      <p:sp>
        <p:nvSpPr>
          <p:cNvPr id="5" name="Dikdörtgen 4"/>
          <p:cNvSpPr/>
          <p:nvPr/>
        </p:nvSpPr>
        <p:spPr>
          <a:xfrm>
            <a:off x="6837158" y="1752836"/>
            <a:ext cx="2834380" cy="5014578"/>
          </a:xfrm>
          <a:prstGeom prst="rect">
            <a:avLst/>
          </a:prstGeom>
        </p:spPr>
        <p:txBody>
          <a:bodyPr wrap="square">
            <a:spAutoFit/>
          </a:bodyPr>
          <a:lstStyle/>
          <a:p>
            <a:pPr>
              <a:lnSpc>
                <a:spcPct val="107000"/>
              </a:lnSpc>
              <a:spcAft>
                <a:spcPts val="800"/>
              </a:spcAft>
            </a:pPr>
            <a:r>
              <a:rPr lang="en-US" sz="1500" dirty="0">
                <a:ea typeface="Calibri" panose="020F0502020204030204" pitchFamily="34" charset="0"/>
                <a:cs typeface="Times New Roman" panose="02020603050405020304" pitchFamily="18" charset="0"/>
              </a:rPr>
              <a:t>To tackle the challenges of natural language processing, the study proposed an ensemble of state-of-the-art classifiers and analyzed false negatives and false positives to gain insights into the open challenges that all approaches shared. The results of the study showed that the best performing models were all from the </a:t>
            </a:r>
            <a:r>
              <a:rPr lang="en-US" sz="1500" dirty="0" err="1">
                <a:ea typeface="Calibri" panose="020F0502020204030204" pitchFamily="34" charset="0"/>
                <a:cs typeface="Times New Roman" panose="02020603050405020304" pitchFamily="18" charset="0"/>
              </a:rPr>
              <a:t>AdaBoostClassifier</a:t>
            </a:r>
            <a:r>
              <a:rPr lang="en-US" sz="1500" dirty="0">
                <a:ea typeface="Calibri" panose="020F0502020204030204" pitchFamily="34" charset="0"/>
                <a:cs typeface="Times New Roman" panose="02020603050405020304" pitchFamily="18" charset="0"/>
              </a:rPr>
              <a:t>, with the best model achieving a Test F1 score of 0.865257 using the parameters analyzer='word' and </a:t>
            </a:r>
            <a:r>
              <a:rPr lang="en-US" sz="1500" dirty="0" err="1">
                <a:ea typeface="Calibri" panose="020F0502020204030204" pitchFamily="34" charset="0"/>
                <a:cs typeface="Times New Roman" panose="02020603050405020304" pitchFamily="18" charset="0"/>
              </a:rPr>
              <a:t>stop_words</a:t>
            </a:r>
            <a:r>
              <a:rPr lang="en-US" sz="1500" dirty="0">
                <a:ea typeface="Calibri" panose="020F0502020204030204" pitchFamily="34" charset="0"/>
                <a:cs typeface="Times New Roman" panose="02020603050405020304" pitchFamily="18" charset="0"/>
              </a:rPr>
              <a:t>='none'. The model also had a Train accuracy of 0.97439 and a Test accuracy of 0.9554.  </a:t>
            </a:r>
          </a:p>
        </p:txBody>
      </p:sp>
    </p:spTree>
    <p:extLst>
      <p:ext uri="{BB962C8B-B14F-4D97-AF65-F5344CB8AC3E}">
        <p14:creationId xmlns:p14="http://schemas.microsoft.com/office/powerpoint/2010/main" val="328422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İçerik Yer Tutucusu 2"/>
          <p:cNvSpPr>
            <a:spLocks noGrp="1"/>
          </p:cNvSpPr>
          <p:nvPr>
            <p:ph idx="1"/>
          </p:nvPr>
        </p:nvSpPr>
        <p:spPr>
          <a:xfrm>
            <a:off x="677334" y="3200399"/>
            <a:ext cx="8596668" cy="3385039"/>
          </a:xfrm>
        </p:spPr>
        <p:txBody>
          <a:bodyPr>
            <a:normAutofit fontScale="85000" lnSpcReduction="10000"/>
          </a:bodyPr>
          <a:lstStyle/>
          <a:p>
            <a:r>
              <a:rPr lang="en-US" dirty="0"/>
              <a:t>Overall, the </a:t>
            </a:r>
            <a:r>
              <a:rPr lang="en-US" dirty="0" err="1"/>
              <a:t>AdaBoostClassifier</a:t>
            </a:r>
            <a:r>
              <a:rPr lang="en-US" dirty="0"/>
              <a:t> performs better than the </a:t>
            </a:r>
            <a:r>
              <a:rPr lang="en-US" dirty="0" err="1"/>
              <a:t>RandomForest</a:t>
            </a:r>
            <a:r>
              <a:rPr lang="en-US" dirty="0"/>
              <a:t> and KNN algorithms in terms of Test F1 Score. When we select the '</a:t>
            </a:r>
            <a:r>
              <a:rPr lang="en-US" dirty="0" err="1"/>
              <a:t>char_wb</a:t>
            </a:r>
            <a:r>
              <a:rPr lang="en-US" dirty="0"/>
              <a:t>' parameter for the analyzer, the number of features decreases, as shown in the matrix dimensions above. This can negatively impact model performance, and in this case, it slightly affected the performance of our model. As we can see from the table, the larger the value of the </a:t>
            </a:r>
            <a:r>
              <a:rPr lang="en-US" dirty="0" err="1"/>
              <a:t>n_estimators</a:t>
            </a:r>
            <a:r>
              <a:rPr lang="en-US" dirty="0"/>
              <a:t> parameter, the better the accuracy and Test F1 Score. The </a:t>
            </a:r>
            <a:r>
              <a:rPr lang="en-US" dirty="0" err="1"/>
              <a:t>stop_words</a:t>
            </a:r>
            <a:r>
              <a:rPr lang="en-US" dirty="0"/>
              <a:t> parameter removes a list of stop words from the documents. In this case, selecting the 'English' stop words had a positive impact on performance, while using 'None' worked well. This suggests that articles are important when trying to predict toxic comments.</a:t>
            </a:r>
          </a:p>
          <a:p>
            <a:r>
              <a:rPr lang="en-US" dirty="0"/>
              <a:t>To put it in a nutshell, the results of the study demonstrated the effectiveness of the </a:t>
            </a:r>
            <a:r>
              <a:rPr lang="en-US" dirty="0" err="1"/>
              <a:t>AdaBoostClassifier</a:t>
            </a:r>
            <a:r>
              <a:rPr lang="en-US" dirty="0"/>
              <a:t> in classifying toxic and non-toxic comments. The high Test F1 score and accuracies achieved by the model suggest that it is a strong performer for this task. However, the study also highlighted the challenges of working with imbalanced data and the importance of carefully choosing and tuning the </a:t>
            </a:r>
            <a:r>
              <a:rPr lang="en-US" dirty="0" err="1"/>
              <a:t>hyperparameters</a:t>
            </a:r>
            <a:r>
              <a:rPr lang="en-US" dirty="0"/>
              <a:t> of the classifiers to achieve the best possible performance.</a:t>
            </a:r>
          </a:p>
          <a:p>
            <a:endParaRPr lang="en-US" dirty="0"/>
          </a:p>
        </p:txBody>
      </p:sp>
      <p:pic>
        <p:nvPicPr>
          <p:cNvPr id="5" name="Resim 4" descr="C:\Users\Ozgur\Desktop\Data\Toxic Comment Classification\charts\matrises.PNG"/>
          <p:cNvPicPr/>
          <p:nvPr/>
        </p:nvPicPr>
        <p:blipFill>
          <a:blip r:embed="rId2">
            <a:extLst>
              <a:ext uri="{28A0092B-C50C-407E-A947-70E740481C1C}">
                <a14:useLocalDpi xmlns:a14="http://schemas.microsoft.com/office/drawing/2010/main" val="0"/>
              </a:ext>
            </a:extLst>
          </a:blip>
          <a:srcRect/>
          <a:stretch>
            <a:fillRect/>
          </a:stretch>
        </p:blipFill>
        <p:spPr bwMode="auto">
          <a:xfrm>
            <a:off x="2284855" y="1270000"/>
            <a:ext cx="5381625" cy="1914525"/>
          </a:xfrm>
          <a:prstGeom prst="rect">
            <a:avLst/>
          </a:prstGeom>
          <a:noFill/>
          <a:ln>
            <a:noFill/>
          </a:ln>
        </p:spPr>
      </p:pic>
    </p:spTree>
    <p:extLst>
      <p:ext uri="{BB962C8B-B14F-4D97-AF65-F5344CB8AC3E}">
        <p14:creationId xmlns:p14="http://schemas.microsoft.com/office/powerpoint/2010/main" val="184939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Future </a:t>
            </a:r>
            <a:r>
              <a:rPr lang="en-US" b="1" dirty="0" smtClean="0"/>
              <a:t>Work</a:t>
            </a:r>
            <a:endParaRPr lang="en-US" dirty="0"/>
          </a:p>
        </p:txBody>
      </p:sp>
      <p:sp>
        <p:nvSpPr>
          <p:cNvPr id="3" name="İçerik Yer Tutucusu 2"/>
          <p:cNvSpPr>
            <a:spLocks noGrp="1"/>
          </p:cNvSpPr>
          <p:nvPr>
            <p:ph idx="1"/>
          </p:nvPr>
        </p:nvSpPr>
        <p:spPr/>
        <p:txBody>
          <a:bodyPr>
            <a:normAutofit fontScale="70000" lnSpcReduction="20000"/>
          </a:bodyPr>
          <a:lstStyle/>
          <a:p>
            <a:r>
              <a:rPr lang="en-US" dirty="0"/>
              <a:t>One potential direction for future work is to explore the impact of the </a:t>
            </a:r>
            <a:r>
              <a:rPr lang="en-US" dirty="0" err="1"/>
              <a:t>ngram_range</a:t>
            </a:r>
            <a:r>
              <a:rPr lang="en-US" dirty="0"/>
              <a:t> parameter on the performance of the classifiers. </a:t>
            </a:r>
            <a:r>
              <a:rPr lang="en-US" dirty="0" err="1"/>
              <a:t>Ngrams</a:t>
            </a:r>
            <a:r>
              <a:rPr lang="en-US" dirty="0"/>
              <a:t> are contiguous sequences of words, and the </a:t>
            </a:r>
            <a:r>
              <a:rPr lang="en-US" dirty="0" err="1"/>
              <a:t>ngram_range</a:t>
            </a:r>
            <a:r>
              <a:rPr lang="en-US" dirty="0"/>
              <a:t> parameter specifies the minimum and maximum length of the </a:t>
            </a:r>
            <a:r>
              <a:rPr lang="en-US" dirty="0" err="1"/>
              <a:t>ngrams</a:t>
            </a:r>
            <a:r>
              <a:rPr lang="en-US" dirty="0"/>
              <a:t> to consider. Changing the </a:t>
            </a:r>
            <a:r>
              <a:rPr lang="en-US" dirty="0" err="1"/>
              <a:t>ngram_range</a:t>
            </a:r>
            <a:r>
              <a:rPr lang="en-US" dirty="0"/>
              <a:t> parameter could potentially improve the performance of the classifiers by allowing them to capture more complex patterns of word relationships within the comments.</a:t>
            </a:r>
          </a:p>
          <a:p>
            <a:r>
              <a:rPr lang="en-US" dirty="0"/>
              <a:t>Another potential direction for future work is to explore more advanced techniques for addressing the challenge of imbalanced data. For example, one approach that has been shown to be effective in some cases is the use of the synthetic minority oversampling technique (SMOTE), which generates synthetic samples of the minority class to balance the dataset. Another possibility is to use class weighting or sample weighting to assign higher weights to samples from the minority class during training.</a:t>
            </a:r>
          </a:p>
          <a:p>
            <a:r>
              <a:rPr lang="en-US" dirty="0"/>
              <a:t>Another area of potential improvement is the use of more sophisticated natural language processing techniques. For example, the use of advanced words embedding models, such as BERT or GPT-2, could potentially improve the performance of the classifiers by providing more accurate representations of the meaning of words in the dataset. Additionally, the use of more advanced neural network architectures, such as transformers or attention mechanisms, could also improve the performance of the classifiers by better capturing the relationships between words and the context in which they appear.</a:t>
            </a:r>
          </a:p>
          <a:p>
            <a:r>
              <a:rPr lang="en-US" dirty="0"/>
              <a:t>Finally, it would be interesting to investigate the performance of the classifiers on other types of toxic comment datasets, such as those from different social media platforms or those in different languages. This could help to assess the generalizability of the classifiers and identify any language- or platform-specific challenges that need to be addressed.</a:t>
            </a:r>
          </a:p>
          <a:p>
            <a:endParaRPr lang="en-US" dirty="0"/>
          </a:p>
        </p:txBody>
      </p:sp>
    </p:spTree>
    <p:extLst>
      <p:ext uri="{BB962C8B-B14F-4D97-AF65-F5344CB8AC3E}">
        <p14:creationId xmlns:p14="http://schemas.microsoft.com/office/powerpoint/2010/main" val="95321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Problem</a:t>
            </a:r>
            <a:endParaRPr lang="en-US" dirty="0"/>
          </a:p>
        </p:txBody>
      </p:sp>
      <p:sp>
        <p:nvSpPr>
          <p:cNvPr id="3" name="İçerik Yer Tutucusu 2"/>
          <p:cNvSpPr>
            <a:spLocks noGrp="1"/>
          </p:cNvSpPr>
          <p:nvPr>
            <p:ph idx="1"/>
          </p:nvPr>
        </p:nvSpPr>
        <p:spPr>
          <a:xfrm>
            <a:off x="677334" y="2160589"/>
            <a:ext cx="4817858" cy="3880773"/>
          </a:xfrm>
        </p:spPr>
        <p:txBody>
          <a:bodyPr>
            <a:normAutofit lnSpcReduction="10000"/>
          </a:bodyPr>
          <a:lstStyle/>
          <a:p>
            <a:r>
              <a:rPr lang="en-US" dirty="0"/>
              <a:t>The 21st century is the age of social media. On one hand, many small businesses are benefiting and on the other, there is also a dark side to it. Thanks to social media, people are aware of ideas they are not used to. While few people take it positively and make an effort to get used to it, many people start going in the wrong direction and start spouting malicious words. So many social media apps take the necessary steps to remove these comments in order to predict their users, and they do so using NLP techniques.</a:t>
            </a:r>
          </a:p>
          <a:p>
            <a:endParaRPr lang="en-US" dirty="0"/>
          </a:p>
        </p:txBody>
      </p:sp>
      <p:pic>
        <p:nvPicPr>
          <p:cNvPr id="8" name="Resim 7"/>
          <p:cNvPicPr>
            <a:picLocks noChangeAspect="1"/>
          </p:cNvPicPr>
          <p:nvPr/>
        </p:nvPicPr>
        <p:blipFill rotWithShape="1">
          <a:blip r:embed="rId2"/>
          <a:srcRect l="28103" r="25544"/>
          <a:stretch/>
        </p:blipFill>
        <p:spPr>
          <a:xfrm>
            <a:off x="6207369" y="2160589"/>
            <a:ext cx="2778370" cy="3367820"/>
          </a:xfrm>
          <a:prstGeom prst="rect">
            <a:avLst/>
          </a:prstGeom>
        </p:spPr>
      </p:pic>
    </p:spTree>
    <p:extLst>
      <p:ext uri="{BB962C8B-B14F-4D97-AF65-F5344CB8AC3E}">
        <p14:creationId xmlns:p14="http://schemas.microsoft.com/office/powerpoint/2010/main" val="166434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Introduction</a:t>
            </a:r>
            <a:endParaRPr lang="en-US" b="1" dirty="0"/>
          </a:p>
        </p:txBody>
      </p:sp>
      <p:sp>
        <p:nvSpPr>
          <p:cNvPr id="3" name="İçerik Yer Tutucusu 2"/>
          <p:cNvSpPr>
            <a:spLocks noGrp="1"/>
          </p:cNvSpPr>
          <p:nvPr>
            <p:ph idx="1"/>
          </p:nvPr>
        </p:nvSpPr>
        <p:spPr/>
        <p:txBody>
          <a:bodyPr>
            <a:normAutofit lnSpcReduction="10000"/>
          </a:bodyPr>
          <a:lstStyle/>
          <a:p>
            <a:r>
              <a:rPr lang="en-US" dirty="0"/>
              <a:t>Maintaining constructive and inclusive online conversations is important for platform providers. One way to do this is by automatically identifying and classifying toxic comments, such as hate speech, threats, and insults. This can be challenging due to the complexities of natural language processing, including long-range dependencies and unconventional or misspelled words. Previous research has suggested using techniques like bidirectional recurrent neural networks with attention and pre-trained word </a:t>
            </a:r>
            <a:r>
              <a:rPr lang="en-US" dirty="0" err="1"/>
              <a:t>embeddings</a:t>
            </a:r>
            <a:r>
              <a:rPr lang="en-US" dirty="0"/>
              <a:t> to tackle these challenges, but these approaches may not always perform well on real-world data due to limited variance in methods and training data. In this study, I examine the </a:t>
            </a:r>
            <a:r>
              <a:rPr lang="en-US" dirty="0" err="1"/>
              <a:t>Kaggle</a:t>
            </a:r>
            <a:r>
              <a:rPr lang="en-US" dirty="0"/>
              <a:t> Toxic Comment Classification Challenge Twitter Dataset, which includes multilingual user comments and tweets, and presents both a multi-class and a multi-label classification task. I propose an ensemble of state-of-the-art classifiers to analyze false negatives and false positives and gain insights into the open challenges that all approaches share.</a:t>
            </a:r>
          </a:p>
          <a:p>
            <a:endParaRPr lang="en-US" dirty="0"/>
          </a:p>
        </p:txBody>
      </p:sp>
    </p:spTree>
    <p:extLst>
      <p:ext uri="{BB962C8B-B14F-4D97-AF65-F5344CB8AC3E}">
        <p14:creationId xmlns:p14="http://schemas.microsoft.com/office/powerpoint/2010/main" val="328444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lvl="0"/>
            <a:r>
              <a:rPr lang="en-US" b="1" dirty="0"/>
              <a:t>Data Exploration</a:t>
            </a:r>
            <a:endParaRPr lang="en-US" dirty="0"/>
          </a:p>
        </p:txBody>
      </p:sp>
      <p:sp>
        <p:nvSpPr>
          <p:cNvPr id="3" name="İçerik Yer Tutucusu 2"/>
          <p:cNvSpPr>
            <a:spLocks noGrp="1"/>
          </p:cNvSpPr>
          <p:nvPr>
            <p:ph idx="1"/>
          </p:nvPr>
        </p:nvSpPr>
        <p:spPr>
          <a:xfrm>
            <a:off x="677334" y="1465996"/>
            <a:ext cx="8596668" cy="3880773"/>
          </a:xfrm>
        </p:spPr>
        <p:txBody>
          <a:bodyPr/>
          <a:lstStyle/>
          <a:p>
            <a:r>
              <a:rPr lang="en-US" dirty="0"/>
              <a:t>Data is used from the “Toxic Comment Classification Challenge” on </a:t>
            </a:r>
            <a:r>
              <a:rPr lang="en-US" dirty="0" err="1"/>
              <a:t>Kaggle</a:t>
            </a:r>
            <a:r>
              <a:rPr lang="en-US" dirty="0"/>
              <a:t>, This specific dataset consists of a large number of Wikipedia comments which have been labeled by human raters about each comment's toxicity. Train-set and test-set include 159571 and 153164 comments respectively. The purpose is to build a model that classifies the comments of the test set into six different categories regarding the types of toxicity. More precisely, the basic goal of this assignment is to train a Natural Language Processing model, which predicts the probabilities of each type of toxicity for each comment. The following table provides information about the label frequencies in the train set. It can be easily observed that the most multitudinous class is "Toxic" which is present in 15294 comments. This is reasonable because toxic is a very general label compared to the others.</a:t>
            </a:r>
          </a:p>
          <a:p>
            <a:endParaRPr lang="en-US" dirty="0"/>
          </a:p>
        </p:txBody>
      </p:sp>
      <p:graphicFrame>
        <p:nvGraphicFramePr>
          <p:cNvPr id="4" name="Tablo 3"/>
          <p:cNvGraphicFramePr>
            <a:graphicFrameLocks noGrp="1"/>
          </p:cNvGraphicFramePr>
          <p:nvPr>
            <p:extLst>
              <p:ext uri="{D42A27DB-BD31-4B8C-83A1-F6EECF244321}">
                <p14:modId xmlns:p14="http://schemas.microsoft.com/office/powerpoint/2010/main" val="2493480602"/>
              </p:ext>
            </p:extLst>
          </p:nvPr>
        </p:nvGraphicFramePr>
        <p:xfrm>
          <a:off x="2004219" y="5216953"/>
          <a:ext cx="5943600" cy="708914"/>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1051833788"/>
                    </a:ext>
                  </a:extLst>
                </a:gridCol>
                <a:gridCol w="990600">
                  <a:extLst>
                    <a:ext uri="{9D8B030D-6E8A-4147-A177-3AD203B41FA5}">
                      <a16:colId xmlns:a16="http://schemas.microsoft.com/office/drawing/2014/main" val="3581382802"/>
                    </a:ext>
                  </a:extLst>
                </a:gridCol>
                <a:gridCol w="990600">
                  <a:extLst>
                    <a:ext uri="{9D8B030D-6E8A-4147-A177-3AD203B41FA5}">
                      <a16:colId xmlns:a16="http://schemas.microsoft.com/office/drawing/2014/main" val="492461162"/>
                    </a:ext>
                  </a:extLst>
                </a:gridCol>
                <a:gridCol w="990600">
                  <a:extLst>
                    <a:ext uri="{9D8B030D-6E8A-4147-A177-3AD203B41FA5}">
                      <a16:colId xmlns:a16="http://schemas.microsoft.com/office/drawing/2014/main" val="4049926299"/>
                    </a:ext>
                  </a:extLst>
                </a:gridCol>
                <a:gridCol w="990600">
                  <a:extLst>
                    <a:ext uri="{9D8B030D-6E8A-4147-A177-3AD203B41FA5}">
                      <a16:colId xmlns:a16="http://schemas.microsoft.com/office/drawing/2014/main" val="743701876"/>
                    </a:ext>
                  </a:extLst>
                </a:gridCol>
                <a:gridCol w="990600">
                  <a:extLst>
                    <a:ext uri="{9D8B030D-6E8A-4147-A177-3AD203B41FA5}">
                      <a16:colId xmlns:a16="http://schemas.microsoft.com/office/drawing/2014/main" val="773275853"/>
                    </a:ext>
                  </a:extLst>
                </a:gridCol>
              </a:tblGrid>
              <a:tr h="317500">
                <a:tc>
                  <a:txBody>
                    <a:bodyPr/>
                    <a:lstStyle/>
                    <a:p>
                      <a:pPr marL="0" marR="9525" algn="ctr">
                        <a:lnSpc>
                          <a:spcPct val="107000"/>
                        </a:lnSpc>
                        <a:spcBef>
                          <a:spcPts val="0"/>
                        </a:spcBef>
                        <a:spcAft>
                          <a:spcPts val="0"/>
                        </a:spcAft>
                      </a:pPr>
                      <a:r>
                        <a:rPr lang="en-US" sz="1200">
                          <a:effectLst/>
                        </a:rPr>
                        <a:t>Obscene</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Insult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Toxic</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0">
                        <a:lnSpc>
                          <a:spcPct val="107000"/>
                        </a:lnSpc>
                        <a:spcBef>
                          <a:spcPts val="0"/>
                        </a:spcBef>
                        <a:spcAft>
                          <a:spcPts val="0"/>
                        </a:spcAft>
                      </a:pPr>
                      <a:r>
                        <a:rPr lang="en-US" sz="1200">
                          <a:effectLst/>
                        </a:rPr>
                        <a:t>Severe toxic</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4445" marR="0">
                        <a:lnSpc>
                          <a:spcPct val="107000"/>
                        </a:lnSpc>
                        <a:spcBef>
                          <a:spcPts val="0"/>
                        </a:spcBef>
                        <a:spcAft>
                          <a:spcPts val="0"/>
                        </a:spcAft>
                      </a:pPr>
                      <a:r>
                        <a:rPr lang="en-US" sz="1200">
                          <a:effectLst/>
                        </a:rPr>
                        <a:t>Identity hate</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Threat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extLst>
                  <a:ext uri="{0D108BD9-81ED-4DB2-BD59-A6C34878D82A}">
                    <a16:rowId xmlns:a16="http://schemas.microsoft.com/office/drawing/2014/main" val="2831097127"/>
                  </a:ext>
                </a:extLst>
              </a:tr>
              <a:tr h="317500">
                <a:tc>
                  <a:txBody>
                    <a:bodyPr/>
                    <a:lstStyle/>
                    <a:p>
                      <a:pPr marL="0" marR="9525" algn="ctr">
                        <a:lnSpc>
                          <a:spcPct val="107000"/>
                        </a:lnSpc>
                        <a:spcBef>
                          <a:spcPts val="0"/>
                        </a:spcBef>
                        <a:spcAft>
                          <a:spcPts val="0"/>
                        </a:spcAft>
                      </a:pPr>
                      <a:r>
                        <a:rPr lang="en-US" sz="1200">
                          <a:effectLst/>
                        </a:rPr>
                        <a:t>8449</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7877</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15294</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dirty="0">
                          <a:effectLst/>
                        </a:rPr>
                        <a:t>1595</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a:effectLst/>
                        </a:rPr>
                        <a:t>1405</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tc>
                  <a:txBody>
                    <a:bodyPr/>
                    <a:lstStyle/>
                    <a:p>
                      <a:pPr marL="0" marR="9525" algn="ctr">
                        <a:lnSpc>
                          <a:spcPct val="107000"/>
                        </a:lnSpc>
                        <a:spcBef>
                          <a:spcPts val="0"/>
                        </a:spcBef>
                        <a:spcAft>
                          <a:spcPts val="0"/>
                        </a:spcAft>
                      </a:pPr>
                      <a:r>
                        <a:rPr lang="en-US" sz="1200" dirty="0">
                          <a:effectLst/>
                        </a:rPr>
                        <a:t>478</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9850" marR="73025" marT="0" marB="0" anchor="ctr"/>
                </a:tc>
                <a:extLst>
                  <a:ext uri="{0D108BD9-81ED-4DB2-BD59-A6C34878D82A}">
                    <a16:rowId xmlns:a16="http://schemas.microsoft.com/office/drawing/2014/main" val="3490324425"/>
                  </a:ext>
                </a:extLst>
              </a:tr>
            </a:tbl>
          </a:graphicData>
        </a:graphic>
      </p:graphicFrame>
    </p:spTree>
    <p:extLst>
      <p:ext uri="{BB962C8B-B14F-4D97-AF65-F5344CB8AC3E}">
        <p14:creationId xmlns:p14="http://schemas.microsoft.com/office/powerpoint/2010/main" val="281243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Imbalanced </a:t>
            </a:r>
            <a:r>
              <a:rPr lang="en-US" b="1" dirty="0"/>
              <a:t>Data and Bias</a:t>
            </a:r>
          </a:p>
        </p:txBody>
      </p:sp>
      <p:sp>
        <p:nvSpPr>
          <p:cNvPr id="3" name="İçerik Yer Tutucusu 2"/>
          <p:cNvSpPr>
            <a:spLocks noGrp="1"/>
          </p:cNvSpPr>
          <p:nvPr>
            <p:ph idx="1"/>
          </p:nvPr>
        </p:nvSpPr>
        <p:spPr>
          <a:xfrm>
            <a:off x="677334" y="1272567"/>
            <a:ext cx="8596668" cy="2270734"/>
          </a:xfrm>
        </p:spPr>
        <p:txBody>
          <a:bodyPr>
            <a:normAutofit lnSpcReduction="10000"/>
          </a:bodyPr>
          <a:lstStyle/>
          <a:p>
            <a:r>
              <a:rPr lang="en-US" dirty="0"/>
              <a:t>The characteristic of the data set is a large number of unmarked comments. About %90 of the entire dataset consists of comments that do not belong to any class. This fact can have a strong impact on classification models. There are many solutions to the problem of imbalanced data, such as </a:t>
            </a:r>
            <a:r>
              <a:rPr lang="en-US" dirty="0" err="1"/>
              <a:t>undersampling</a:t>
            </a:r>
            <a:r>
              <a:rPr lang="en-US" dirty="0"/>
              <a:t>/oversampling and general methods of artificially balancing data. Unfortunately in this case this is very difficult due to the linguistic nature of the data. Also, comments cannot be discarded without captions because they would lose important information. </a:t>
            </a:r>
          </a:p>
          <a:p>
            <a:endParaRPr lang="en-US" dirty="0"/>
          </a:p>
        </p:txBody>
      </p:sp>
      <p:pic>
        <p:nvPicPr>
          <p:cNvPr id="4" name="Picture 108"/>
          <p:cNvPicPr/>
          <p:nvPr/>
        </p:nvPicPr>
        <p:blipFill>
          <a:blip r:embed="rId2">
            <a:extLst>
              <a:ext uri="{28A0092B-C50C-407E-A947-70E740481C1C}">
                <a14:useLocalDpi xmlns:a14="http://schemas.microsoft.com/office/drawing/2010/main" val="0"/>
              </a:ext>
            </a:extLst>
          </a:blip>
          <a:stretch>
            <a:fillRect/>
          </a:stretch>
        </p:blipFill>
        <p:spPr>
          <a:xfrm>
            <a:off x="603006" y="3543302"/>
            <a:ext cx="3626094" cy="2249926"/>
          </a:xfrm>
          <a:prstGeom prst="rect">
            <a:avLst/>
          </a:prstGeom>
        </p:spPr>
      </p:pic>
      <p:pic>
        <p:nvPicPr>
          <p:cNvPr id="5" name="Picture 135"/>
          <p:cNvPicPr/>
          <p:nvPr/>
        </p:nvPicPr>
        <p:blipFill>
          <a:blip r:embed="rId3">
            <a:extLst>
              <a:ext uri="{28A0092B-C50C-407E-A947-70E740481C1C}">
                <a14:useLocalDpi xmlns:a14="http://schemas.microsoft.com/office/drawing/2010/main" val="0"/>
              </a:ext>
            </a:extLst>
          </a:blip>
          <a:stretch>
            <a:fillRect/>
          </a:stretch>
        </p:blipFill>
        <p:spPr>
          <a:xfrm>
            <a:off x="5252671" y="3543301"/>
            <a:ext cx="3679034" cy="2249927"/>
          </a:xfrm>
          <a:prstGeom prst="rect">
            <a:avLst/>
          </a:prstGeom>
        </p:spPr>
      </p:pic>
    </p:spTree>
    <p:extLst>
      <p:ext uri="{BB962C8B-B14F-4D97-AF65-F5344CB8AC3E}">
        <p14:creationId xmlns:p14="http://schemas.microsoft.com/office/powerpoint/2010/main" val="12238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Method</a:t>
            </a:r>
            <a:endParaRPr lang="en-US" dirty="0"/>
          </a:p>
        </p:txBody>
      </p:sp>
      <p:sp>
        <p:nvSpPr>
          <p:cNvPr id="3" name="İçerik Yer Tutucusu 2"/>
          <p:cNvSpPr>
            <a:spLocks noGrp="1"/>
          </p:cNvSpPr>
          <p:nvPr>
            <p:ph idx="1"/>
          </p:nvPr>
        </p:nvSpPr>
        <p:spPr>
          <a:xfrm>
            <a:off x="677334" y="1254982"/>
            <a:ext cx="8596668" cy="3880773"/>
          </a:xfrm>
        </p:spPr>
        <p:txBody>
          <a:bodyPr/>
          <a:lstStyle/>
          <a:p>
            <a:r>
              <a:rPr lang="en-US" dirty="0"/>
              <a:t>This dataset was used to classify the comments as toxic or non-toxic. For this project, textual data preprocessing techniques are used first. After that, basic NLP methods like </a:t>
            </a:r>
            <a:r>
              <a:rPr lang="en-US" dirty="0"/>
              <a:t>TF-IDF </a:t>
            </a:r>
            <a:r>
              <a:rPr lang="en-US" dirty="0" smtClean="0"/>
              <a:t>for </a:t>
            </a:r>
            <a:r>
              <a:rPr lang="en-US" dirty="0"/>
              <a:t>converting textual data into vectors are performed, and then machine learning algorithms are used to label the comments and find out KPIs.</a:t>
            </a:r>
          </a:p>
          <a:p>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7770" y="2954216"/>
            <a:ext cx="5309461" cy="3538376"/>
          </a:xfrm>
          <a:prstGeom prst="rect">
            <a:avLst/>
          </a:prstGeom>
        </p:spPr>
      </p:pic>
    </p:spTree>
    <p:extLst>
      <p:ext uri="{BB962C8B-B14F-4D97-AF65-F5344CB8AC3E}">
        <p14:creationId xmlns:p14="http://schemas.microsoft.com/office/powerpoint/2010/main" val="196028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lvl="0"/>
            <a:r>
              <a:rPr lang="en-US" b="1" dirty="0"/>
              <a:t>Exploratory Data Analysis</a:t>
            </a:r>
            <a:endParaRPr lang="en-US" dirty="0"/>
          </a:p>
        </p:txBody>
      </p:sp>
      <p:pic>
        <p:nvPicPr>
          <p:cNvPr id="4" name="Resim 3" descr="C:\Users\Ozgur\Desktop\Data\Toxic Comment Classification\charts\chart1.png"/>
          <p:cNvPicPr/>
          <p:nvPr/>
        </p:nvPicPr>
        <p:blipFill>
          <a:blip r:embed="rId2">
            <a:extLst>
              <a:ext uri="{28A0092B-C50C-407E-A947-70E740481C1C}">
                <a14:useLocalDpi xmlns:a14="http://schemas.microsoft.com/office/drawing/2010/main" val="0"/>
              </a:ext>
            </a:extLst>
          </a:blip>
          <a:srcRect/>
          <a:stretch>
            <a:fillRect/>
          </a:stretch>
        </p:blipFill>
        <p:spPr bwMode="auto">
          <a:xfrm>
            <a:off x="677333" y="1226040"/>
            <a:ext cx="5283851" cy="2785734"/>
          </a:xfrm>
          <a:prstGeom prst="rect">
            <a:avLst/>
          </a:prstGeom>
          <a:noFill/>
          <a:ln>
            <a:noFill/>
          </a:ln>
        </p:spPr>
      </p:pic>
      <p:pic>
        <p:nvPicPr>
          <p:cNvPr id="5" name="Resim 4" descr="C:\Users\Ozgur\Desktop\Data\Toxic Comment Classification\charts\chart2.png"/>
          <p:cNvPicPr/>
          <p:nvPr/>
        </p:nvPicPr>
        <p:blipFill>
          <a:blip r:embed="rId3">
            <a:extLst>
              <a:ext uri="{28A0092B-C50C-407E-A947-70E740481C1C}">
                <a14:useLocalDpi xmlns:a14="http://schemas.microsoft.com/office/drawing/2010/main" val="0"/>
              </a:ext>
            </a:extLst>
          </a:blip>
          <a:srcRect/>
          <a:stretch>
            <a:fillRect/>
          </a:stretch>
        </p:blipFill>
        <p:spPr bwMode="auto">
          <a:xfrm>
            <a:off x="677334" y="3920711"/>
            <a:ext cx="5283851" cy="2785734"/>
          </a:xfrm>
          <a:prstGeom prst="rect">
            <a:avLst/>
          </a:prstGeom>
          <a:noFill/>
          <a:ln>
            <a:noFill/>
          </a:ln>
        </p:spPr>
      </p:pic>
      <p:sp>
        <p:nvSpPr>
          <p:cNvPr id="6" name="Dikdörtgen 5"/>
          <p:cNvSpPr/>
          <p:nvPr/>
        </p:nvSpPr>
        <p:spPr>
          <a:xfrm>
            <a:off x="6040314" y="2641926"/>
            <a:ext cx="3103685" cy="3352328"/>
          </a:xfrm>
          <a:prstGeom prst="rect">
            <a:avLst/>
          </a:prstGeom>
        </p:spPr>
        <p:txBody>
          <a:bodyPr wrap="square">
            <a:spAutoFit/>
          </a:bodyPr>
          <a:lstStyle/>
          <a:p>
            <a:pPr>
              <a:lnSpc>
                <a:spcPct val="107000"/>
              </a:lnSpc>
              <a:spcAft>
                <a:spcPts val="800"/>
              </a:spcAft>
            </a:pPr>
            <a:r>
              <a:rPr lang="en-US" dirty="0">
                <a:ea typeface="Calibri" panose="020F0502020204030204" pitchFamily="34" charset="0"/>
                <a:cs typeface="Times New Roman" panose="02020603050405020304" pitchFamily="18" charset="0"/>
              </a:rPr>
              <a:t>B</a:t>
            </a:r>
            <a:r>
              <a:rPr lang="en-US" dirty="0" smtClean="0">
                <a:ea typeface="Calibri" panose="020F0502020204030204" pitchFamily="34" charset="0"/>
                <a:cs typeface="Times New Roman" panose="02020603050405020304" pitchFamily="18" charset="0"/>
              </a:rPr>
              <a:t>ar </a:t>
            </a:r>
            <a:r>
              <a:rPr lang="en-US" dirty="0">
                <a:ea typeface="Calibri" panose="020F0502020204030204" pitchFamily="34" charset="0"/>
                <a:cs typeface="Times New Roman" panose="02020603050405020304" pitchFamily="18" charset="0"/>
              </a:rPr>
              <a:t>plots show the 20 most common words for a given label or category, with the words on the x-axis and the counts on the y-axis. The plots are used to visualize the distribution of words within a particular category and to identify the most frequently used words in that category.</a:t>
            </a:r>
          </a:p>
        </p:txBody>
      </p:sp>
    </p:spTree>
    <p:extLst>
      <p:ext uri="{BB962C8B-B14F-4D97-AF65-F5344CB8AC3E}">
        <p14:creationId xmlns:p14="http://schemas.microsoft.com/office/powerpoint/2010/main" val="469227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Exploratory Data Analysis</a:t>
            </a:r>
            <a:endParaRPr lang="en-US" dirty="0"/>
          </a:p>
        </p:txBody>
      </p:sp>
      <p:sp>
        <p:nvSpPr>
          <p:cNvPr id="3" name="İçerik Yer Tutucusu 2"/>
          <p:cNvSpPr>
            <a:spLocks noGrp="1"/>
          </p:cNvSpPr>
          <p:nvPr>
            <p:ph idx="1"/>
          </p:nvPr>
        </p:nvSpPr>
        <p:spPr>
          <a:xfrm>
            <a:off x="6620608" y="1776047"/>
            <a:ext cx="2653394" cy="4265316"/>
          </a:xfrm>
        </p:spPr>
        <p:txBody>
          <a:bodyPr>
            <a:normAutofit fontScale="85000" lnSpcReduction="10000"/>
          </a:bodyPr>
          <a:lstStyle/>
          <a:p>
            <a:r>
              <a:rPr lang="en-US" b="1" dirty="0"/>
              <a:t>The </a:t>
            </a:r>
            <a:r>
              <a:rPr lang="en-US" b="1" dirty="0" smtClean="0"/>
              <a:t>histogram </a:t>
            </a:r>
            <a:r>
              <a:rPr lang="en-US" b="1" dirty="0"/>
              <a:t>compares the lengths of comments labelled as "toxic" to the lengths of comments labelled as "non-toxic". The x-axis of the histogram represents the length of the comments, and the y-axis represents the number of comments. The histogram allows us to compare the distribution of comment lengths for toxic and non-toxic comments and identify any patterns or trends in the data. </a:t>
            </a:r>
            <a:endParaRPr lang="en-US" dirty="0"/>
          </a:p>
          <a:p>
            <a:endParaRPr lang="en-US" dirty="0"/>
          </a:p>
        </p:txBody>
      </p:sp>
      <p:pic>
        <p:nvPicPr>
          <p:cNvPr id="4" name="Resim 3" descr="C:\Users\Ozgur\Desktop\Data\Toxic Comment Classification\charts\chart3.png"/>
          <p:cNvPicPr/>
          <p:nvPr/>
        </p:nvPicPr>
        <p:blipFill>
          <a:blip r:embed="rId2">
            <a:extLst>
              <a:ext uri="{28A0092B-C50C-407E-A947-70E740481C1C}">
                <a14:useLocalDpi xmlns:a14="http://schemas.microsoft.com/office/drawing/2010/main" val="0"/>
              </a:ext>
            </a:extLst>
          </a:blip>
          <a:srcRect/>
          <a:stretch>
            <a:fillRect/>
          </a:stretch>
        </p:blipFill>
        <p:spPr bwMode="auto">
          <a:xfrm>
            <a:off x="677334" y="1264747"/>
            <a:ext cx="5767428" cy="5364653"/>
          </a:xfrm>
          <a:prstGeom prst="rect">
            <a:avLst/>
          </a:prstGeom>
          <a:noFill/>
          <a:ln>
            <a:noFill/>
          </a:ln>
        </p:spPr>
      </p:pic>
    </p:spTree>
    <p:extLst>
      <p:ext uri="{BB962C8B-B14F-4D97-AF65-F5344CB8AC3E}">
        <p14:creationId xmlns:p14="http://schemas.microsoft.com/office/powerpoint/2010/main" val="346276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Exploratory Data Analysis</a:t>
            </a:r>
            <a:endParaRPr lang="en-US" dirty="0"/>
          </a:p>
        </p:txBody>
      </p:sp>
      <p:sp>
        <p:nvSpPr>
          <p:cNvPr id="3" name="İçerik Yer Tutucusu 2"/>
          <p:cNvSpPr>
            <a:spLocks noGrp="1"/>
          </p:cNvSpPr>
          <p:nvPr>
            <p:ph idx="1"/>
          </p:nvPr>
        </p:nvSpPr>
        <p:spPr>
          <a:xfrm>
            <a:off x="6251330" y="2160589"/>
            <a:ext cx="3022671" cy="3880773"/>
          </a:xfrm>
        </p:spPr>
        <p:txBody>
          <a:bodyPr>
            <a:normAutofit fontScale="92500" lnSpcReduction="20000"/>
          </a:bodyPr>
          <a:lstStyle/>
          <a:p>
            <a:r>
              <a:rPr lang="en-US" b="1" dirty="0"/>
              <a:t>The histogram compares the lengths of comments labelled as "toxic" to the lengths of comments labelled as "non-toxic". The x-axis of the histogram represents the length of the comments, and the y-axis represents the relative frequency of the comments. The histograms are normalized to make it easier to compare the relative frequencies of the comments.</a:t>
            </a:r>
            <a:endParaRPr lang="en-US" dirty="0"/>
          </a:p>
          <a:p>
            <a:endParaRPr lang="en-US" dirty="0"/>
          </a:p>
        </p:txBody>
      </p:sp>
      <p:pic>
        <p:nvPicPr>
          <p:cNvPr id="4" name="Resim 3" descr="C:\Users\Ozgur\Desktop\Data\Toxic Comment Classification\charts\chart4.png"/>
          <p:cNvPicPr/>
          <p:nvPr/>
        </p:nvPicPr>
        <p:blipFill>
          <a:blip r:embed="rId2">
            <a:extLst>
              <a:ext uri="{28A0092B-C50C-407E-A947-70E740481C1C}">
                <a14:useLocalDpi xmlns:a14="http://schemas.microsoft.com/office/drawing/2010/main" val="0"/>
              </a:ext>
            </a:extLst>
          </a:blip>
          <a:srcRect/>
          <a:stretch>
            <a:fillRect/>
          </a:stretch>
        </p:blipFill>
        <p:spPr bwMode="auto">
          <a:xfrm>
            <a:off x="677334" y="1507392"/>
            <a:ext cx="5512451" cy="5252242"/>
          </a:xfrm>
          <a:prstGeom prst="rect">
            <a:avLst/>
          </a:prstGeom>
          <a:noFill/>
          <a:ln>
            <a:noFill/>
          </a:ln>
        </p:spPr>
      </p:pic>
    </p:spTree>
    <p:extLst>
      <p:ext uri="{BB962C8B-B14F-4D97-AF65-F5344CB8AC3E}">
        <p14:creationId xmlns:p14="http://schemas.microsoft.com/office/powerpoint/2010/main" val="4053432931"/>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TotalTime>
  <Words>1581</Words>
  <Application>Microsoft Office PowerPoint</Application>
  <PresentationFormat>Geniş ekran</PresentationFormat>
  <Paragraphs>56</Paragraphs>
  <Slides>14</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Calibri</vt:lpstr>
      <vt:lpstr>Courier New</vt:lpstr>
      <vt:lpstr>Times New Roman</vt:lpstr>
      <vt:lpstr>Trebuchet MS</vt:lpstr>
      <vt:lpstr>Wingdings 3</vt:lpstr>
      <vt:lpstr>Yüzeyler</vt:lpstr>
      <vt:lpstr>Toxic Comment Classification Project</vt:lpstr>
      <vt:lpstr>Problem</vt:lpstr>
      <vt:lpstr>Introduction</vt:lpstr>
      <vt:lpstr>Data Exploration</vt:lpstr>
      <vt:lpstr>Imbalanced Data and Bias</vt:lpstr>
      <vt:lpstr>Method</vt:lpstr>
      <vt:lpstr>Exploratory Data Analysis</vt:lpstr>
      <vt:lpstr>Exploratory Data Analysis</vt:lpstr>
      <vt:lpstr>Exploratory Data Analysis</vt:lpstr>
      <vt:lpstr>Basic Model </vt:lpstr>
      <vt:lpstr>Logistic Regression </vt:lpstr>
      <vt:lpstr>Hyper Parameter Table </vt:lpstr>
      <vt:lpstr>Conclusion </vt:lpstr>
      <vt:lpstr>Future Work</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Comment Classification Project</dc:title>
  <dc:creator>Özgür</dc:creator>
  <cp:lastModifiedBy>Özgür</cp:lastModifiedBy>
  <cp:revision>3</cp:revision>
  <dcterms:created xsi:type="dcterms:W3CDTF">2023-01-03T21:12:52Z</dcterms:created>
  <dcterms:modified xsi:type="dcterms:W3CDTF">2023-01-03T21:33:35Z</dcterms:modified>
</cp:coreProperties>
</file>