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67" autoAdjust="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87E6-7E7A-4ED0-BE04-D355C209287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5C37-E4CA-4662-BC56-1E046A3FE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82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87E6-7E7A-4ED0-BE04-D355C209287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5C37-E4CA-4662-BC56-1E046A3FE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5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87E6-7E7A-4ED0-BE04-D355C209287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5C37-E4CA-4662-BC56-1E046A3FE72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1771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87E6-7E7A-4ED0-BE04-D355C209287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5C37-E4CA-4662-BC56-1E046A3FE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58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87E6-7E7A-4ED0-BE04-D355C209287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5C37-E4CA-4662-BC56-1E046A3FE72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7342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87E6-7E7A-4ED0-BE04-D355C209287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5C37-E4CA-4662-BC56-1E046A3FE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03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87E6-7E7A-4ED0-BE04-D355C209287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5C37-E4CA-4662-BC56-1E046A3FE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04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87E6-7E7A-4ED0-BE04-D355C209287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5C37-E4CA-4662-BC56-1E046A3FE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2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87E6-7E7A-4ED0-BE04-D355C209287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5C37-E4CA-4662-BC56-1E046A3FE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9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87E6-7E7A-4ED0-BE04-D355C209287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5C37-E4CA-4662-BC56-1E046A3FE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0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87E6-7E7A-4ED0-BE04-D355C209287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5C37-E4CA-4662-BC56-1E046A3FE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4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87E6-7E7A-4ED0-BE04-D355C209287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5C37-E4CA-4662-BC56-1E046A3FE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1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87E6-7E7A-4ED0-BE04-D355C209287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5C37-E4CA-4662-BC56-1E046A3FE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4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87E6-7E7A-4ED0-BE04-D355C209287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5C37-E4CA-4662-BC56-1E046A3FE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6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87E6-7E7A-4ED0-BE04-D355C209287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5C37-E4CA-4662-BC56-1E046A3FE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5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5C37-E4CA-4662-BC56-1E046A3FE72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87E6-7E7A-4ED0-BE04-D355C209287C}" type="datetimeFigureOut">
              <a:rPr lang="en-US" smtClean="0"/>
              <a:t>8/4/2022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6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687E6-7E7A-4ED0-BE04-D355C209287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6E55C37-E4CA-4662-BC56-1E046A3FE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40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Big Mountain Ski Resort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Report </a:t>
            </a:r>
            <a:r>
              <a:rPr lang="tr-TR" dirty="0" err="1" smtClean="0"/>
              <a:t>Presentat</a:t>
            </a:r>
            <a:r>
              <a:rPr lang="en-US" dirty="0" smtClean="0"/>
              <a:t>I</a:t>
            </a:r>
            <a:r>
              <a:rPr lang="tr-TR" dirty="0" smtClean="0"/>
              <a:t>on</a:t>
            </a:r>
            <a:endParaRPr lang="tr-TR" dirty="0"/>
          </a:p>
          <a:p>
            <a:r>
              <a:rPr lang="tr-TR" dirty="0" err="1" smtClean="0"/>
              <a:t>Ozgur</a:t>
            </a:r>
            <a:r>
              <a:rPr lang="tr-TR" dirty="0" smtClean="0"/>
              <a:t> </a:t>
            </a:r>
            <a:r>
              <a:rPr lang="tr-TR" dirty="0" err="1" smtClean="0"/>
              <a:t>Lezg</a:t>
            </a:r>
            <a:r>
              <a:rPr lang="en-US" dirty="0" smtClean="0"/>
              <a:t>I</a:t>
            </a:r>
            <a:r>
              <a:rPr lang="tr-TR" dirty="0" err="1" smtClean="0"/>
              <a:t>yev</a:t>
            </a:r>
            <a:endParaRPr lang="tr-TR" dirty="0" smtClean="0"/>
          </a:p>
          <a:p>
            <a:r>
              <a:rPr lang="tr-TR" dirty="0" smtClean="0"/>
              <a:t>4th of </a:t>
            </a:r>
            <a:r>
              <a:rPr lang="tr-TR" dirty="0" err="1" smtClean="0"/>
              <a:t>August</a:t>
            </a:r>
            <a:r>
              <a:rPr lang="en-US" dirty="0" smtClean="0"/>
              <a:t>,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551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Big Mountain Ski Resort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451230" y="2160589"/>
            <a:ext cx="6740769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Located </a:t>
            </a:r>
            <a:r>
              <a:rPr lang="en-US" dirty="0"/>
              <a:t>in Montana</a:t>
            </a:r>
          </a:p>
          <a:p>
            <a:r>
              <a:rPr lang="en-US" dirty="0" smtClean="0"/>
              <a:t>Access </a:t>
            </a:r>
            <a:r>
              <a:rPr lang="en-US" dirty="0"/>
              <a:t>to 105 trails</a:t>
            </a:r>
          </a:p>
          <a:p>
            <a:r>
              <a:rPr lang="en-US" dirty="0" smtClean="0"/>
              <a:t>Around </a:t>
            </a:r>
            <a:r>
              <a:rPr lang="en-US" dirty="0"/>
              <a:t>350,000 visitors yearly</a:t>
            </a:r>
          </a:p>
          <a:p>
            <a:r>
              <a:rPr lang="en-US" dirty="0" smtClean="0"/>
              <a:t>All-level </a:t>
            </a:r>
            <a:r>
              <a:rPr lang="en-US" dirty="0"/>
              <a:t>friendly</a:t>
            </a:r>
          </a:p>
          <a:p>
            <a:r>
              <a:rPr lang="en-US" dirty="0" smtClean="0"/>
              <a:t>11 </a:t>
            </a:r>
            <a:r>
              <a:rPr lang="en-US" dirty="0"/>
              <a:t>lifts, 2 </a:t>
            </a:r>
            <a:r>
              <a:rPr lang="en-US" dirty="0" smtClean="0"/>
              <a:t>T-bars, </a:t>
            </a:r>
            <a:r>
              <a:rPr lang="en-US" dirty="0"/>
              <a:t>and 1 magical </a:t>
            </a:r>
            <a:r>
              <a:rPr lang="en-US" dirty="0" smtClean="0"/>
              <a:t>carpet</a:t>
            </a:r>
            <a:endParaRPr lang="en-US" dirty="0"/>
          </a:p>
          <a:p>
            <a:r>
              <a:rPr lang="en-US" dirty="0"/>
              <a:t>3.3 miles </a:t>
            </a:r>
            <a:r>
              <a:rPr lang="en-US" dirty="0" smtClean="0"/>
              <a:t>of the </a:t>
            </a:r>
            <a:r>
              <a:rPr lang="en-US" dirty="0"/>
              <a:t>longest run </a:t>
            </a:r>
            <a:r>
              <a:rPr lang="en-US" dirty="0" smtClean="0"/>
              <a:t>Hellfire</a:t>
            </a:r>
          </a:p>
          <a:p>
            <a:r>
              <a:rPr lang="en-US" dirty="0" smtClean="0"/>
              <a:t>4,464ft of </a:t>
            </a:r>
            <a:r>
              <a:rPr lang="en-US" dirty="0"/>
              <a:t>base elevation </a:t>
            </a:r>
            <a:endParaRPr lang="en-US" dirty="0" smtClean="0"/>
          </a:p>
          <a:p>
            <a:r>
              <a:rPr lang="en-US" dirty="0" smtClean="0"/>
              <a:t>6,817ft summit</a:t>
            </a:r>
          </a:p>
          <a:p>
            <a:r>
              <a:rPr lang="en-US" dirty="0"/>
              <a:t>V</a:t>
            </a:r>
            <a:r>
              <a:rPr lang="en-US" dirty="0" smtClean="0"/>
              <a:t>ertical </a:t>
            </a:r>
            <a:r>
              <a:rPr lang="en-US" dirty="0"/>
              <a:t>drop of 2,353ft </a:t>
            </a:r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18" y="2299678"/>
            <a:ext cx="4826651" cy="322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198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identification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3" y="4923689"/>
            <a:ext cx="8721643" cy="1926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Resort </a:t>
            </a:r>
            <a:r>
              <a:rPr lang="en-US" dirty="0"/>
              <a:t>has recently installed an additional lift chair to help increase the distribution of visitors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chair increases </a:t>
            </a:r>
            <a:r>
              <a:rPr lang="en-US" dirty="0" smtClean="0"/>
              <a:t>its </a:t>
            </a:r>
            <a:r>
              <a:rPr lang="en-US" dirty="0"/>
              <a:t>operating cost by $</a:t>
            </a:r>
            <a:r>
              <a:rPr lang="en-US" dirty="0" smtClean="0"/>
              <a:t>1.54M </a:t>
            </a:r>
            <a:r>
              <a:rPr lang="en-US" dirty="0"/>
              <a:t>this season.</a:t>
            </a:r>
          </a:p>
          <a:p>
            <a:r>
              <a:rPr lang="en-US" dirty="0" smtClean="0"/>
              <a:t>Could </a:t>
            </a:r>
            <a:r>
              <a:rPr lang="en-US" dirty="0"/>
              <a:t>Big Mountain Resort compensate for the $</a:t>
            </a:r>
            <a:r>
              <a:rPr lang="en-US" dirty="0" smtClean="0"/>
              <a:t>1.54M </a:t>
            </a:r>
            <a:r>
              <a:rPr lang="en-US" dirty="0"/>
              <a:t>operating cost of </a:t>
            </a:r>
            <a:r>
              <a:rPr lang="en-US" dirty="0" smtClean="0"/>
              <a:t>the additional </a:t>
            </a:r>
            <a:r>
              <a:rPr lang="en-US" dirty="0"/>
              <a:t>chair lift </a:t>
            </a:r>
            <a:r>
              <a:rPr lang="en-US" dirty="0" smtClean="0"/>
              <a:t>by raising </a:t>
            </a:r>
            <a:r>
              <a:rPr lang="en-US" dirty="0"/>
              <a:t>the price of either weekend or weekday tickets?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018" y="1270000"/>
            <a:ext cx="4896436" cy="361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983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Findings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646982" y="2590799"/>
            <a:ext cx="3429000" cy="2253763"/>
          </a:xfrm>
        </p:spPr>
        <p:txBody>
          <a:bodyPr>
            <a:normAutofit/>
          </a:bodyPr>
          <a:lstStyle/>
          <a:p>
            <a:r>
              <a:rPr lang="en-US" dirty="0" err="1"/>
              <a:t>FastQuad</a:t>
            </a:r>
            <a:r>
              <a:rPr lang="en-US" dirty="0"/>
              <a:t>, Runs, Snowmaking area covered </a:t>
            </a:r>
            <a:r>
              <a:rPr lang="en-US" dirty="0" smtClean="0"/>
              <a:t>and vertical </a:t>
            </a:r>
            <a:r>
              <a:rPr lang="en-US" dirty="0"/>
              <a:t>drop are has the highest correlation </a:t>
            </a:r>
            <a:r>
              <a:rPr lang="en-US" dirty="0" smtClean="0"/>
              <a:t>with the ticket </a:t>
            </a:r>
            <a:r>
              <a:rPr lang="en-US" dirty="0"/>
              <a:t>price.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10" y="1269999"/>
            <a:ext cx="6057575" cy="555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34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and analysis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3500" y="1270000"/>
            <a:ext cx="5644335" cy="543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2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1662"/>
          </a:xfrm>
        </p:spPr>
        <p:txBody>
          <a:bodyPr>
            <a:normAutofit/>
          </a:bodyPr>
          <a:lstStyle/>
          <a:p>
            <a:r>
              <a:rPr lang="en-US" dirty="0"/>
              <a:t>Modeling results and analysis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280386" y="6404067"/>
            <a:ext cx="4515987" cy="30851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050" dirty="0" smtClean="0"/>
              <a:t>Big </a:t>
            </a:r>
            <a:r>
              <a:rPr lang="en-US" sz="1050" dirty="0"/>
              <a:t>Mountain is very high up </a:t>
            </a:r>
            <a:r>
              <a:rPr lang="en-US" sz="1050" dirty="0" smtClean="0"/>
              <a:t>the league </a:t>
            </a:r>
            <a:r>
              <a:rPr lang="en-US" sz="1050" dirty="0"/>
              <a:t>table of </a:t>
            </a:r>
            <a:r>
              <a:rPr lang="en-US" sz="1050" dirty="0" smtClean="0"/>
              <a:t>vertical drop as well.</a:t>
            </a:r>
            <a:endParaRPr lang="en-US" sz="105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16" y="1247098"/>
            <a:ext cx="4615635" cy="2403364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853015" y="3833021"/>
            <a:ext cx="475663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Most resorts have no fast quads. Big Mountain has 3, which puts </a:t>
            </a:r>
            <a:r>
              <a:rPr lang="en-US" sz="1050" dirty="0" smtClean="0"/>
              <a:t>it high up that </a:t>
            </a:r>
            <a:r>
              <a:rPr lang="en-US" sz="1050" dirty="0"/>
              <a:t>league table.</a:t>
            </a:r>
            <a:endParaRPr lang="en-US" sz="1050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940" y="1296813"/>
            <a:ext cx="4290812" cy="2303934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6379949" y="3721037"/>
            <a:ext cx="431686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Big Mountain is very high up the league table of snowmaking areas.</a:t>
            </a:r>
            <a:endParaRPr lang="en-US" sz="1050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275" y="4246324"/>
            <a:ext cx="4088116" cy="2213015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677334" y="6404067"/>
            <a:ext cx="4932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Big Mountain compares well for the number of runs. There are some resorts with more, but not many.</a:t>
            </a:r>
            <a:endParaRPr lang="en-US" sz="1050" dirty="0"/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5669" y="4031316"/>
            <a:ext cx="4329083" cy="233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0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Modeling results and analysis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1521069"/>
            <a:ext cx="8596668" cy="4520293"/>
          </a:xfrm>
        </p:spPr>
        <p:txBody>
          <a:bodyPr/>
          <a:lstStyle/>
          <a:p>
            <a:r>
              <a:rPr lang="en-US" dirty="0"/>
              <a:t>Big Mountain Resort’s current ticket price </a:t>
            </a:r>
            <a:r>
              <a:rPr lang="en-US" dirty="0" smtClean="0"/>
              <a:t>is </a:t>
            </a:r>
            <a:r>
              <a:rPr lang="en-US" dirty="0"/>
              <a:t>$81.00. My model suggested that to Big Mountain Resort should be charging ~$95.87. Now, the model has a variety of errors equal to $10.39; meaning that Big Mountain Resort certainly has room to increase its price, but the $95.87 is just the model’s prediction of the ticket price and the price should be within +/- $10.39 of the predicted price. Overall, as facilities currently stand, without factoring in final changes, an increase in the ticket price is already justified. 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0" t="16106" r="9761" b="14681"/>
          <a:stretch/>
        </p:blipFill>
        <p:spPr>
          <a:xfrm>
            <a:off x="3437013" y="3781215"/>
            <a:ext cx="3077309" cy="26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714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and conclusion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4835769"/>
            <a:ext cx="8596668" cy="1205593"/>
          </a:xfrm>
        </p:spPr>
        <p:txBody>
          <a:bodyPr/>
          <a:lstStyle/>
          <a:p>
            <a:r>
              <a:rPr lang="en-US" dirty="0"/>
              <a:t>Big Mountain resort could compensate for the $1,540,000 operating cost of </a:t>
            </a:r>
            <a:r>
              <a:rPr lang="en-US" dirty="0" smtClean="0"/>
              <a:t>an additional </a:t>
            </a:r>
            <a:r>
              <a:rPr lang="en-US" dirty="0"/>
              <a:t>chair lift by </a:t>
            </a:r>
            <a:r>
              <a:rPr lang="en-US" dirty="0" smtClean="0"/>
              <a:t>raising the </a:t>
            </a:r>
            <a:r>
              <a:rPr lang="en-US" dirty="0"/>
              <a:t>ticket price supported by increasing the vertical drop by adding a run to a point 150 feet lower down.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871" y="1232919"/>
            <a:ext cx="5405594" cy="360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61546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</TotalTime>
  <Words>364</Words>
  <Application>Microsoft Office PowerPoint</Application>
  <PresentationFormat>Geniş ekran</PresentationFormat>
  <Paragraphs>30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Yüzeyler</vt:lpstr>
      <vt:lpstr>Big Mountain Ski Resort</vt:lpstr>
      <vt:lpstr>Big Mountain Ski Resort</vt:lpstr>
      <vt:lpstr>Problem identification</vt:lpstr>
      <vt:lpstr>Key Findings</vt:lpstr>
      <vt:lpstr>Modeling results and analysis</vt:lpstr>
      <vt:lpstr>Modeling results and analysis</vt:lpstr>
      <vt:lpstr>Modeling results and analysis</vt:lpstr>
      <vt:lpstr>Summary and conclusion</vt:lpstr>
    </vt:vector>
  </TitlesOfParts>
  <Company>NouS/TncTR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Ski Resort</dc:title>
  <dc:creator>Özgür</dc:creator>
  <cp:lastModifiedBy>Özgür</cp:lastModifiedBy>
  <cp:revision>7</cp:revision>
  <dcterms:created xsi:type="dcterms:W3CDTF">2022-08-04T18:20:36Z</dcterms:created>
  <dcterms:modified xsi:type="dcterms:W3CDTF">2022-08-04T19:06:10Z</dcterms:modified>
</cp:coreProperties>
</file>