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4" r:id="rId1"/>
  </p:sldMasterIdLst>
  <p:notesMasterIdLst>
    <p:notesMasterId r:id="rId29"/>
  </p:notesMasterIdLst>
  <p:sldIdLst>
    <p:sldId id="256" r:id="rId2"/>
    <p:sldId id="258" r:id="rId3"/>
    <p:sldId id="271" r:id="rId4"/>
    <p:sldId id="259" r:id="rId5"/>
    <p:sldId id="260" r:id="rId6"/>
    <p:sldId id="261" r:id="rId7"/>
    <p:sldId id="264" r:id="rId8"/>
    <p:sldId id="262" r:id="rId9"/>
    <p:sldId id="272" r:id="rId10"/>
    <p:sldId id="273" r:id="rId11"/>
    <p:sldId id="266" r:id="rId12"/>
    <p:sldId id="267" r:id="rId13"/>
    <p:sldId id="268" r:id="rId14"/>
    <p:sldId id="269" r:id="rId15"/>
    <p:sldId id="270" r:id="rId16"/>
    <p:sldId id="279" r:id="rId17"/>
    <p:sldId id="277" r:id="rId18"/>
    <p:sldId id="278" r:id="rId19"/>
    <p:sldId id="275" r:id="rId20"/>
    <p:sldId id="276" r:id="rId21"/>
    <p:sldId id="281" r:id="rId22"/>
    <p:sldId id="280" r:id="rId23"/>
    <p:sldId id="282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69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1B760-CABD-4BAD-8D29-6920AB9EC33E}" type="datetimeFigureOut">
              <a:rPr lang="tr-TR" smtClean="0"/>
              <a:t>20.11.2015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BA5C0-94A8-4310-97E3-71CE2A654D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8486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31795-9A04-4ADA-AAD2-1D470F29D0D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287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D9BB-3DEC-4E48-96FE-38C3B5DC3166}" type="datetimeFigureOut">
              <a:rPr lang="tr-TR" smtClean="0"/>
              <a:t>20.11.2015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6874896-1730-4C18-B9E9-732627394D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790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D9BB-3DEC-4E48-96FE-38C3B5DC3166}" type="datetimeFigureOut">
              <a:rPr lang="tr-TR" smtClean="0"/>
              <a:t>20.11.2015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874896-1730-4C18-B9E9-732627394D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663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D9BB-3DEC-4E48-96FE-38C3B5DC3166}" type="datetimeFigureOut">
              <a:rPr lang="tr-TR" smtClean="0"/>
              <a:t>20.11.2015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874896-1730-4C18-B9E9-732627394D97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3169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D9BB-3DEC-4E48-96FE-38C3B5DC3166}" type="datetimeFigureOut">
              <a:rPr lang="tr-TR" smtClean="0"/>
              <a:t>20.11.2015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874896-1730-4C18-B9E9-732627394D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3148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D9BB-3DEC-4E48-96FE-38C3B5DC3166}" type="datetimeFigureOut">
              <a:rPr lang="tr-TR" smtClean="0"/>
              <a:t>20.11.2015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874896-1730-4C18-B9E9-732627394D97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0083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D9BB-3DEC-4E48-96FE-38C3B5DC3166}" type="datetimeFigureOut">
              <a:rPr lang="tr-TR" smtClean="0"/>
              <a:t>20.11.2015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874896-1730-4C18-B9E9-732627394D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0174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D9BB-3DEC-4E48-96FE-38C3B5DC3166}" type="datetimeFigureOut">
              <a:rPr lang="tr-TR" smtClean="0"/>
              <a:t>20.11.2015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4896-1730-4C18-B9E9-732627394D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8487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D9BB-3DEC-4E48-96FE-38C3B5DC3166}" type="datetimeFigureOut">
              <a:rPr lang="tr-TR" smtClean="0"/>
              <a:t>20.11.2015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4896-1730-4C18-B9E9-732627394D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882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D9BB-3DEC-4E48-96FE-38C3B5DC3166}" type="datetimeFigureOut">
              <a:rPr lang="tr-TR" smtClean="0"/>
              <a:t>20.11.2015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4896-1730-4C18-B9E9-732627394D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752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D9BB-3DEC-4E48-96FE-38C3B5DC3166}" type="datetimeFigureOut">
              <a:rPr lang="tr-TR" smtClean="0"/>
              <a:t>20.11.2015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874896-1730-4C18-B9E9-732627394D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694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D9BB-3DEC-4E48-96FE-38C3B5DC3166}" type="datetimeFigureOut">
              <a:rPr lang="tr-TR" smtClean="0"/>
              <a:t>20.11.2015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874896-1730-4C18-B9E9-732627394D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504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D9BB-3DEC-4E48-96FE-38C3B5DC3166}" type="datetimeFigureOut">
              <a:rPr lang="tr-TR" smtClean="0"/>
              <a:t>20.11.2015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874896-1730-4C18-B9E9-732627394D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253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D9BB-3DEC-4E48-96FE-38C3B5DC3166}" type="datetimeFigureOut">
              <a:rPr lang="tr-TR" smtClean="0"/>
              <a:t>20.11.2015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4896-1730-4C18-B9E9-732627394D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564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D9BB-3DEC-4E48-96FE-38C3B5DC3166}" type="datetimeFigureOut">
              <a:rPr lang="tr-TR" smtClean="0"/>
              <a:t>20.11.2015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4896-1730-4C18-B9E9-732627394D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33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D9BB-3DEC-4E48-96FE-38C3B5DC3166}" type="datetimeFigureOut">
              <a:rPr lang="tr-TR" smtClean="0"/>
              <a:t>20.11.2015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4896-1730-4C18-B9E9-732627394D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020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D9BB-3DEC-4E48-96FE-38C3B5DC3166}" type="datetimeFigureOut">
              <a:rPr lang="tr-TR" smtClean="0"/>
              <a:t>20.11.2015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874896-1730-4C18-B9E9-732627394D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252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CD9BB-3DEC-4E48-96FE-38C3B5DC3166}" type="datetimeFigureOut">
              <a:rPr lang="tr-TR" smtClean="0"/>
              <a:t>20.11.2015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6874896-1730-4C18-B9E9-732627394D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962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5" r:id="rId1"/>
    <p:sldLayoutId id="2147484326" r:id="rId2"/>
    <p:sldLayoutId id="2147484327" r:id="rId3"/>
    <p:sldLayoutId id="2147484328" r:id="rId4"/>
    <p:sldLayoutId id="2147484329" r:id="rId5"/>
    <p:sldLayoutId id="2147484330" r:id="rId6"/>
    <p:sldLayoutId id="2147484331" r:id="rId7"/>
    <p:sldLayoutId id="2147484332" r:id="rId8"/>
    <p:sldLayoutId id="2147484333" r:id="rId9"/>
    <p:sldLayoutId id="2147484334" r:id="rId10"/>
    <p:sldLayoutId id="2147484335" r:id="rId11"/>
    <p:sldLayoutId id="2147484336" r:id="rId12"/>
    <p:sldLayoutId id="2147484337" r:id="rId13"/>
    <p:sldLayoutId id="2147484338" r:id="rId14"/>
    <p:sldLayoutId id="2147484339" r:id="rId15"/>
    <p:sldLayoutId id="21474843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Java_programlama_dili" TargetMode="External"/><Relationship Id="rId2" Type="http://schemas.openxmlformats.org/officeDocument/2006/relationships/hyperlink" Target="https://tr.wikipedia.org/wiki/ISO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r.wikipedia.org/wiki/1961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Uluslararas%C4%B1_Elektroteknik_Komisyonu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r.wikipedia.org/wiki/Cenevre" TargetMode="External"/><Relationship Id="rId4" Type="http://schemas.openxmlformats.org/officeDocument/2006/relationships/hyperlink" Target="https://tr.wikipedia.org/wiki/194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912054" y="1576252"/>
            <a:ext cx="7527835" cy="1117572"/>
          </a:xfrm>
        </p:spPr>
        <p:txBody>
          <a:bodyPr/>
          <a:lstStyle/>
          <a:p>
            <a:pPr algn="ctr"/>
            <a:r>
              <a:rPr lang="tr-TR" dirty="0" smtClean="0">
                <a:solidFill>
                  <a:srgbClr val="7030A0"/>
                </a:solidFill>
              </a:rPr>
              <a:t>YILAN MACERASI V1.0</a:t>
            </a:r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808538" y="4373180"/>
            <a:ext cx="7734868" cy="1126283"/>
          </a:xfrm>
        </p:spPr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Bu sunumda yılan oyunu yapımı, bunun için tercih ettiğimiz </a:t>
            </a:r>
            <a:r>
              <a:rPr lang="tr-TR" dirty="0">
                <a:solidFill>
                  <a:srgbClr val="002060"/>
                </a:solidFill>
              </a:rPr>
              <a:t>C</a:t>
            </a:r>
            <a:r>
              <a:rPr lang="tr-TR" dirty="0" smtClean="0">
                <a:solidFill>
                  <a:srgbClr val="002060"/>
                </a:solidFill>
              </a:rPr>
              <a:t># programlama dili ve Visual </a:t>
            </a:r>
            <a:r>
              <a:rPr lang="tr-TR" dirty="0" err="1" smtClean="0">
                <a:solidFill>
                  <a:srgbClr val="002060"/>
                </a:solidFill>
              </a:rPr>
              <a:t>Studio</a:t>
            </a:r>
            <a:r>
              <a:rPr lang="tr-TR" dirty="0" smtClean="0">
                <a:solidFill>
                  <a:srgbClr val="002060"/>
                </a:solidFill>
              </a:rPr>
              <a:t> geliştirme ortamı anlatılacaktır.</a:t>
            </a:r>
            <a:endParaRPr lang="tr-T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68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629344" y="2162465"/>
            <a:ext cx="97274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>
                <a:solidFill>
                  <a:srgbClr val="002060"/>
                </a:solidFill>
                <a:latin typeface="Comic Sans MS" panose="030F0702030302020204" pitchFamily="66" charset="0"/>
              </a:rPr>
              <a:t>.NET </a:t>
            </a:r>
            <a:r>
              <a:rPr lang="tr-TR" dirty="0" err="1">
                <a:solidFill>
                  <a:srgbClr val="002060"/>
                </a:solidFill>
                <a:latin typeface="Comic Sans MS" panose="030F0702030302020204" pitchFamily="66" charset="0"/>
              </a:rPr>
              <a:t>frameworkün</a:t>
            </a:r>
            <a:r>
              <a:rPr lang="tr-TR" dirty="0">
                <a:solidFill>
                  <a:srgbClr val="002060"/>
                </a:solidFill>
                <a:latin typeface="Comic Sans MS" panose="030F0702030302020204" pitchFamily="66" charset="0"/>
              </a:rPr>
              <a:t> geliştirme yapılacak bilgisayarda yüklü </a:t>
            </a:r>
            <a:r>
              <a:rPr lang="tr-TR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olması gerekir.</a:t>
            </a:r>
          </a:p>
          <a:p>
            <a:endParaRPr lang="tr-TR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endParaRPr lang="tr-TR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>
                <a:solidFill>
                  <a:srgbClr val="002060"/>
                </a:solidFill>
                <a:latin typeface="Comic Sans MS" panose="030F0702030302020204" pitchFamily="66" charset="0"/>
              </a:rPr>
              <a:t>C</a:t>
            </a:r>
            <a:r>
              <a:rPr lang="tr-TR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# </a:t>
            </a:r>
            <a:r>
              <a:rPr lang="tr-TR" dirty="0">
                <a:solidFill>
                  <a:srgbClr val="002060"/>
                </a:solidFill>
                <a:latin typeface="Comic Sans MS" panose="030F0702030302020204" pitchFamily="66" charset="0"/>
              </a:rPr>
              <a:t>ile geliştirilmiş uygulamaların yani </a:t>
            </a:r>
            <a:r>
              <a:rPr lang="tr-TR" dirty="0" err="1">
                <a:solidFill>
                  <a:srgbClr val="002060"/>
                </a:solidFill>
                <a:latin typeface="Comic Sans MS" panose="030F0702030302020204" pitchFamily="66" charset="0"/>
              </a:rPr>
              <a:t>framework</a:t>
            </a:r>
            <a:r>
              <a:rPr lang="tr-TR" dirty="0">
                <a:solidFill>
                  <a:srgbClr val="002060"/>
                </a:solidFill>
                <a:latin typeface="Comic Sans MS" panose="030F0702030302020204" pitchFamily="66" charset="0"/>
              </a:rPr>
              <a:t> üzerinde çalışacak programın .NET </a:t>
            </a:r>
            <a:r>
              <a:rPr lang="tr-TR" dirty="0" err="1">
                <a:solidFill>
                  <a:srgbClr val="002060"/>
                </a:solidFill>
                <a:latin typeface="Comic Sans MS" panose="030F0702030302020204" pitchFamily="66" charset="0"/>
              </a:rPr>
              <a:t>framework</a:t>
            </a:r>
            <a:r>
              <a:rPr lang="tr-TR" dirty="0">
                <a:solidFill>
                  <a:srgbClr val="002060"/>
                </a:solidFill>
                <a:latin typeface="Comic Sans MS" panose="030F0702030302020204" pitchFamily="66" charset="0"/>
              </a:rPr>
              <a:t> güncellemesi farklı sistemlerde otomatik olmadığından çalışması problemlidir</a:t>
            </a:r>
            <a:r>
              <a:rPr lang="tr-TR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.</a:t>
            </a:r>
          </a:p>
          <a:p>
            <a:endParaRPr lang="tr-TR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endParaRPr lang="tr-TR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>
                <a:solidFill>
                  <a:srgbClr val="002060"/>
                </a:solidFill>
                <a:latin typeface="Comic Sans MS" panose="030F0702030302020204" pitchFamily="66" charset="0"/>
              </a:rPr>
              <a:t>K</a:t>
            </a:r>
            <a:r>
              <a:rPr lang="tr-TR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aynak </a:t>
            </a:r>
            <a:r>
              <a:rPr lang="tr-TR" dirty="0">
                <a:solidFill>
                  <a:srgbClr val="002060"/>
                </a:solidFill>
                <a:latin typeface="Comic Sans MS" panose="030F0702030302020204" pitchFamily="66" charset="0"/>
              </a:rPr>
              <a:t>kodlar direk makine dili yerine ara dile çevrilir ve buda performans ve optimizasyon anlamında dezavantaj oluşturur.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629344" y="684013"/>
            <a:ext cx="967284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000" b="1" i="1" dirty="0">
                <a:solidFill>
                  <a:srgbClr val="7030A0"/>
                </a:solidFill>
                <a:latin typeface="Comic Sans MS" panose="030F0702030302020204" pitchFamily="66" charset="0"/>
              </a:rPr>
              <a:t>C# PROGRAMLAMA DİLİNİN </a:t>
            </a:r>
            <a:r>
              <a:rPr lang="tr-TR" sz="3000" b="1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DEZAVANTAJLARI</a:t>
            </a:r>
            <a:endParaRPr lang="tr-TR" sz="3000" b="1" i="1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87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2415527" y="805934"/>
            <a:ext cx="8417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000" b="1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MİCROSOFT VİSUAL STUDİO</a:t>
            </a:r>
            <a:endParaRPr lang="tr-TR" sz="4000" i="1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100" y="2594609"/>
            <a:ext cx="5442857" cy="306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456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867423" y="752126"/>
            <a:ext cx="9839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VİSUAL STUDIO NEDİR?</a:t>
            </a:r>
            <a:endParaRPr lang="tr-TR" sz="32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057785" y="2093634"/>
            <a:ext cx="105071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b="1" dirty="0">
                <a:solidFill>
                  <a:srgbClr val="002060"/>
                </a:solidFill>
                <a:latin typeface="Comic Sans MS" panose="030F0702030302020204" pitchFamily="66" charset="0"/>
              </a:rPr>
              <a:t>Microsoft Visual </a:t>
            </a:r>
            <a:r>
              <a:rPr lang="tr-TR" b="1" dirty="0" err="1">
                <a:solidFill>
                  <a:srgbClr val="002060"/>
                </a:solidFill>
                <a:latin typeface="Comic Sans MS" panose="030F0702030302020204" pitchFamily="66" charset="0"/>
              </a:rPr>
              <a:t>Studio</a:t>
            </a:r>
            <a:r>
              <a:rPr lang="tr-TR" b="1" dirty="0">
                <a:solidFill>
                  <a:srgbClr val="002060"/>
                </a:solidFill>
                <a:latin typeface="Comic Sans MS" panose="030F0702030302020204" pitchFamily="66" charset="0"/>
              </a:rPr>
              <a:t>, Microsoft tarafından geliştirilen bir tümleşik geliştirme ortamıdır (IDE). </a:t>
            </a:r>
            <a:endParaRPr lang="tr-TR" b="1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endParaRPr lang="tr-TR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b="1" dirty="0">
                <a:solidFill>
                  <a:srgbClr val="002060"/>
                </a:solidFill>
                <a:latin typeface="Comic Sans MS" panose="030F0702030302020204" pitchFamily="66" charset="0"/>
              </a:rPr>
              <a:t>Microsoft Windows, Windows Mobile, Windows CE, .NET Framework, .NET Compact Framework ve Microsoft </a:t>
            </a:r>
            <a:r>
              <a:rPr lang="tr-TR" b="1" dirty="0" err="1">
                <a:solidFill>
                  <a:srgbClr val="002060"/>
                </a:solidFill>
                <a:latin typeface="Comic Sans MS" panose="030F0702030302020204" pitchFamily="66" charset="0"/>
              </a:rPr>
              <a:t>Silverlight</a:t>
            </a:r>
            <a:r>
              <a:rPr lang="tr-TR" b="1" dirty="0">
                <a:solidFill>
                  <a:srgbClr val="002060"/>
                </a:solidFill>
                <a:latin typeface="Comic Sans MS" panose="030F0702030302020204" pitchFamily="66" charset="0"/>
              </a:rPr>
              <a:t> tarafından desteklenen tüm platformlar için yönetilen kod ile birlikte yerel kod ve Windows Forms uygulamaları, web siteleri, web uygulamaları ve web servisleri ile birlikte konsol ve grafiksel kullanıcı </a:t>
            </a:r>
            <a:r>
              <a:rPr lang="tr-TR" b="1" dirty="0" err="1">
                <a:solidFill>
                  <a:srgbClr val="002060"/>
                </a:solidFill>
                <a:latin typeface="Comic Sans MS" panose="030F0702030302020204" pitchFamily="66" charset="0"/>
              </a:rPr>
              <a:t>arayüzü</a:t>
            </a:r>
            <a:r>
              <a:rPr lang="tr-TR" b="1" dirty="0">
                <a:solidFill>
                  <a:srgbClr val="002060"/>
                </a:solidFill>
                <a:latin typeface="Comic Sans MS" panose="030F0702030302020204" pitchFamily="66" charset="0"/>
              </a:rPr>
              <a:t> uygulamaları geliştirmek için kullanılır.</a:t>
            </a:r>
            <a:endParaRPr lang="tr-TR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95" y="4597957"/>
            <a:ext cx="4984622" cy="189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2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1339402" y="711527"/>
            <a:ext cx="9659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		</a:t>
            </a:r>
            <a:r>
              <a:rPr lang="tr-TR" sz="32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DESTEKLEDİĞİ DİLLER</a:t>
            </a:r>
            <a:endParaRPr lang="tr-TR" sz="32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507194" y="1874244"/>
            <a:ext cx="93235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b="1" dirty="0">
                <a:solidFill>
                  <a:srgbClr val="002060"/>
                </a:solidFill>
                <a:latin typeface="Comic Sans MS" panose="030F0702030302020204" pitchFamily="66" charset="0"/>
              </a:rPr>
              <a:t>Visual </a:t>
            </a:r>
            <a:r>
              <a:rPr lang="tr-TR" b="1" dirty="0" err="1">
                <a:solidFill>
                  <a:srgbClr val="002060"/>
                </a:solidFill>
                <a:latin typeface="Comic Sans MS" panose="030F0702030302020204" pitchFamily="66" charset="0"/>
              </a:rPr>
              <a:t>Studio</a:t>
            </a:r>
            <a:r>
              <a:rPr lang="tr-TR" b="1" dirty="0">
                <a:solidFill>
                  <a:srgbClr val="002060"/>
                </a:solidFill>
                <a:latin typeface="Comic Sans MS" panose="030F0702030302020204" pitchFamily="66" charset="0"/>
              </a:rPr>
              <a:t>, değişik programlama dillerini destekler, bu da kod editörü ve hata ayıklayıcısının neredeyse tüm programlama dillerini desteklemesini sağlamaktadır. </a:t>
            </a:r>
            <a:endParaRPr lang="tr-TR" b="1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endParaRPr lang="tr-TR" b="1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Dahili </a:t>
            </a:r>
            <a:r>
              <a:rPr lang="tr-TR" b="1" dirty="0">
                <a:solidFill>
                  <a:srgbClr val="002060"/>
                </a:solidFill>
                <a:latin typeface="Comic Sans MS" panose="030F0702030302020204" pitchFamily="66" charset="0"/>
              </a:rPr>
              <a:t>diller C/C++ (Görsel yoluyla C++), VB.NET (Visual Basic .NET üzerinden), C# (Visual C# ile), ve F# (Visual </a:t>
            </a:r>
            <a:r>
              <a:rPr lang="tr-TR" b="1" dirty="0" err="1">
                <a:solidFill>
                  <a:srgbClr val="002060"/>
                </a:solidFill>
                <a:latin typeface="Comic Sans MS" panose="030F0702030302020204" pitchFamily="66" charset="0"/>
              </a:rPr>
              <a:t>Studio</a:t>
            </a:r>
            <a:r>
              <a:rPr lang="tr-TR" b="1" dirty="0">
                <a:solidFill>
                  <a:srgbClr val="002060"/>
                </a:solidFill>
                <a:latin typeface="Comic Sans MS" panose="030F0702030302020204" pitchFamily="66" charset="0"/>
              </a:rPr>
              <a:t> 2010 itibariyle) içermektedir.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tr-TR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30" y="5295182"/>
            <a:ext cx="1526602" cy="97201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95" y="5255445"/>
            <a:ext cx="1265450" cy="102923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907" y="4142831"/>
            <a:ext cx="1200366" cy="1152351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89" y="4142831"/>
            <a:ext cx="1447473" cy="1447473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421" y="5255445"/>
            <a:ext cx="1450793" cy="91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60865" y="680127"/>
            <a:ext cx="9659981" cy="730662"/>
          </a:xfrm>
        </p:spPr>
        <p:txBody>
          <a:bodyPr>
            <a:normAutofit/>
          </a:bodyPr>
          <a:lstStyle/>
          <a:p>
            <a:pPr algn="ctr"/>
            <a:r>
              <a:rPr lang="tr-TR" sz="3200" b="1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MİCROSOFT VİSUAL STUDİO</a:t>
            </a:r>
            <a:r>
              <a:rPr lang="tr-TR" sz="3200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  </a:t>
            </a:r>
            <a:r>
              <a:rPr lang="tr-TR" sz="32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ÖZELLİKLERİ</a:t>
            </a:r>
            <a:endParaRPr lang="tr-TR" sz="32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82832" y="2047004"/>
            <a:ext cx="1062445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Kod </a:t>
            </a:r>
            <a:r>
              <a:rPr lang="tr-TR" sz="24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Editörü</a:t>
            </a:r>
          </a:p>
          <a:p>
            <a:endParaRPr lang="tr-TR" sz="24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Visual </a:t>
            </a:r>
            <a:r>
              <a:rPr lang="tr-TR" b="1" dirty="0" err="1">
                <a:solidFill>
                  <a:srgbClr val="002060"/>
                </a:solidFill>
                <a:latin typeface="Comic Sans MS" panose="030F0702030302020204" pitchFamily="66" charset="0"/>
              </a:rPr>
              <a:t>Studio</a:t>
            </a:r>
            <a:r>
              <a:rPr lang="tr-TR" b="1" dirty="0">
                <a:solidFill>
                  <a:srgbClr val="002060"/>
                </a:solidFill>
                <a:latin typeface="Comic Sans MS" panose="030F0702030302020204" pitchFamily="66" charset="0"/>
              </a:rPr>
              <a:t>, herhangi bir diğer IDE gibi, sözdizimi vurgulama ve kod tamamlama destekleyen sadece değişkenler, fonksiyonlar ve yöntemler değil, aynı zamanda döngüler ve sorgular gibi dil yapıları için </a:t>
            </a:r>
            <a:r>
              <a:rPr lang="tr-TR" b="1" dirty="0" err="1">
                <a:solidFill>
                  <a:srgbClr val="002060"/>
                </a:solidFill>
                <a:latin typeface="Comic Sans MS" panose="030F0702030302020204" pitchFamily="66" charset="0"/>
              </a:rPr>
              <a:t>IntelliSense</a:t>
            </a:r>
            <a:r>
              <a:rPr lang="tr-TR" b="1" dirty="0">
                <a:solidFill>
                  <a:srgbClr val="002060"/>
                </a:solidFill>
                <a:latin typeface="Comic Sans MS" panose="030F0702030302020204" pitchFamily="66" charset="0"/>
              </a:rPr>
              <a:t> kullanan bir kod editörü içerir.</a:t>
            </a:r>
          </a:p>
          <a:p>
            <a:endParaRPr lang="tr-TR" sz="1600" b="1" dirty="0"/>
          </a:p>
          <a:p>
            <a:r>
              <a:rPr lang="tr-TR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Hata Ayıklayıcı (</a:t>
            </a:r>
            <a:r>
              <a:rPr lang="tr-TR" sz="2400" b="1" dirty="0" err="1">
                <a:solidFill>
                  <a:srgbClr val="0070C0"/>
                </a:solidFill>
                <a:latin typeface="Comic Sans MS" panose="030F0702030302020204" pitchFamily="66" charset="0"/>
              </a:rPr>
              <a:t>Debugger</a:t>
            </a:r>
            <a:r>
              <a:rPr lang="tr-TR" sz="24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)</a:t>
            </a:r>
          </a:p>
          <a:p>
            <a:endParaRPr lang="tr-TR" sz="24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b="1" dirty="0" smtClean="0">
                <a:solidFill>
                  <a:srgbClr val="002060"/>
                </a:solidFill>
              </a:rPr>
              <a:t>Visual </a:t>
            </a:r>
            <a:r>
              <a:rPr lang="tr-TR" b="1" dirty="0" err="1">
                <a:solidFill>
                  <a:srgbClr val="002060"/>
                </a:solidFill>
              </a:rPr>
              <a:t>Studio</a:t>
            </a:r>
            <a:r>
              <a:rPr lang="tr-TR" b="1" dirty="0">
                <a:solidFill>
                  <a:srgbClr val="002060"/>
                </a:solidFill>
              </a:rPr>
              <a:t> hem kaynak-seviyesi hem de makine-seviyesinde çalışan bir hata ayıklayıcı içerir. Bu, yönetilen kodun yanı sıra yerel kod olarak da çalışır ve Visual </a:t>
            </a:r>
            <a:r>
              <a:rPr lang="tr-TR" b="1" dirty="0" err="1">
                <a:solidFill>
                  <a:srgbClr val="002060"/>
                </a:solidFill>
              </a:rPr>
              <a:t>Studio</a:t>
            </a:r>
            <a:r>
              <a:rPr lang="tr-TR" b="1" dirty="0">
                <a:solidFill>
                  <a:srgbClr val="002060"/>
                </a:solidFill>
              </a:rPr>
              <a:t> tarafından desteklenen herhangi bir dilde yazılmış hata ayıklayıcı uygulamaları için de kullanılabilir.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339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15291" y="1475589"/>
            <a:ext cx="1008452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Visual </a:t>
            </a:r>
            <a:r>
              <a:rPr lang="tr-TR" b="1" dirty="0" err="1">
                <a:solidFill>
                  <a:srgbClr val="002060"/>
                </a:solidFill>
                <a:latin typeface="Comic Sans MS" panose="030F0702030302020204" pitchFamily="66" charset="0"/>
              </a:rPr>
              <a:t>Studio</a:t>
            </a:r>
            <a:r>
              <a:rPr lang="tr-TR" b="1" dirty="0">
                <a:solidFill>
                  <a:srgbClr val="002060"/>
                </a:solidFill>
                <a:latin typeface="Comic Sans MS" panose="030F0702030302020204" pitchFamily="66" charset="0"/>
              </a:rPr>
              <a:t> uygulamaları geliştirme. yardımcı olmak için bir dizi görsel tasarımcı </a:t>
            </a:r>
            <a:r>
              <a:rPr lang="tr-TR" b="1" dirty="0" err="1">
                <a:solidFill>
                  <a:srgbClr val="002060"/>
                </a:solidFill>
                <a:latin typeface="Comic Sans MS" panose="030F0702030302020204" pitchFamily="66" charset="0"/>
              </a:rPr>
              <a:t>içerir.Bu</a:t>
            </a:r>
            <a:r>
              <a:rPr lang="tr-TR" b="1" dirty="0">
                <a:solidFill>
                  <a:srgbClr val="002060"/>
                </a:solidFill>
                <a:latin typeface="Comic Sans MS" panose="030F0702030302020204" pitchFamily="66" charset="0"/>
              </a:rPr>
              <a:t> araçlar şunlardır</a:t>
            </a:r>
            <a:r>
              <a:rPr lang="tr-TR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:</a:t>
            </a:r>
          </a:p>
          <a:p>
            <a:endParaRPr lang="tr-TR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tr-TR" sz="20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tr-TR" sz="2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      *</a:t>
            </a:r>
            <a:r>
              <a:rPr lang="en-US" b="1" dirty="0">
                <a:solidFill>
                  <a:srgbClr val="002060"/>
                </a:solidFill>
                <a:latin typeface="Comic Sans MS" panose="030F0702030302020204" pitchFamily="66" charset="0"/>
              </a:rPr>
              <a:t>Windows Form </a:t>
            </a:r>
            <a:r>
              <a:rPr lang="en-US" b="1" dirty="0" err="1">
                <a:solidFill>
                  <a:srgbClr val="002060"/>
                </a:solidFill>
                <a:latin typeface="Comic Sans MS" panose="030F0702030302020204" pitchFamily="66" charset="0"/>
              </a:rPr>
              <a:t>Tasarımcısı</a:t>
            </a:r>
            <a:r>
              <a:rPr lang="en-US" b="1" dirty="0">
                <a:solidFill>
                  <a:srgbClr val="002060"/>
                </a:solidFill>
                <a:latin typeface="Comic Sans MS" panose="030F0702030302020204" pitchFamily="66" charset="0"/>
              </a:rPr>
              <a:t> (Windows Form Designer</a:t>
            </a:r>
            <a:r>
              <a:rPr lang="en-US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)</a:t>
            </a:r>
            <a:endParaRPr lang="tr-TR" b="1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tr-TR" b="1" dirty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       *</a:t>
            </a:r>
            <a:r>
              <a:rPr lang="tr-TR" b="1" dirty="0">
                <a:solidFill>
                  <a:srgbClr val="002060"/>
                </a:solidFill>
                <a:latin typeface="Comic Sans MS" panose="030F0702030302020204" pitchFamily="66" charset="0"/>
              </a:rPr>
              <a:t>WPF Tasarımcısı (WPF Designer)</a:t>
            </a:r>
          </a:p>
          <a:p>
            <a:r>
              <a:rPr lang="tr-TR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        *</a:t>
            </a:r>
            <a:r>
              <a:rPr lang="tr-TR" b="1" dirty="0">
                <a:solidFill>
                  <a:srgbClr val="002060"/>
                </a:solidFill>
                <a:latin typeface="Comic Sans MS" panose="030F0702030302020204" pitchFamily="66" charset="0"/>
              </a:rPr>
              <a:t>Web Tasarımcısı/Geliştirme (Web Designer/Development)</a:t>
            </a:r>
          </a:p>
          <a:p>
            <a:r>
              <a:rPr lang="tr-TR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        *</a:t>
            </a:r>
            <a:r>
              <a:rPr lang="tr-TR" b="1" dirty="0">
                <a:solidFill>
                  <a:srgbClr val="002060"/>
                </a:solidFill>
                <a:latin typeface="Comic Sans MS" panose="030F0702030302020204" pitchFamily="66" charset="0"/>
              </a:rPr>
              <a:t>Sınıf Tasarımcısı (Class Designer)</a:t>
            </a:r>
          </a:p>
          <a:p>
            <a:r>
              <a:rPr lang="tr-TR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        *</a:t>
            </a:r>
            <a:r>
              <a:rPr lang="tr-TR" b="1" dirty="0">
                <a:solidFill>
                  <a:srgbClr val="002060"/>
                </a:solidFill>
                <a:latin typeface="Comic Sans MS" panose="030F0702030302020204" pitchFamily="66" charset="0"/>
              </a:rPr>
              <a:t>Veri Tasarımcısı (Data Designer)</a:t>
            </a:r>
          </a:p>
          <a:p>
            <a:r>
              <a:rPr lang="tr-TR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        *</a:t>
            </a:r>
            <a:r>
              <a:rPr lang="tr-TR" b="1" dirty="0">
                <a:solidFill>
                  <a:srgbClr val="002060"/>
                </a:solidFill>
                <a:latin typeface="Comic Sans MS" panose="030F0702030302020204" pitchFamily="66" charset="0"/>
              </a:rPr>
              <a:t>Eşleştirme Tasarımcısı (</a:t>
            </a:r>
            <a:r>
              <a:rPr lang="tr-TR" b="1" dirty="0" err="1">
                <a:solidFill>
                  <a:srgbClr val="002060"/>
                </a:solidFill>
                <a:latin typeface="Comic Sans MS" panose="030F0702030302020204" pitchFamily="66" charset="0"/>
              </a:rPr>
              <a:t>Mapping</a:t>
            </a:r>
            <a:r>
              <a:rPr lang="tr-TR" b="1" dirty="0">
                <a:solidFill>
                  <a:srgbClr val="002060"/>
                </a:solidFill>
                <a:latin typeface="Comic Sans MS" panose="030F0702030302020204" pitchFamily="66" charset="0"/>
              </a:rPr>
              <a:t> Designer)</a:t>
            </a:r>
          </a:p>
          <a:p>
            <a:endParaRPr lang="tr-TR" sz="2000" b="1" dirty="0"/>
          </a:p>
        </p:txBody>
      </p:sp>
      <p:sp>
        <p:nvSpPr>
          <p:cNvPr id="4" name="Dikdörtgen 3"/>
          <p:cNvSpPr/>
          <p:nvPr/>
        </p:nvSpPr>
        <p:spPr>
          <a:xfrm>
            <a:off x="1742365" y="736266"/>
            <a:ext cx="3241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Tasarımcı (Designer)</a:t>
            </a:r>
            <a:endParaRPr lang="tr-TR" sz="2400" b="1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515291" y="4175092"/>
            <a:ext cx="95968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err="1" smtClean="0">
                <a:solidFill>
                  <a:srgbClr val="00B0F0"/>
                </a:solidFill>
                <a:latin typeface="Comic Sans MS" panose="030F0702030302020204" pitchFamily="66" charset="0"/>
              </a:rPr>
              <a:t>Genişletilebilirlik</a:t>
            </a:r>
            <a:endParaRPr lang="tr-TR" sz="2400" b="1" dirty="0" smtClean="0">
              <a:solidFill>
                <a:srgbClr val="00B0F0"/>
              </a:solidFill>
              <a:latin typeface="Comic Sans MS" panose="030F0702030302020204" pitchFamily="66" charset="0"/>
            </a:endParaRPr>
          </a:p>
          <a:p>
            <a:endParaRPr lang="tr-TR" sz="2400" b="1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515290" y="4841353"/>
            <a:ext cx="98493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b="1" dirty="0">
                <a:solidFill>
                  <a:srgbClr val="002060"/>
                </a:solidFill>
                <a:latin typeface="Comic Sans MS" panose="030F0702030302020204" pitchFamily="66" charset="0"/>
              </a:rPr>
              <a:t>Visual </a:t>
            </a:r>
            <a:r>
              <a:rPr lang="tr-TR" b="1" dirty="0" err="1">
                <a:solidFill>
                  <a:srgbClr val="002060"/>
                </a:solidFill>
                <a:latin typeface="Comic Sans MS" panose="030F0702030302020204" pitchFamily="66" charset="0"/>
              </a:rPr>
              <a:t>Studio</a:t>
            </a:r>
            <a:r>
              <a:rPr lang="tr-TR" b="1" dirty="0">
                <a:solidFill>
                  <a:srgbClr val="002060"/>
                </a:solidFill>
                <a:latin typeface="Comic Sans MS" panose="030F0702030302020204" pitchFamily="66" charset="0"/>
              </a:rPr>
              <a:t>, geliştiricilere, programın kabiliyetlerini genişletmek için Visual </a:t>
            </a:r>
            <a:r>
              <a:rPr lang="tr-TR" b="1" dirty="0" err="1">
                <a:solidFill>
                  <a:srgbClr val="002060"/>
                </a:solidFill>
                <a:latin typeface="Comic Sans MS" panose="030F0702030302020204" pitchFamily="66" charset="0"/>
              </a:rPr>
              <a:t>Studio</a:t>
            </a:r>
            <a:r>
              <a:rPr lang="tr-TR" b="1" dirty="0">
                <a:solidFill>
                  <a:srgbClr val="002060"/>
                </a:solidFill>
                <a:latin typeface="Comic Sans MS" panose="030F0702030302020204" pitchFamily="66" charset="0"/>
              </a:rPr>
              <a:t> uzantıları yazmalarına olanak tanır. </a:t>
            </a:r>
            <a:endParaRPr lang="tr-TR" b="1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Bu </a:t>
            </a:r>
            <a:r>
              <a:rPr lang="tr-TR" b="1" dirty="0">
                <a:solidFill>
                  <a:srgbClr val="002060"/>
                </a:solidFill>
                <a:latin typeface="Comic Sans MS" panose="030F0702030302020204" pitchFamily="66" charset="0"/>
              </a:rPr>
              <a:t>uzantılar, Visual </a:t>
            </a:r>
            <a:r>
              <a:rPr lang="tr-TR" b="1" dirty="0" err="1">
                <a:solidFill>
                  <a:srgbClr val="002060"/>
                </a:solidFill>
                <a:latin typeface="Comic Sans MS" panose="030F0702030302020204" pitchFamily="66" charset="0"/>
              </a:rPr>
              <a:t>Studio'ya</a:t>
            </a:r>
            <a:r>
              <a:rPr lang="tr-TR" b="1" dirty="0">
                <a:solidFill>
                  <a:srgbClr val="002060"/>
                </a:solidFill>
                <a:latin typeface="Comic Sans MS" panose="030F0702030302020204" pitchFamily="66" charset="0"/>
              </a:rPr>
              <a:t> "takılır" ("</a:t>
            </a:r>
            <a:r>
              <a:rPr lang="tr-TR" b="1" dirty="0" err="1">
                <a:solidFill>
                  <a:srgbClr val="002060"/>
                </a:solidFill>
                <a:latin typeface="Comic Sans MS" panose="030F0702030302020204" pitchFamily="66" charset="0"/>
              </a:rPr>
              <a:t>plug</a:t>
            </a:r>
            <a:r>
              <a:rPr lang="tr-TR" b="1" dirty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tr-TR" b="1" dirty="0" err="1">
                <a:solidFill>
                  <a:srgbClr val="002060"/>
                </a:solidFill>
                <a:latin typeface="Comic Sans MS" panose="030F0702030302020204" pitchFamily="66" charset="0"/>
              </a:rPr>
              <a:t>into</a:t>
            </a:r>
            <a:r>
              <a:rPr lang="tr-TR" b="1" dirty="0">
                <a:solidFill>
                  <a:srgbClr val="002060"/>
                </a:solidFill>
                <a:latin typeface="Comic Sans MS" panose="030F0702030302020204" pitchFamily="66" charset="0"/>
              </a:rPr>
              <a:t>") ve onun işlevselliğini genişletmeyi hedefler.</a:t>
            </a:r>
            <a:endParaRPr lang="tr-TR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88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778006" y="4540354"/>
            <a:ext cx="1083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OYUNUN TASARIM VE KAYNAK KOD İNCELEMESİ</a:t>
            </a:r>
            <a:endParaRPr lang="tr-TR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1276725" y="1030801"/>
            <a:ext cx="9839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YILAN MACERASI V1.0</a:t>
            </a:r>
            <a:endParaRPr lang="tr-TR" sz="54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28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511" y="688346"/>
            <a:ext cx="5966038" cy="4223288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5044677" y="5432252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i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OYUNUN ANA MENÜSÜ.</a:t>
            </a:r>
            <a:endParaRPr lang="tr-TR" b="1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3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5056366" y="5606424"/>
            <a:ext cx="363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i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OYUNUN AYARLAR MENÜSÜ.</a:t>
            </a:r>
            <a:endParaRPr lang="tr-TR" b="1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98" y="738131"/>
            <a:ext cx="5688868" cy="465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7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624" y="1568477"/>
            <a:ext cx="4331286" cy="3865672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4972251" y="6015725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i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OYUNUN OYNANDIĞI FORM</a:t>
            </a:r>
            <a:endParaRPr lang="tr-TR" b="1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748" y="1568477"/>
            <a:ext cx="4191726" cy="3865672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3024282" y="84399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KLASİK BÖLÜM</a:t>
            </a:r>
            <a:endParaRPr lang="tr-TR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7983655" y="843251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ÇERÇEVELİ BÖLÜM</a:t>
            </a:r>
            <a:endParaRPr lang="tr-TR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27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93" y="2011681"/>
            <a:ext cx="6102791" cy="4123508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654630" y="674953"/>
            <a:ext cx="113733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b="1" dirty="0">
                <a:solidFill>
                  <a:srgbClr val="7030A0"/>
                </a:solidFill>
                <a:latin typeface="Comic Sans MS" panose="030F0702030302020204" pitchFamily="66" charset="0"/>
              </a:rPr>
              <a:t>C# PROGRAMLAMA DİLİ, TARİHİ, DOĞUŞU</a:t>
            </a:r>
          </a:p>
          <a:p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42783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1924595" y="696686"/>
            <a:ext cx="900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OYUNUMUZUN KAYNAK KOD İNCELEMESİ </a:t>
            </a:r>
            <a:endParaRPr lang="tr-TR" sz="3200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2603863" y="1872341"/>
            <a:ext cx="6156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sz="24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ÇİZİM METOTLARI</a:t>
            </a:r>
          </a:p>
          <a:p>
            <a:endParaRPr lang="tr-TR" sz="2400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endParaRPr lang="tr-TR" sz="2400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sz="24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YARDIMCI METOTLAR</a:t>
            </a:r>
          </a:p>
          <a:p>
            <a:endParaRPr lang="tr-TR" sz="2400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endParaRPr lang="tr-TR" sz="2400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sz="24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ANA METOTLAR</a:t>
            </a:r>
          </a:p>
        </p:txBody>
      </p:sp>
    </p:spTree>
    <p:extLst>
      <p:ext uri="{BB962C8B-B14F-4D97-AF65-F5344CB8AC3E}">
        <p14:creationId xmlns:p14="http://schemas.microsoft.com/office/powerpoint/2010/main" val="24729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3344092" y="672331"/>
            <a:ext cx="4850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solidFill>
                  <a:srgbClr val="7030A0"/>
                </a:solidFill>
                <a:latin typeface="Comic Sans MS" panose="030F0702030302020204" pitchFamily="66" charset="0"/>
              </a:rPr>
              <a:t>ÇİZİM METOTLARI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445" y="4399297"/>
            <a:ext cx="3309257" cy="1871158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687976" y="3895722"/>
            <a:ext cx="6339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>
                <a:solidFill>
                  <a:srgbClr val="002060"/>
                </a:solidFill>
                <a:latin typeface="Comic Sans MS" panose="030F0702030302020204" pitchFamily="66" charset="0"/>
              </a:rPr>
              <a:t>Ardından </a:t>
            </a:r>
            <a:r>
              <a:rPr lang="tr-TR" sz="16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yemNoktası</a:t>
            </a:r>
            <a:r>
              <a:rPr lang="tr-TR" sz="1600" dirty="0">
                <a:solidFill>
                  <a:srgbClr val="002060"/>
                </a:solidFill>
                <a:latin typeface="Comic Sans MS" panose="030F0702030302020204" pitchFamily="66" charset="0"/>
              </a:rPr>
              <a:t> metodu çağrılıyor ve bu metot da </a:t>
            </a:r>
            <a:r>
              <a:rPr lang="tr-TR" sz="1600" dirty="0" err="1">
                <a:solidFill>
                  <a:srgbClr val="002060"/>
                </a:solidFill>
                <a:latin typeface="Comic Sans MS" panose="030F0702030302020204" pitchFamily="66" charset="0"/>
              </a:rPr>
              <a:t>drawPoint</a:t>
            </a:r>
            <a:r>
              <a:rPr lang="tr-TR" sz="1600" dirty="0">
                <a:solidFill>
                  <a:srgbClr val="002060"/>
                </a:solidFill>
                <a:latin typeface="Comic Sans MS" panose="030F0702030302020204" pitchFamily="66" charset="0"/>
              </a:rPr>
              <a:t> metodu yardımıyla ekrana yem çiziyor</a:t>
            </a: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tr-TR" sz="1600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penColor</a:t>
            </a:r>
            <a:r>
              <a:rPr lang="tr-TR" sz="1600" dirty="0">
                <a:solidFill>
                  <a:srgbClr val="002060"/>
                </a:solidFill>
                <a:latin typeface="Comic Sans MS" panose="030F0702030302020204" pitchFamily="66" charset="0"/>
              </a:rPr>
              <a:t>, kutunun hangi renk olacağına karar veriyor (yem için kırmızı, yılan için siyah). Ardından 5px kalınlığında ve </a:t>
            </a:r>
            <a:r>
              <a:rPr lang="tr-TR" sz="1600" dirty="0" err="1">
                <a:solidFill>
                  <a:srgbClr val="002060"/>
                </a:solidFill>
                <a:latin typeface="Comic Sans MS" panose="030F0702030302020204" pitchFamily="66" charset="0"/>
              </a:rPr>
              <a:t>penColor</a:t>
            </a:r>
            <a:r>
              <a:rPr lang="tr-TR" sz="1600" dirty="0">
                <a:solidFill>
                  <a:srgbClr val="002060"/>
                </a:solidFill>
                <a:latin typeface="Comic Sans MS" panose="030F0702030302020204" pitchFamily="66" charset="0"/>
              </a:rPr>
              <a:t> renginde bir adet kalem nesnesi (</a:t>
            </a:r>
            <a:r>
              <a:rPr lang="tr-TR" sz="1600" dirty="0" err="1">
                <a:solidFill>
                  <a:srgbClr val="002060"/>
                </a:solidFill>
                <a:latin typeface="Comic Sans MS" panose="030F0702030302020204" pitchFamily="66" charset="0"/>
              </a:rPr>
              <a:t>pen</a:t>
            </a:r>
            <a:r>
              <a:rPr lang="tr-TR" sz="1600" dirty="0">
                <a:solidFill>
                  <a:srgbClr val="002060"/>
                </a:solidFill>
                <a:latin typeface="Comic Sans MS" panose="030F0702030302020204" pitchFamily="66" charset="0"/>
              </a:rPr>
              <a:t>) oluşturuyor</a:t>
            </a: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tr-TR" sz="1600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tr-TR" sz="1600" dirty="0">
                <a:solidFill>
                  <a:srgbClr val="002060"/>
                </a:solidFill>
                <a:latin typeface="Comic Sans MS" panose="030F0702030302020204" pitchFamily="66" charset="0"/>
              </a:rPr>
              <a:t>Daha sonra da </a:t>
            </a:r>
            <a:r>
              <a:rPr lang="tr-TR" sz="1600" dirty="0" err="1">
                <a:solidFill>
                  <a:srgbClr val="002060"/>
                </a:solidFill>
                <a:latin typeface="Comic Sans MS" panose="030F0702030302020204" pitchFamily="66" charset="0"/>
              </a:rPr>
              <a:t>DrawRectangle</a:t>
            </a:r>
            <a:r>
              <a:rPr lang="tr-TR" sz="1600" dirty="0">
                <a:solidFill>
                  <a:srgbClr val="002060"/>
                </a:solidFill>
                <a:latin typeface="Comic Sans MS" panose="030F0702030302020204" pitchFamily="66" charset="0"/>
              </a:rPr>
              <a:t> metoduyla </a:t>
            </a:r>
            <a:r>
              <a:rPr lang="tr-TR" sz="16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oyunSahnesi</a:t>
            </a:r>
            <a:endParaRPr lang="tr-TR" sz="1600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tr-TR" sz="1600" dirty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   üzerine </a:t>
            </a:r>
            <a:r>
              <a:rPr lang="tr-TR" sz="1600" dirty="0">
                <a:solidFill>
                  <a:srgbClr val="002060"/>
                </a:solidFill>
                <a:latin typeface="Comic Sans MS" panose="030F0702030302020204" pitchFamily="66" charset="0"/>
              </a:rPr>
              <a:t>x-y koordinatlarında eni ve boyu 5px olan bir kutu </a:t>
            </a: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     çiziyor</a:t>
            </a:r>
            <a:r>
              <a:rPr lang="tr-TR" sz="1600" dirty="0">
                <a:solidFill>
                  <a:srgbClr val="002060"/>
                </a:solidFill>
                <a:latin typeface="Comic Sans MS" panose="030F0702030302020204" pitchFamily="66" charset="0"/>
              </a:rPr>
              <a:t>.  </a:t>
            </a:r>
            <a:endParaRPr lang="tr-TR" sz="1600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3918856" y="1742431"/>
            <a:ext cx="333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YEM ÇİZDİRME METODU</a:t>
            </a:r>
            <a:endParaRPr lang="tr-TR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818605" y="2462845"/>
            <a:ext cx="6339840" cy="1081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>
                <a:solidFill>
                  <a:srgbClr val="002060"/>
                </a:solidFill>
                <a:latin typeface="Comic Sans MS" panose="030F0702030302020204" pitchFamily="66" charset="0"/>
              </a:rPr>
              <a:t>İlk satırdaki </a:t>
            </a:r>
            <a:r>
              <a:rPr lang="tr-TR" sz="1600" dirty="0" err="1">
                <a:solidFill>
                  <a:srgbClr val="002060"/>
                </a:solidFill>
                <a:latin typeface="Comic Sans MS" panose="030F0702030302020204" pitchFamily="66" charset="0"/>
              </a:rPr>
              <a:t>Refresh</a:t>
            </a:r>
            <a:r>
              <a:rPr lang="tr-TR" sz="1600" dirty="0">
                <a:solidFill>
                  <a:srgbClr val="002060"/>
                </a:solidFill>
                <a:latin typeface="Comic Sans MS" panose="030F0702030302020204" pitchFamily="66" charset="0"/>
              </a:rPr>
              <a:t> komutu, </a:t>
            </a: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panelin temizlenmesini sağlıyor.</a:t>
            </a:r>
          </a:p>
          <a:p>
            <a:endParaRPr lang="tr-TR" sz="1600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Ardından</a:t>
            </a:r>
            <a:r>
              <a:rPr lang="tr-TR" sz="1600" dirty="0">
                <a:solidFill>
                  <a:srgbClr val="002060"/>
                </a:solidFill>
                <a:latin typeface="Comic Sans MS" panose="030F0702030302020204" pitchFamily="66" charset="0"/>
              </a:rPr>
              <a:t> </a:t>
            </a:r>
            <a:r>
              <a:rPr lang="tr-TR" sz="16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yemCiz</a:t>
            </a:r>
            <a:r>
              <a:rPr lang="tr-TR" sz="1600" dirty="0">
                <a:solidFill>
                  <a:srgbClr val="002060"/>
                </a:solidFill>
                <a:latin typeface="Comic Sans MS" panose="030F0702030302020204" pitchFamily="66" charset="0"/>
              </a:rPr>
              <a:t> metodu çağrılıyor ve bu metot </a:t>
            </a: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da</a:t>
            </a:r>
          </a:p>
          <a:p>
            <a:r>
              <a:rPr lang="tr-TR" sz="16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yemNoktasi</a:t>
            </a: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 metodu yardımıyla ekrana yem çiziyor.</a:t>
            </a:r>
            <a:endParaRPr lang="tr-TR" sz="1600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445" y="2347033"/>
            <a:ext cx="3309257" cy="18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4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3866607" y="672331"/>
            <a:ext cx="4850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solidFill>
                  <a:srgbClr val="7030A0"/>
                </a:solidFill>
                <a:latin typeface="Comic Sans MS" panose="030F0702030302020204" pitchFamily="66" charset="0"/>
              </a:rPr>
              <a:t>ÇİZİM METOTLARI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4667792" y="1757380"/>
            <a:ext cx="289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YILAN ÇİZ METODU</a:t>
            </a:r>
            <a:endParaRPr lang="tr-TR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090" y="2626986"/>
            <a:ext cx="3309257" cy="538564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090" y="3331013"/>
            <a:ext cx="3309257" cy="1861457"/>
          </a:xfrm>
          <a:prstGeom prst="rect">
            <a:avLst/>
          </a:prstGeom>
        </p:spPr>
      </p:pic>
      <p:sp>
        <p:nvSpPr>
          <p:cNvPr id="14" name="Metin kutusu 13"/>
          <p:cNvSpPr txBox="1"/>
          <p:nvPr/>
        </p:nvSpPr>
        <p:spPr>
          <a:xfrm>
            <a:off x="862147" y="2626986"/>
            <a:ext cx="71671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Görüldüğü gibi</a:t>
            </a:r>
            <a:r>
              <a:rPr lang="tr-TR" sz="1600" dirty="0">
                <a:solidFill>
                  <a:srgbClr val="002060"/>
                </a:solidFill>
                <a:latin typeface="Comic Sans MS" panose="030F0702030302020204" pitchFamily="66" charset="0"/>
              </a:rPr>
              <a:t> </a:t>
            </a:r>
            <a:r>
              <a:rPr lang="tr-TR" sz="16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yilanKonum</a:t>
            </a:r>
            <a:r>
              <a:rPr lang="tr-TR" sz="1600" dirty="0">
                <a:solidFill>
                  <a:srgbClr val="002060"/>
                </a:solidFill>
                <a:latin typeface="Comic Sans MS" panose="030F0702030302020204" pitchFamily="66" charset="0"/>
              </a:rPr>
              <a:t> isimli değişkenimiz </a:t>
            </a: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var, bu değişken yılanın </a:t>
            </a:r>
            <a:r>
              <a:rPr lang="tr-TR" sz="1600" dirty="0">
                <a:solidFill>
                  <a:srgbClr val="002060"/>
                </a:solidFill>
                <a:latin typeface="Comic Sans MS" panose="030F0702030302020204" pitchFamily="66" charset="0"/>
              </a:rPr>
              <a:t>bulunduğu konumları </a:t>
            </a: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tutacak.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tr-TR" sz="1600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Bu </a:t>
            </a:r>
            <a:r>
              <a:rPr lang="tr-TR" sz="1600" dirty="0">
                <a:solidFill>
                  <a:srgbClr val="002060"/>
                </a:solidFill>
                <a:latin typeface="Comic Sans MS" panose="030F0702030302020204" pitchFamily="66" charset="0"/>
              </a:rPr>
              <a:t>değişken içerisinde yılanın bulunduğu her bir karenin değerleri mevcut. </a:t>
            </a:r>
            <a:endParaRPr lang="tr-TR" sz="1600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tr-TR" sz="1600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Foreach</a:t>
            </a: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tr-TR" sz="1600" dirty="0">
                <a:solidFill>
                  <a:srgbClr val="002060"/>
                </a:solidFill>
                <a:latin typeface="Comic Sans MS" panose="030F0702030302020204" pitchFamily="66" charset="0"/>
              </a:rPr>
              <a:t>ile bu değerleri dönüp, öncelikle </a:t>
            </a:r>
            <a:r>
              <a:rPr lang="tr-TR" sz="1600" dirty="0" err="1">
                <a:solidFill>
                  <a:srgbClr val="002060"/>
                </a:solidFill>
                <a:latin typeface="Comic Sans MS" panose="030F0702030302020204" pitchFamily="66" charset="0"/>
              </a:rPr>
              <a:t>multiplier</a:t>
            </a:r>
            <a:r>
              <a:rPr lang="tr-TR" sz="1600" dirty="0">
                <a:solidFill>
                  <a:srgbClr val="002060"/>
                </a:solidFill>
                <a:latin typeface="Comic Sans MS" panose="030F0702030302020204" pitchFamily="66" charset="0"/>
              </a:rPr>
              <a:t> ile çarparak gerçek piksel değerlerini elde ediyoruz ve </a:t>
            </a:r>
            <a:r>
              <a:rPr lang="tr-TR" sz="16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yemNoktasi</a:t>
            </a: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tr-TR" sz="1600" dirty="0">
                <a:solidFill>
                  <a:srgbClr val="002060"/>
                </a:solidFill>
                <a:latin typeface="Comic Sans MS" panose="030F0702030302020204" pitchFamily="66" charset="0"/>
              </a:rPr>
              <a:t>ile bu pikseller üzerinde bir kutu çizdiriyoruz</a:t>
            </a: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tr-TR" sz="1600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tr-TR" sz="1600" dirty="0" err="1">
                <a:solidFill>
                  <a:srgbClr val="002060"/>
                </a:solidFill>
                <a:latin typeface="Comic Sans MS" panose="030F0702030302020204" pitchFamily="66" charset="0"/>
              </a:rPr>
              <a:t>yilanKonum</a:t>
            </a:r>
            <a:r>
              <a:rPr lang="tr-TR" sz="1600" dirty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içerisindeki </a:t>
            </a:r>
            <a:r>
              <a:rPr lang="tr-TR" sz="1600" dirty="0">
                <a:solidFill>
                  <a:srgbClr val="002060"/>
                </a:solidFill>
                <a:latin typeface="Comic Sans MS" panose="030F0702030302020204" pitchFamily="66" charset="0"/>
              </a:rPr>
              <a:t>tüm değerler için bu işi yaptığımızda ekranda yılan görünür </a:t>
            </a: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oluyor.</a:t>
            </a:r>
            <a:endParaRPr lang="tr-TR" sz="1600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36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3866607" y="672331"/>
            <a:ext cx="4850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YARDIMCI METOTLAR</a:t>
            </a:r>
            <a:endParaRPr lang="tr-TR" sz="3200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165787" y="1763877"/>
            <a:ext cx="2912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OYUN HIZI METODU</a:t>
            </a:r>
            <a:endParaRPr lang="tr-TR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853438" y="2347592"/>
            <a:ext cx="10702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Oyunun hızını ayarlar menüsündeki zorluk seç bölümünde bulunan </a:t>
            </a:r>
            <a:r>
              <a:rPr lang="tr-TR" sz="16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combobox</a:t>
            </a: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içerisinde ki değere göre </a:t>
            </a:r>
            <a:r>
              <a:rPr lang="tr-TR" sz="16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timer’in</a:t>
            </a: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interval</a:t>
            </a: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değerini </a:t>
            </a:r>
            <a:r>
              <a:rPr lang="tr-TR" sz="16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setliyor</a:t>
            </a: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.</a:t>
            </a:r>
            <a:endParaRPr lang="tr-TR" sz="1600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165787" y="3375969"/>
            <a:ext cx="3927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DEĞERLERİ SIFIRLA METODU</a:t>
            </a:r>
            <a:endParaRPr lang="tr-TR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853437" y="3981490"/>
            <a:ext cx="10702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Sıfırla butonuna </a:t>
            </a:r>
            <a:r>
              <a:rPr lang="tr-TR" sz="16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tıklanıldığında</a:t>
            </a: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oyun içi istatistikleri sıfırlama görevi gören </a:t>
            </a:r>
            <a:r>
              <a:rPr lang="tr-TR" sz="16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metotdur</a:t>
            </a: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Oyunu sıfırla metodunun içinde kullanılır değerleri sıfırlama işini kendisi üstlenir ancak oyunu sıfırla metodu içinden bu işlemi yapar.</a:t>
            </a:r>
          </a:p>
        </p:txBody>
      </p:sp>
      <p:sp>
        <p:nvSpPr>
          <p:cNvPr id="9" name="Dikdörtgen 8"/>
          <p:cNvSpPr/>
          <p:nvPr/>
        </p:nvSpPr>
        <p:spPr>
          <a:xfrm>
            <a:off x="1165787" y="4885180"/>
            <a:ext cx="3592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İSTATİSTİK YAZ METODU</a:t>
            </a:r>
            <a:endParaRPr lang="tr-TR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853437" y="5490701"/>
            <a:ext cx="10702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Oyun içinde ki zaman, yenilen yem ve puan değerlerini anlık olarak görüntülemeye yarar.</a:t>
            </a:r>
            <a:endParaRPr lang="tr-TR" sz="1600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5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3866607" y="672331"/>
            <a:ext cx="4850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ANA METOTLAR</a:t>
            </a:r>
            <a:endParaRPr lang="tr-TR" sz="3200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165787" y="2383026"/>
            <a:ext cx="4778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OYUNU BAŞLAT DURAKLAT METODU</a:t>
            </a:r>
            <a:endParaRPr lang="tr-TR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1165787" y="3144225"/>
            <a:ext cx="10702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Oyunu başlatır ve </a:t>
            </a:r>
            <a:r>
              <a:rPr lang="tr-TR" sz="16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timer’ı</a:t>
            </a: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aktif hala getirir.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Oyunu duraklatma da yine bu metot ile </a:t>
            </a:r>
            <a:r>
              <a:rPr lang="tr-TR" sz="1600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timer</a:t>
            </a: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stop konumuna getirilerek gerçekleştirilir.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Bu işlemler başlat/duraklat butonu altında gerçekleştirilir.</a:t>
            </a:r>
            <a:endParaRPr lang="tr-TR" sz="1600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165787" y="4143403"/>
            <a:ext cx="348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OYUNU SIFIRLA METODU</a:t>
            </a:r>
            <a:endParaRPr lang="tr-TR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1165787" y="4740017"/>
            <a:ext cx="104427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Timer</a:t>
            </a:r>
            <a:r>
              <a:rPr lang="tr-TR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durdurulur.</a:t>
            </a:r>
            <a:endParaRPr lang="tr-TR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Değerler sıfırlanır aynı </a:t>
            </a:r>
            <a:r>
              <a:rPr lang="tr-TR" dirty="0">
                <a:solidFill>
                  <a:srgbClr val="002060"/>
                </a:solidFill>
                <a:latin typeface="Comic Sans MS" panose="030F0702030302020204" pitchFamily="66" charset="0"/>
              </a:rPr>
              <a:t>zamanda oyunu baştan </a:t>
            </a:r>
            <a:r>
              <a:rPr lang="tr-TR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başlatmış, yılana </a:t>
            </a:r>
            <a:r>
              <a:rPr lang="tr-TR" dirty="0">
                <a:solidFill>
                  <a:srgbClr val="002060"/>
                </a:solidFill>
                <a:latin typeface="Comic Sans MS" panose="030F0702030302020204" pitchFamily="66" charset="0"/>
              </a:rPr>
              <a:t>ve yeme yeni konum </a:t>
            </a:r>
            <a:r>
              <a:rPr lang="tr-TR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kazandırılarak ekrana çizilmiş olur.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Değerler değerleri sıfırla metodu sayesinde sıfırlanır çünkü bu metot oyunu sıfırla metodu içindedir.</a:t>
            </a:r>
            <a:endParaRPr lang="tr-TR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3161213" y="689748"/>
            <a:ext cx="6818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BÖLÜMLERİN ALGORİTMALARI</a:t>
            </a:r>
            <a:endParaRPr lang="tr-TR" sz="3200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165787" y="2383026"/>
            <a:ext cx="2406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KLASİK BÖLÜMÜ</a:t>
            </a:r>
            <a:endParaRPr lang="tr-TR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1165786" y="3245045"/>
            <a:ext cx="10702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Yılan panelin X ve Y koordinatında en yüksek seviyesine geldiğinde en düşük seviyesine yada en düşük seviyesinde iken en yüksek seviyesine eşitlenerek yani sınır noktalarda tam simetriği alınarak panel duvarlarından geçiyormuş hissi verilir.</a:t>
            </a:r>
            <a:endParaRPr lang="tr-TR" sz="1600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165786" y="4323565"/>
            <a:ext cx="280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ÇERÇEVELİ BÖLÜMÜ</a:t>
            </a:r>
            <a:endParaRPr lang="tr-TR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1165786" y="4940420"/>
            <a:ext cx="10702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Yılanın koordinatları her nerede olursa olsun o anki panelin sınır koordinatlarına eşitse oyun biter bu sayede duvar varmış ve bu duvardan geçemiyor hissi verilir.</a:t>
            </a:r>
            <a:endParaRPr lang="tr-TR" sz="1600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49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3161213" y="689748"/>
            <a:ext cx="6818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PROJEDE Kİ GÖREV DAĞILIMI</a:t>
            </a:r>
            <a:endParaRPr lang="tr-TR" sz="3200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017742" y="1799552"/>
            <a:ext cx="885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DOKÜMANTASYON TEMİNİ VE C# PROGRAMLAMA DİLİNİN TARİHÇESİ</a:t>
            </a:r>
            <a:endParaRPr lang="tr-TR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1017741" y="2406620"/>
            <a:ext cx="10702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Şenol KARAKURT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Ebubekir BİNGÖLOĞLU</a:t>
            </a:r>
            <a:endParaRPr lang="tr-TR" sz="1600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017741" y="3229132"/>
            <a:ext cx="10759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MİCROSOFT VİSUAL STUDİO GELİŞTİRME ORTAMININ ARAŞTIRILMASI VE TANITIMI</a:t>
            </a:r>
            <a:endParaRPr lang="tr-TR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1074583" y="3764351"/>
            <a:ext cx="10702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Emre İREM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Osman KAYAN</a:t>
            </a:r>
            <a:endParaRPr lang="tr-TR" sz="1600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1017741" y="4443050"/>
            <a:ext cx="7510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RAPOR HAZIRLIĞI,UYGULAMA TESTİ VE SUNUM HAZIRLIĞI</a:t>
            </a:r>
            <a:endParaRPr lang="tr-TR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1074583" y="4843378"/>
            <a:ext cx="10702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Emre YÖNET</a:t>
            </a:r>
            <a:endParaRPr lang="tr-TR" sz="1600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1074583" y="5285139"/>
            <a:ext cx="8659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UYGULAMANIN TASARIM,GELİŞİM,KAYNAK KOD VE TEST ÇALIŞMASI</a:t>
            </a:r>
            <a:endParaRPr lang="tr-TR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1074583" y="5783079"/>
            <a:ext cx="10702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Özgür YILDIZ</a:t>
            </a:r>
            <a:endParaRPr lang="tr-TR" sz="1600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3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1463040" y="3162982"/>
            <a:ext cx="10728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BİZİ DİNLEDİĞİNİZ İÇİN TEŞEKKÜR EDERİZ!</a:t>
            </a:r>
            <a:endParaRPr lang="tr-TR" sz="3200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38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567332" y="3605426"/>
            <a:ext cx="80554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000" dirty="0">
                <a:solidFill>
                  <a:srgbClr val="002060"/>
                </a:solidFill>
                <a:latin typeface="Comic Sans MS" panose="030F0702030302020204" pitchFamily="66" charset="0"/>
              </a:rPr>
              <a:t>C# Microsoft’un gelecek vadeden </a:t>
            </a:r>
            <a:r>
              <a:rPr lang="tr-TR" sz="2000" u="sng" dirty="0">
                <a:solidFill>
                  <a:srgbClr val="002060"/>
                </a:solidFill>
                <a:latin typeface="Comic Sans MS" panose="030F0702030302020204" pitchFamily="66" charset="0"/>
              </a:rPr>
              <a:t>.Net </a:t>
            </a:r>
            <a:r>
              <a:rPr lang="tr-TR" sz="2000" u="sng" dirty="0" err="1">
                <a:solidFill>
                  <a:srgbClr val="002060"/>
                </a:solidFill>
                <a:latin typeface="Comic Sans MS" panose="030F0702030302020204" pitchFamily="66" charset="0"/>
              </a:rPr>
              <a:t>Framework</a:t>
            </a:r>
            <a:r>
              <a:rPr lang="tr-TR" sz="2000" dirty="0" err="1">
                <a:solidFill>
                  <a:srgbClr val="002060"/>
                </a:solidFill>
                <a:latin typeface="Comic Sans MS" panose="030F0702030302020204" pitchFamily="66" charset="0"/>
              </a:rPr>
              <a:t>’ü</a:t>
            </a:r>
            <a:r>
              <a:rPr lang="tr-TR" sz="2000" dirty="0">
                <a:solidFill>
                  <a:srgbClr val="002060"/>
                </a:solidFill>
                <a:latin typeface="Comic Sans MS" panose="030F0702030302020204" pitchFamily="66" charset="0"/>
              </a:rPr>
              <a:t> desteklemek ve geliştirmek amacıyla geliştirdiği bir programlama dilidir</a:t>
            </a:r>
            <a:r>
              <a:rPr lang="tr-TR" sz="20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.</a:t>
            </a:r>
          </a:p>
          <a:p>
            <a:endParaRPr lang="tr-TR" sz="2000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000" dirty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latin typeface="Comic Sans MS" panose="030F0702030302020204" pitchFamily="66" charset="0"/>
              </a:rPr>
              <a:t>C#’in</a:t>
            </a:r>
            <a:r>
              <a:rPr lang="tr-TR" sz="2000" dirty="0">
                <a:solidFill>
                  <a:srgbClr val="002060"/>
                </a:solidFill>
                <a:latin typeface="Comic Sans MS" panose="030F0702030302020204" pitchFamily="66" charset="0"/>
              </a:rPr>
              <a:t> baş mimarı olan </a:t>
            </a:r>
            <a:r>
              <a:rPr lang="tr-TR" sz="2000" dirty="0" err="1">
                <a:solidFill>
                  <a:srgbClr val="002060"/>
                </a:solidFill>
                <a:latin typeface="Comic Sans MS" panose="030F0702030302020204" pitchFamily="66" charset="0"/>
              </a:rPr>
              <a:t>Anders</a:t>
            </a:r>
            <a:r>
              <a:rPr lang="tr-TR" sz="2000" dirty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latin typeface="Comic Sans MS" panose="030F0702030302020204" pitchFamily="66" charset="0"/>
              </a:rPr>
              <a:t>Hejlberg</a:t>
            </a:r>
            <a:r>
              <a:rPr lang="tr-TR" sz="2000" dirty="0">
                <a:solidFill>
                  <a:srgbClr val="002060"/>
                </a:solidFill>
                <a:latin typeface="Comic Sans MS" panose="030F0702030302020204" pitchFamily="66" charset="0"/>
              </a:rPr>
              <a:t> aynı zamanda 80’li yıllarda büyük başarı sağlayan Turbo </a:t>
            </a:r>
            <a:r>
              <a:rPr lang="tr-TR" sz="2000" dirty="0" err="1">
                <a:solidFill>
                  <a:srgbClr val="002060"/>
                </a:solidFill>
                <a:latin typeface="Comic Sans MS" panose="030F0702030302020204" pitchFamily="66" charset="0"/>
              </a:rPr>
              <a:t>Pascal’ı</a:t>
            </a:r>
            <a:r>
              <a:rPr lang="tr-TR" sz="2000" dirty="0">
                <a:solidFill>
                  <a:srgbClr val="002060"/>
                </a:solidFill>
                <a:latin typeface="Comic Sans MS" panose="030F0702030302020204" pitchFamily="66" charset="0"/>
              </a:rPr>
              <a:t> yazan bir programlama dehasıdır.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2347267" y="599920"/>
            <a:ext cx="81018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5400" b="1" dirty="0">
                <a:solidFill>
                  <a:srgbClr val="7030A0"/>
                </a:solidFill>
                <a:latin typeface="Comic Sans MS" panose="030F0702030302020204" pitchFamily="66" charset="0"/>
              </a:rPr>
              <a:t>C# Nedir, Ne değildir?</a:t>
            </a:r>
            <a:endParaRPr lang="tr-TR" sz="54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10" y="1590310"/>
            <a:ext cx="5914251" cy="174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4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77195" y="461115"/>
            <a:ext cx="93395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2000" b="1" i="1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000" b="1" i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Microsoft tarafından geliştirilmiş olsa da ECMA ve </a:t>
            </a:r>
            <a:r>
              <a:rPr lang="tr-TR" sz="2000" b="1" i="1" dirty="0" smtClean="0">
                <a:solidFill>
                  <a:srgbClr val="002060"/>
                </a:solidFill>
                <a:latin typeface="Comic Sans MS" panose="030F0702030302020204" pitchFamily="66" charset="0"/>
                <a:hlinkClick r:id="rId2" tooltip="ISO"/>
              </a:rPr>
              <a:t>ISO</a:t>
            </a:r>
            <a:r>
              <a:rPr lang="tr-TR" sz="2000" b="1" i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 standartları altına alınmıştır.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577195" y="1381989"/>
            <a:ext cx="99002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2000" b="1" i="1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000" b="1" i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Birçok alanda </a:t>
            </a:r>
            <a:r>
              <a:rPr lang="tr-TR" sz="2000" b="1" i="1" dirty="0" smtClean="0">
                <a:solidFill>
                  <a:srgbClr val="002060"/>
                </a:solidFill>
                <a:latin typeface="Comic Sans MS" panose="030F0702030302020204" pitchFamily="66" charset="0"/>
                <a:hlinkClick r:id="rId3" tooltip="Java programlama dili"/>
              </a:rPr>
              <a:t>Java</a:t>
            </a:r>
            <a:r>
              <a:rPr lang="tr-TR" sz="2000" b="1" i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'yı kendisine örnek alır ve C# da </a:t>
            </a:r>
            <a:r>
              <a:rPr lang="tr-TR" sz="2000" b="1" i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java</a:t>
            </a:r>
            <a:r>
              <a:rPr lang="tr-TR" sz="2000" b="1" i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gibi C ve C++ kod sözdizimine benzer bir kod yapısındadır.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577195" y="2810694"/>
            <a:ext cx="100641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000" b="1" i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Özellikle nesne yönelimli programlama kavramının gelişmesine katkıda bulunan en aktif programlama dillerinden biridir .</a:t>
            </a:r>
            <a:endParaRPr lang="tr-TR" sz="2000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491" y="3931622"/>
            <a:ext cx="4490280" cy="234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6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649083" y="763647"/>
            <a:ext cx="99520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000" b="1" i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C#, .NET orta seviyeli programlama dillerindendir. Yani hem makine diline hem de insan algısına eşit seviyededir.</a:t>
            </a:r>
            <a:endParaRPr lang="tr-TR" sz="2000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649083" y="1840588"/>
            <a:ext cx="98858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000" b="1" i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.NET kütüphanelerini kullanmak amacıyla yazılan programların çalıştığı bilgisayarlarda uyumlu bir kütüphanenin ve yorumlayıcının bulunması </a:t>
            </a:r>
            <a:r>
              <a:rPr lang="tr-TR" sz="2000" b="1" i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gereklidir.Bunun</a:t>
            </a:r>
            <a:r>
              <a:rPr lang="tr-TR" sz="2000" b="1" i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tr-TR" sz="2000" b="1" i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için Visual </a:t>
            </a:r>
            <a:r>
              <a:rPr lang="tr-TR" sz="2000" b="1" i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Studio</a:t>
            </a:r>
            <a:r>
              <a:rPr lang="tr-TR" sz="2000" b="1" i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editörüne ihtiyacımız vardır.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1649083" y="3360167"/>
            <a:ext cx="10246826" cy="915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b="1" i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C# programlama dili </a:t>
            </a:r>
            <a:r>
              <a:rPr lang="tr-TR" b="1" i="1" u="sng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sunucu</a:t>
            </a:r>
            <a:r>
              <a:rPr lang="tr-TR" b="1" i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tr-TR" b="1" i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ve </a:t>
            </a:r>
            <a:r>
              <a:rPr lang="tr-TR" b="1" i="1" u="sng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gömülü sistemler </a:t>
            </a:r>
            <a:r>
              <a:rPr lang="tr-TR" b="1" i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için tasarlanmıştır.</a:t>
            </a:r>
          </a:p>
          <a:p>
            <a:r>
              <a:rPr lang="tr-TR" b="1" i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  Bununla birlikte C# programlama dili en basit işlevsel fonksiyondan işletim sistemini          kullanan en teferruatlısına kadar kapsamaktadır.</a:t>
            </a:r>
            <a:endParaRPr lang="tr-TR" b="1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1649083" y="5006495"/>
            <a:ext cx="9885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b="1" i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C# uygulamaları hafıza ve işlemci gereksinimleri ile tutumlu olmak üzere tasarlanmıştır. Buna rağmen C# programlama dili performans açısından C veya </a:t>
            </a:r>
            <a:r>
              <a:rPr lang="tr-TR" b="1" i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assembly</a:t>
            </a:r>
            <a:r>
              <a:rPr lang="tr-TR" b="1" i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dili ile rekabet etmek için tasarlanmıştır.</a:t>
            </a:r>
            <a:endParaRPr lang="tr-TR" b="1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39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 txBox="1">
            <a:spLocks/>
          </p:cNvSpPr>
          <p:nvPr/>
        </p:nvSpPr>
        <p:spPr>
          <a:xfrm>
            <a:off x="1115989" y="604128"/>
            <a:ext cx="10702835" cy="14685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European Computer Manufacturers </a:t>
            </a:r>
            <a:r>
              <a:rPr lang="en-US" sz="32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Association</a:t>
            </a:r>
            <a:r>
              <a:rPr lang="en-US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 </a:t>
            </a:r>
            <a:endParaRPr lang="tr-TR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ECMA)</a:t>
            </a:r>
            <a:endParaRPr lang="tr-TR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1690363" y="2072640"/>
            <a:ext cx="9316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b="1" i="1" dirty="0">
                <a:solidFill>
                  <a:srgbClr val="002060"/>
                </a:solidFill>
              </a:rPr>
              <a:t> Avrupa Bilgisayar Üreticileri Birliği olarak bilinir. </a:t>
            </a:r>
            <a:endParaRPr lang="tr-TR" b="1" i="1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b="1" i="1" dirty="0" err="1" smtClean="0">
                <a:solidFill>
                  <a:srgbClr val="002060"/>
                </a:solidFill>
              </a:rPr>
              <a:t>Ecma</a:t>
            </a:r>
            <a:r>
              <a:rPr lang="tr-TR" b="1" i="1" dirty="0" smtClean="0">
                <a:solidFill>
                  <a:srgbClr val="002060"/>
                </a:solidFill>
              </a:rPr>
              <a:t> </a:t>
            </a:r>
            <a:r>
              <a:rPr lang="tr-TR" b="1" i="1" dirty="0">
                <a:solidFill>
                  <a:srgbClr val="002060"/>
                </a:solidFill>
              </a:rPr>
              <a:t>Enternasyonal uluslararası özel bir kuruluş olup üyelik sistemine dayalıdır. </a:t>
            </a:r>
            <a:endParaRPr lang="tr-TR" b="1" i="1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b="1" i="1" dirty="0" smtClean="0">
                <a:solidFill>
                  <a:srgbClr val="002060"/>
                </a:solidFill>
              </a:rPr>
              <a:t>Enformasyon </a:t>
            </a:r>
            <a:r>
              <a:rPr lang="tr-TR" b="1" i="1" dirty="0">
                <a:solidFill>
                  <a:srgbClr val="002060"/>
                </a:solidFill>
              </a:rPr>
              <a:t>ve iletişim teknolojileri standartlarına yönelik bir dernektir. </a:t>
            </a:r>
            <a:endParaRPr lang="tr-TR" b="1" i="1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b="1" i="1" dirty="0" smtClean="0">
                <a:solidFill>
                  <a:srgbClr val="002060"/>
                </a:solidFill>
                <a:hlinkClick r:id="rId2" tooltip="1961"/>
              </a:rPr>
              <a:t>1961</a:t>
            </a:r>
            <a:r>
              <a:rPr lang="tr-TR" b="1" i="1" dirty="0">
                <a:solidFill>
                  <a:srgbClr val="002060"/>
                </a:solidFill>
              </a:rPr>
              <a:t> yılında kurulmuş olup ECMA standartlar birliği olarak bilinir.</a:t>
            </a:r>
            <a:endParaRPr lang="tr-TR" b="1" i="1" dirty="0">
              <a:solidFill>
                <a:srgbClr val="002060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77" y="3908816"/>
            <a:ext cx="7053942" cy="224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2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 txBox="1">
            <a:spLocks/>
          </p:cNvSpPr>
          <p:nvPr/>
        </p:nvSpPr>
        <p:spPr>
          <a:xfrm>
            <a:off x="913313" y="677258"/>
            <a:ext cx="10895510" cy="156955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sz="3200" b="1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 International </a:t>
            </a:r>
            <a:r>
              <a:rPr lang="tr-TR" sz="3200" b="1" i="1" dirty="0" err="1" smtClean="0">
                <a:solidFill>
                  <a:srgbClr val="7030A0"/>
                </a:solidFill>
                <a:latin typeface="Comic Sans MS" panose="030F0702030302020204" pitchFamily="66" charset="0"/>
              </a:rPr>
              <a:t>Organization</a:t>
            </a:r>
            <a:r>
              <a:rPr lang="tr-TR" sz="3200" b="1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r>
              <a:rPr lang="tr-TR" sz="3200" b="1" i="1" dirty="0" err="1" smtClean="0">
                <a:solidFill>
                  <a:srgbClr val="7030A0"/>
                </a:solidFill>
                <a:latin typeface="Comic Sans MS" panose="030F0702030302020204" pitchFamily="66" charset="0"/>
              </a:rPr>
              <a:t>for</a:t>
            </a:r>
            <a:r>
              <a:rPr lang="tr-TR" sz="3200" b="1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 </a:t>
            </a:r>
            <a:r>
              <a:rPr lang="tr-TR" sz="3200" b="1" i="1" dirty="0" err="1" smtClean="0">
                <a:solidFill>
                  <a:srgbClr val="7030A0"/>
                </a:solidFill>
                <a:latin typeface="Comic Sans MS" panose="030F0702030302020204" pitchFamily="66" charset="0"/>
              </a:rPr>
              <a:t>Standardization</a:t>
            </a:r>
            <a:r>
              <a:rPr lang="tr-TR" sz="3200" b="1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/>
            </a:r>
            <a:br>
              <a:rPr lang="tr-TR" sz="3200" b="1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</a:br>
            <a:r>
              <a:rPr lang="tr-TR" sz="3200" b="1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(ISO)</a:t>
            </a:r>
            <a:endParaRPr lang="tr-TR" sz="3200" b="1" i="1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424" y="3643684"/>
            <a:ext cx="6163287" cy="2746018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889216" y="2246811"/>
            <a:ext cx="89437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b="1" i="1" dirty="0">
                <a:solidFill>
                  <a:srgbClr val="002060"/>
                </a:solidFill>
              </a:rPr>
              <a:t>Uluslararası Standartlar Teşkilâtı, </a:t>
            </a:r>
            <a:r>
              <a:rPr lang="tr-TR" b="1" i="1" dirty="0">
                <a:solidFill>
                  <a:srgbClr val="002060"/>
                </a:solidFill>
                <a:hlinkClick r:id="rId3" tooltip="Uluslararası Elektroteknik Komisyonu"/>
              </a:rPr>
              <a:t>Uluslararası Elektroteknik </a:t>
            </a:r>
            <a:r>
              <a:rPr lang="tr-TR" b="1" i="1" dirty="0" smtClean="0">
                <a:solidFill>
                  <a:srgbClr val="002060"/>
                </a:solidFill>
                <a:hlinkClick r:id="rId3" tooltip="Uluslararası Elektroteknik Komisyonu"/>
              </a:rPr>
              <a:t>Komisyonu</a:t>
            </a:r>
            <a:r>
              <a:rPr lang="tr-TR" b="1" i="1" dirty="0" smtClean="0">
                <a:solidFill>
                  <a:srgbClr val="002060"/>
                </a:solidFill>
              </a:rPr>
              <a:t>'nun</a:t>
            </a:r>
          </a:p>
          <a:p>
            <a:r>
              <a:rPr lang="tr-TR" b="1" i="1" dirty="0">
                <a:solidFill>
                  <a:srgbClr val="002060"/>
                </a:solidFill>
              </a:rPr>
              <a:t> </a:t>
            </a:r>
            <a:r>
              <a:rPr lang="tr-TR" b="1" i="1" dirty="0" smtClean="0">
                <a:solidFill>
                  <a:srgbClr val="002060"/>
                </a:solidFill>
              </a:rPr>
              <a:t>   </a:t>
            </a:r>
            <a:r>
              <a:rPr lang="tr-TR" b="1" i="1" dirty="0">
                <a:solidFill>
                  <a:srgbClr val="002060"/>
                </a:solidFill>
              </a:rPr>
              <a:t>çalışma sahasına giren elektrik ve elektronik mühendisliği konuları dışında</a:t>
            </a:r>
            <a:r>
              <a:rPr lang="tr-TR" b="1" i="1" dirty="0" smtClean="0">
                <a:solidFill>
                  <a:srgbClr val="002060"/>
                </a:solidFill>
              </a:rPr>
              <a:t>,</a:t>
            </a:r>
          </a:p>
          <a:p>
            <a:r>
              <a:rPr lang="tr-TR" b="1" i="1" dirty="0">
                <a:solidFill>
                  <a:srgbClr val="002060"/>
                </a:solidFill>
              </a:rPr>
              <a:t> </a:t>
            </a:r>
            <a:r>
              <a:rPr lang="tr-TR" b="1" i="1" dirty="0" smtClean="0">
                <a:solidFill>
                  <a:srgbClr val="002060"/>
                </a:solidFill>
              </a:rPr>
              <a:t>   </a:t>
            </a:r>
            <a:r>
              <a:rPr lang="tr-TR" b="1" i="1" dirty="0">
                <a:solidFill>
                  <a:srgbClr val="002060"/>
                </a:solidFill>
              </a:rPr>
              <a:t>bütün teknik ve teknik dışı dallardaki standartların belirlenmesi </a:t>
            </a:r>
            <a:r>
              <a:rPr lang="tr-TR" b="1" i="1" dirty="0" smtClean="0">
                <a:solidFill>
                  <a:srgbClr val="002060"/>
                </a:solidFill>
              </a:rPr>
              <a:t>çalışmalarını</a:t>
            </a:r>
          </a:p>
          <a:p>
            <a:r>
              <a:rPr lang="tr-TR" b="1" i="1" dirty="0">
                <a:solidFill>
                  <a:srgbClr val="002060"/>
                </a:solidFill>
              </a:rPr>
              <a:t> </a:t>
            </a:r>
            <a:r>
              <a:rPr lang="tr-TR" b="1" i="1" dirty="0" smtClean="0">
                <a:solidFill>
                  <a:srgbClr val="002060"/>
                </a:solidFill>
              </a:rPr>
              <a:t>   yürütmek </a:t>
            </a:r>
            <a:r>
              <a:rPr lang="tr-TR" b="1" i="1" dirty="0">
                <a:solidFill>
                  <a:srgbClr val="002060"/>
                </a:solidFill>
              </a:rPr>
              <a:t>gayesiyle </a:t>
            </a:r>
            <a:r>
              <a:rPr lang="tr-TR" b="1" i="1" dirty="0">
                <a:solidFill>
                  <a:srgbClr val="002060"/>
                </a:solidFill>
                <a:hlinkClick r:id="rId4" tooltip="1946"/>
              </a:rPr>
              <a:t>1946</a:t>
            </a:r>
            <a:r>
              <a:rPr lang="tr-TR" b="1" i="1" dirty="0">
                <a:solidFill>
                  <a:srgbClr val="002060"/>
                </a:solidFill>
              </a:rPr>
              <a:t>'da </a:t>
            </a:r>
            <a:r>
              <a:rPr lang="tr-TR" b="1" i="1" dirty="0">
                <a:solidFill>
                  <a:srgbClr val="002060"/>
                </a:solidFill>
                <a:hlinkClick r:id="rId5" tooltip="Cenevre"/>
              </a:rPr>
              <a:t>Cenevre</a:t>
            </a:r>
            <a:r>
              <a:rPr lang="tr-TR" b="1" i="1" dirty="0">
                <a:solidFill>
                  <a:srgbClr val="002060"/>
                </a:solidFill>
              </a:rPr>
              <a:t>'de kurulan uluslararası teşkilât.</a:t>
            </a:r>
            <a:endParaRPr lang="tr-TR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10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1254034" y="536805"/>
            <a:ext cx="102151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b="1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ECMA VE ISO TARAFINDAN C# DİLİNİN TASARIM HEDEFLERİ ŞÖYLE SIRALANIR</a:t>
            </a:r>
            <a:endParaRPr lang="tr-TR" sz="3200" b="1" i="1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1820090" y="2302000"/>
            <a:ext cx="9649098" cy="2905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tr-TR" sz="4000" b="1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b="1" i="1" dirty="0">
                <a:solidFill>
                  <a:srgbClr val="002060"/>
                </a:solidFill>
                <a:latin typeface="Comic Sans MS" panose="030F0702030302020204" pitchFamily="66" charset="0"/>
              </a:rPr>
              <a:t>C# basit, modern, genel-amaçlı, nesneye yönelik programlama dili olarak tasarlanmıştır.</a:t>
            </a:r>
          </a:p>
          <a:p>
            <a:endParaRPr lang="tr-TR" b="1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endParaRPr lang="tr-TR" b="1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b="1" i="1" dirty="0">
                <a:solidFill>
                  <a:srgbClr val="002060"/>
                </a:solidFill>
                <a:latin typeface="Comic Sans MS" panose="030F0702030302020204" pitchFamily="66" charset="0"/>
              </a:rPr>
              <a:t>C# yazılım dili, güçlü tipleme kontrolü, dizin sınırlar kontrolü, tanımlanmamış değişkenlerin kullanım tespiti ve otomatik </a:t>
            </a:r>
            <a:r>
              <a:rPr lang="tr-TR" b="1" i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artık </a:t>
            </a:r>
            <a:r>
              <a:rPr lang="tr-TR" b="1" i="1" dirty="0">
                <a:solidFill>
                  <a:srgbClr val="002060"/>
                </a:solidFill>
                <a:latin typeface="Comic Sans MS" panose="030F0702030302020204" pitchFamily="66" charset="0"/>
              </a:rPr>
              <a:t>veri toplama gibi özelliklerine sahiptir.</a:t>
            </a:r>
          </a:p>
          <a:p>
            <a:endParaRPr lang="tr-TR" b="1" i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0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393373" y="2880559"/>
            <a:ext cx="9962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b="1" i="1" dirty="0">
                <a:solidFill>
                  <a:srgbClr val="002060"/>
                </a:solidFill>
                <a:latin typeface="Comic Sans MS" panose="030F0702030302020204" pitchFamily="66" charset="0"/>
              </a:rPr>
              <a:t>C# Çöp toplama ve kaynak yönetimi ile programların </a:t>
            </a:r>
            <a:r>
              <a:rPr lang="tr-TR" b="1" i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belleği </a:t>
            </a:r>
            <a:r>
              <a:rPr lang="tr-TR" b="1" i="1" dirty="0">
                <a:solidFill>
                  <a:srgbClr val="002060"/>
                </a:solidFill>
                <a:latin typeface="Comic Sans MS" panose="030F0702030302020204" pitchFamily="66" charset="0"/>
              </a:rPr>
              <a:t>çok daha verimli </a:t>
            </a:r>
            <a:r>
              <a:rPr lang="tr-TR" b="1" i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kullanır</a:t>
            </a:r>
            <a:r>
              <a:rPr lang="tr-TR" b="1" i="1" dirty="0">
                <a:solidFill>
                  <a:srgbClr val="002060"/>
                </a:solidFill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393372" y="3582470"/>
            <a:ext cx="9622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b="1" i="1" dirty="0" err="1">
                <a:solidFill>
                  <a:srgbClr val="002060"/>
                </a:solidFill>
                <a:latin typeface="Comic Sans MS" panose="030F0702030302020204" pitchFamily="66" charset="0"/>
              </a:rPr>
              <a:t>namespace</a:t>
            </a:r>
            <a:r>
              <a:rPr lang="tr-TR" b="1" i="1" dirty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tr-TR" b="1" i="1" dirty="0" err="1">
                <a:solidFill>
                  <a:srgbClr val="002060"/>
                </a:solidFill>
                <a:latin typeface="Comic Sans MS" panose="030F0702030302020204" pitchFamily="66" charset="0"/>
              </a:rPr>
              <a:t>ler</a:t>
            </a:r>
            <a:r>
              <a:rPr lang="tr-TR" b="1" i="1" dirty="0">
                <a:solidFill>
                  <a:srgbClr val="002060"/>
                </a:solidFill>
                <a:latin typeface="Comic Sans MS" panose="030F0702030302020204" pitchFamily="66" charset="0"/>
              </a:rPr>
              <a:t> ile Sınıfların himayesi çok daha kolay yani aynı projede çalışan kişilerin yazdıkları sınıfların isimleri aynı bile </a:t>
            </a:r>
            <a:r>
              <a:rPr lang="tr-TR" b="1" i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olsa </a:t>
            </a:r>
            <a:r>
              <a:rPr lang="tr-TR" b="1" i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namespace</a:t>
            </a:r>
            <a:r>
              <a:rPr lang="tr-TR" b="1" i="1" dirty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tr-TR" b="1" i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yardımıyla </a:t>
            </a:r>
            <a:r>
              <a:rPr lang="tr-TR" b="1" i="1" dirty="0">
                <a:solidFill>
                  <a:srgbClr val="002060"/>
                </a:solidFill>
                <a:latin typeface="Comic Sans MS" panose="030F0702030302020204" pitchFamily="66" charset="0"/>
              </a:rPr>
              <a:t>karışmaz.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393372" y="4561380"/>
            <a:ext cx="103370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b="1" i="1" dirty="0">
                <a:solidFill>
                  <a:srgbClr val="002060"/>
                </a:solidFill>
                <a:latin typeface="Comic Sans MS" panose="030F0702030302020204" pitchFamily="66" charset="0"/>
              </a:rPr>
              <a:t>Yazdığınız kodlar her ortamda Framework ile tekrardan derlenerek ortama uyum sağlar</a:t>
            </a:r>
            <a:r>
              <a:rPr lang="tr-TR" b="1" i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.</a:t>
            </a:r>
          </a:p>
          <a:p>
            <a:endParaRPr lang="tr-TR" b="1" i="1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b="1" i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JIT(</a:t>
            </a:r>
            <a:r>
              <a:rPr lang="tr-TR" b="1" i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Just</a:t>
            </a:r>
            <a:r>
              <a:rPr lang="tr-TR" b="1" i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tr-TR" b="1" i="1" dirty="0" err="1">
                <a:solidFill>
                  <a:srgbClr val="002060"/>
                </a:solidFill>
                <a:latin typeface="Comic Sans MS" panose="030F0702030302020204" pitchFamily="66" charset="0"/>
              </a:rPr>
              <a:t>In</a:t>
            </a:r>
            <a:r>
              <a:rPr lang="tr-TR" b="1" i="1" dirty="0">
                <a:solidFill>
                  <a:srgbClr val="002060"/>
                </a:solidFill>
                <a:latin typeface="Comic Sans MS" panose="030F0702030302020204" pitchFamily="66" charset="0"/>
              </a:rPr>
              <a:t> Time) İle Çalışma zamanında kodlar derlenir ve </a:t>
            </a:r>
            <a:r>
              <a:rPr lang="tr-TR" b="1" i="1" dirty="0" err="1">
                <a:solidFill>
                  <a:srgbClr val="002060"/>
                </a:solidFill>
                <a:latin typeface="Comic Sans MS" panose="030F0702030302020204" pitchFamily="66" charset="0"/>
              </a:rPr>
              <a:t>cache</a:t>
            </a:r>
            <a:r>
              <a:rPr lang="tr-TR" b="1" i="1" dirty="0">
                <a:solidFill>
                  <a:srgbClr val="002060"/>
                </a:solidFill>
                <a:latin typeface="Comic Sans MS" panose="030F0702030302020204" pitchFamily="66" charset="0"/>
              </a:rPr>
              <a:t> konur</a:t>
            </a:r>
            <a:r>
              <a:rPr lang="tr-TR" b="1" i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.</a:t>
            </a:r>
          </a:p>
          <a:p>
            <a:endParaRPr lang="tr-TR" b="1" i="1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b="1" i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Çalışma </a:t>
            </a:r>
            <a:r>
              <a:rPr lang="tr-TR" b="1" i="1" dirty="0">
                <a:solidFill>
                  <a:srgbClr val="002060"/>
                </a:solidFill>
                <a:latin typeface="Comic Sans MS" panose="030F0702030302020204" pitchFamily="66" charset="0"/>
              </a:rPr>
              <a:t>zamanında derlenmemiş bir kod parçasına gelince hemen JIT ile derlenir ve çalışmaya devam eder.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1393372" y="1921209"/>
            <a:ext cx="9187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b="1" i="1" dirty="0">
                <a:solidFill>
                  <a:srgbClr val="002060"/>
                </a:solidFill>
                <a:latin typeface="Comic Sans MS" panose="030F0702030302020204" pitchFamily="66" charset="0"/>
              </a:rPr>
              <a:t>Her şeyden Önce C# Kullanımı kolay , %100 nesne yönelimli , Platform bağımsız bir dil ve gelecek tabanlı uygulamalar için uygun ve sağlam bir dildir.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637212" y="680689"/>
            <a:ext cx="94836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b="1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C# PROGRAMLAMA DİLİNİN AVANTAJLARI</a:t>
            </a:r>
            <a:endParaRPr lang="tr-TR" sz="3200" b="1" i="1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3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543</TotalTime>
  <Words>1073</Words>
  <Application>Microsoft Office PowerPoint</Application>
  <PresentationFormat>Geniş ekran</PresentationFormat>
  <Paragraphs>151</Paragraphs>
  <Slides>27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4" baseType="lpstr">
      <vt:lpstr>Arial</vt:lpstr>
      <vt:lpstr>Calibri</vt:lpstr>
      <vt:lpstr>Century Gothic</vt:lpstr>
      <vt:lpstr>Comic Sans MS</vt:lpstr>
      <vt:lpstr>Wingdings</vt:lpstr>
      <vt:lpstr>Wingdings 3</vt:lpstr>
      <vt:lpstr>Duman</vt:lpstr>
      <vt:lpstr>YILAN MACERASI V1.0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MİCROSOFT VİSUAL STUDİO  ÖZELLİKLERİ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SilentAll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YILAN MACERASI V1.0</dc:title>
  <dc:creator>Microsoft</dc:creator>
  <cp:lastModifiedBy>Microsoft</cp:lastModifiedBy>
  <cp:revision>43</cp:revision>
  <dcterms:created xsi:type="dcterms:W3CDTF">2015-11-17T18:28:52Z</dcterms:created>
  <dcterms:modified xsi:type="dcterms:W3CDTF">2015-11-21T01:22:02Z</dcterms:modified>
</cp:coreProperties>
</file>