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7" r:id="rId2"/>
    <p:sldId id="368" r:id="rId3"/>
  </p:sldIdLst>
  <p:sldSz cx="9144000" cy="6858000" type="screen4x3"/>
  <p:notesSz cx="6858000" cy="9144000"/>
  <p:custDataLst>
    <p:tags r:id="rId6"/>
  </p:custDataLst>
  <p:defaultTextStyle>
    <a:defPPr lvl="0">
      <a:defRPr lang="en-US"/>
    </a:defPPr>
    <a:lvl1pPr lvl="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lvl="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lvl="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lvl="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8" userDrawn="1">
          <p15:clr>
            <a:srgbClr val="A4A3A4"/>
          </p15:clr>
        </p15:guide>
        <p15:guide id="2" orient="horz" pos="576" userDrawn="1">
          <p15:clr>
            <a:srgbClr val="A4A3A4"/>
          </p15:clr>
        </p15:guide>
        <p15:guide id="4" pos="240">
          <p15:clr>
            <a:srgbClr val="A4A3A4"/>
          </p15:clr>
        </p15:guide>
        <p15:guide id="5" pos="5472" userDrawn="1">
          <p15:clr>
            <a:srgbClr val="A4A3A4"/>
          </p15:clr>
        </p15:guide>
        <p15:guide id="6" orient="horz" pos="1824" userDrawn="1">
          <p15:clr>
            <a:srgbClr val="A4A3A4"/>
          </p15:clr>
        </p15:guide>
        <p15:guide id="7" orient="horz" pos="2928" userDrawn="1">
          <p15:clr>
            <a:srgbClr val="A4A3A4"/>
          </p15:clr>
        </p15:guide>
        <p15:guide id="8" orient="horz" pos="1280" userDrawn="1">
          <p15:clr>
            <a:srgbClr val="A4A3A4"/>
          </p15:clr>
        </p15:guide>
        <p15:guide id="9" pos="1632" userDrawn="1">
          <p15:clr>
            <a:srgbClr val="A4A3A4"/>
          </p15:clr>
        </p15:guide>
        <p15:guide id="10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WS" initials="B" lastIdx="0" clrIdx="0">
    <p:extLst>
      <p:ext uri="{19B8F6BF-5375-455C-9EA6-DF929625EA0E}">
        <p15:presenceInfo xmlns:p15="http://schemas.microsoft.com/office/powerpoint/2012/main" userId="BI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152"/>
    <a:srgbClr val="632523"/>
    <a:srgbClr val="FFFFFF"/>
    <a:srgbClr val="A60101"/>
    <a:srgbClr val="215968"/>
    <a:srgbClr val="5E7C9E"/>
    <a:srgbClr val="CCD1D7"/>
    <a:srgbClr val="113D63"/>
    <a:srgbClr val="485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8" autoAdjust="0"/>
    <p:restoredTop sz="93250" autoAdjust="0"/>
  </p:normalViewPr>
  <p:slideViewPr>
    <p:cSldViewPr showGuides="1">
      <p:cViewPr varScale="1">
        <p:scale>
          <a:sx n="53" d="100"/>
          <a:sy n="53" d="100"/>
        </p:scale>
        <p:origin x="40" y="256"/>
      </p:cViewPr>
      <p:guideLst>
        <p:guide orient="horz" pos="4008"/>
        <p:guide orient="horz" pos="576"/>
        <p:guide pos="240"/>
        <p:guide pos="5472"/>
        <p:guide orient="horz" pos="1824"/>
        <p:guide orient="horz" pos="2928"/>
        <p:guide orient="horz" pos="1280"/>
        <p:guide pos="1632"/>
        <p:guide pos="4128"/>
      </p:guideLst>
    </p:cSldViewPr>
  </p:slideViewPr>
  <p:outlineViewPr>
    <p:cViewPr>
      <p:scale>
        <a:sx n="33" d="100"/>
        <a:sy n="33" d="100"/>
      </p:scale>
      <p:origin x="0" y="-380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9" d="100"/>
          <a:sy n="69" d="100"/>
        </p:scale>
        <p:origin x="3010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er%20Zhang\Desktop\Upwork%20POC\Upwork%20POC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er%20Zhang\Desktop\Upwork%20POC\Upwork%20POC_Excel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iver%20Zhang\Desktop\Upwork%20POC\Upwork%20POC_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'Charts 1'!$A$2:$A$7</c:f>
              <c:strCache>
                <c:ptCount val="6"/>
                <c:pt idx="0">
                  <c:v>FY24A</c:v>
                </c:pt>
                <c:pt idx="1">
                  <c:v>FY25E</c:v>
                </c:pt>
                <c:pt idx="2">
                  <c:v>FY26E</c:v>
                </c:pt>
                <c:pt idx="3">
                  <c:v>FY27E</c:v>
                </c:pt>
                <c:pt idx="4">
                  <c:v>FY28E</c:v>
                </c:pt>
                <c:pt idx="5">
                  <c:v>FY29E</c:v>
                </c:pt>
              </c:strCache>
            </c:strRef>
          </c:cat>
          <c:val>
            <c:numRef>
              <c:f>'Charts 1'!$B$2:$B$7</c:f>
              <c:numCache>
                <c:formatCode>General</c:formatCode>
                <c:ptCount val="6"/>
                <c:pt idx="0">
                  <c:v>287</c:v>
                </c:pt>
                <c:pt idx="1">
                  <c:v>287</c:v>
                </c:pt>
                <c:pt idx="2">
                  <c:v>290</c:v>
                </c:pt>
                <c:pt idx="3">
                  <c:v>300</c:v>
                </c:pt>
                <c:pt idx="4">
                  <c:v>320</c:v>
                </c:pt>
                <c:pt idx="5">
                  <c:v>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8A-4A94-956E-4C8632461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5894799"/>
        <c:axId val="145889999"/>
      </c:barChart>
      <c:catAx>
        <c:axId val="145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9999"/>
        <c:crosses val="autoZero"/>
        <c:auto val="1"/>
        <c:lblAlgn val="ctr"/>
        <c:lblOffset val="100"/>
        <c:noMultiLvlLbl val="0"/>
      </c:catAx>
      <c:valAx>
        <c:axId val="145889999"/>
        <c:scaling>
          <c:orientation val="minMax"/>
        </c:scaling>
        <c:delete val="0"/>
        <c:axPos val="l"/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94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'Charts 1'!$B$1</c:f>
              <c:strCache>
                <c:ptCount val="1"/>
                <c:pt idx="0">
                  <c:v>Stock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'Charts 1'!$A$2:$A$55</c:f>
              <c:numCache>
                <c:formatCode>0</c:formatCode>
                <c:ptCount val="54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  <c:pt idx="41">
                  <c:v>2031</c:v>
                </c:pt>
                <c:pt idx="42">
                  <c:v>2032</c:v>
                </c:pt>
                <c:pt idx="43">
                  <c:v>2033</c:v>
                </c:pt>
                <c:pt idx="44">
                  <c:v>2034</c:v>
                </c:pt>
                <c:pt idx="45">
                  <c:v>2035</c:v>
                </c:pt>
                <c:pt idx="46">
                  <c:v>2036</c:v>
                </c:pt>
                <c:pt idx="47">
                  <c:v>2037</c:v>
                </c:pt>
                <c:pt idx="48">
                  <c:v>2038</c:v>
                </c:pt>
                <c:pt idx="49">
                  <c:v>2039</c:v>
                </c:pt>
                <c:pt idx="50">
                  <c:v>2040</c:v>
                </c:pt>
                <c:pt idx="51">
                  <c:v>2041</c:v>
                </c:pt>
                <c:pt idx="52">
                  <c:v>2042</c:v>
                </c:pt>
                <c:pt idx="53">
                  <c:v>2043</c:v>
                </c:pt>
              </c:numCache>
            </c:numRef>
          </c:cat>
          <c:val>
            <c:numRef>
              <c:f>'Charts 1'!$B$2:$B$55</c:f>
              <c:numCache>
                <c:formatCode>General</c:formatCode>
                <c:ptCount val="54"/>
                <c:pt idx="0">
                  <c:v>192.4</c:v>
                </c:pt>
                <c:pt idx="1">
                  <c:v>192.80182210251863</c:v>
                </c:pt>
                <c:pt idx="2">
                  <c:v>193.09870747405142</c:v>
                </c:pt>
                <c:pt idx="3">
                  <c:v>193.90947381033382</c:v>
                </c:pt>
                <c:pt idx="4">
                  <c:v>194.03548298730027</c:v>
                </c:pt>
                <c:pt idx="5">
                  <c:v>194.53398143233761</c:v>
                </c:pt>
                <c:pt idx="6">
                  <c:v>195.25301234503749</c:v>
                </c:pt>
                <c:pt idx="7">
                  <c:v>195.35920105477609</c:v>
                </c:pt>
                <c:pt idx="8">
                  <c:v>195.68807352594044</c:v>
                </c:pt>
                <c:pt idx="9">
                  <c:v>195.69324738513706</c:v>
                </c:pt>
                <c:pt idx="10">
                  <c:v>195.78418467850841</c:v>
                </c:pt>
                <c:pt idx="11">
                  <c:v>195.89772804820907</c:v>
                </c:pt>
                <c:pt idx="12">
                  <c:v>195.95267868560816</c:v>
                </c:pt>
                <c:pt idx="13">
                  <c:v>196.86343987952012</c:v>
                </c:pt>
                <c:pt idx="14">
                  <c:v>197.36769953998291</c:v>
                </c:pt>
                <c:pt idx="15">
                  <c:v>198.14194881917433</c:v>
                </c:pt>
                <c:pt idx="16">
                  <c:v>198.63438406093775</c:v>
                </c:pt>
                <c:pt idx="17">
                  <c:v>198.68324441750346</c:v>
                </c:pt>
                <c:pt idx="18">
                  <c:v>199.59833021707942</c:v>
                </c:pt>
                <c:pt idx="19">
                  <c:v>199.94187980481567</c:v>
                </c:pt>
                <c:pt idx="20">
                  <c:v>200.49697440719552</c:v>
                </c:pt>
                <c:pt idx="21">
                  <c:v>200.76547500416498</c:v>
                </c:pt>
                <c:pt idx="22">
                  <c:v>201.21114618642306</c:v>
                </c:pt>
                <c:pt idx="23">
                  <c:v>201.29937497618187</c:v>
                </c:pt>
                <c:pt idx="24">
                  <c:v>201.99178562855766</c:v>
                </c:pt>
                <c:pt idx="25">
                  <c:v>202.71334079457702</c:v>
                </c:pt>
                <c:pt idx="26">
                  <c:v>203.70164380986776</c:v>
                </c:pt>
                <c:pt idx="27">
                  <c:v>203.95064378984077</c:v>
                </c:pt>
                <c:pt idx="28">
                  <c:v>204.73047403696614</c:v>
                </c:pt>
                <c:pt idx="29">
                  <c:v>205.57563629330357</c:v>
                </c:pt>
                <c:pt idx="30">
                  <c:v>206.20977996522672</c:v>
                </c:pt>
                <c:pt idx="31">
                  <c:v>206.22291662844086</c:v>
                </c:pt>
                <c:pt idx="32">
                  <c:v>206.88886965029786</c:v>
                </c:pt>
                <c:pt idx="33">
                  <c:v>207.27467069936657</c:v>
                </c:pt>
                <c:pt idx="34">
                  <c:v>207.55164181394449</c:v>
                </c:pt>
                <c:pt idx="35">
                  <c:v>208.1473945967729</c:v>
                </c:pt>
                <c:pt idx="36">
                  <c:v>209.11559170293594</c:v>
                </c:pt>
                <c:pt idx="37">
                  <c:v>209.67789727460163</c:v>
                </c:pt>
                <c:pt idx="38">
                  <c:v>210.15375326565953</c:v>
                </c:pt>
                <c:pt idx="39">
                  <c:v>210.18330458086052</c:v>
                </c:pt>
                <c:pt idx="40">
                  <c:v>210.57502749589679</c:v>
                </c:pt>
                <c:pt idx="41">
                  <c:v>210.63764191583294</c:v>
                </c:pt>
                <c:pt idx="42">
                  <c:v>211.46911230761208</c:v>
                </c:pt>
                <c:pt idx="43">
                  <c:v>212.41173997961056</c:v>
                </c:pt>
                <c:pt idx="44">
                  <c:v>212.72932940205763</c:v>
                </c:pt>
                <c:pt idx="45">
                  <c:v>212.96356291386965</c:v>
                </c:pt>
                <c:pt idx="46">
                  <c:v>213.55440203205299</c:v>
                </c:pt>
                <c:pt idx="47">
                  <c:v>213.8940515755242</c:v>
                </c:pt>
                <c:pt idx="48">
                  <c:v>214.40396147579281</c:v>
                </c:pt>
                <c:pt idx="49">
                  <c:v>214.81181225382355</c:v>
                </c:pt>
                <c:pt idx="50">
                  <c:v>214.90661537785482</c:v>
                </c:pt>
                <c:pt idx="51">
                  <c:v>215.4255402498035</c:v>
                </c:pt>
                <c:pt idx="52">
                  <c:v>215.46347280428253</c:v>
                </c:pt>
                <c:pt idx="53">
                  <c:v>216.32218745442435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5-4C4F-9C2F-4038F91D24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6861375"/>
        <c:axId val="806862335"/>
      </c:lineChart>
      <c:catAx>
        <c:axId val="806861375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862335"/>
        <c:crosses val="autoZero"/>
        <c:auto val="1"/>
        <c:lblAlgn val="ctr"/>
        <c:lblOffset val="100"/>
        <c:tickMarkSkip val="1"/>
        <c:noMultiLvlLbl val="0"/>
      </c:catAx>
      <c:valAx>
        <c:axId val="80686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686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'Charts 2'!$A$2:$A$7</c:f>
              <c:strCache>
                <c:ptCount val="6"/>
                <c:pt idx="0">
                  <c:v>FY24A</c:v>
                </c:pt>
                <c:pt idx="1">
                  <c:v>FY25E</c:v>
                </c:pt>
                <c:pt idx="2">
                  <c:v>FY26E</c:v>
                </c:pt>
                <c:pt idx="3">
                  <c:v>FY27E</c:v>
                </c:pt>
                <c:pt idx="4">
                  <c:v>FY28E</c:v>
                </c:pt>
                <c:pt idx="5">
                  <c:v>FY29E</c:v>
                </c:pt>
              </c:strCache>
            </c:strRef>
          </c:cat>
          <c:val>
            <c:numRef>
              <c:f>'Charts 2'!$E$2:$E$7</c:f>
              <c:numCache>
                <c:formatCode>"$"#,##0.00</c:formatCode>
                <c:ptCount val="6"/>
                <c:pt idx="0">
                  <c:v>1.2</c:v>
                </c:pt>
                <c:pt idx="1">
                  <c:v>1.4</c:v>
                </c:pt>
                <c:pt idx="2">
                  <c:v>1.5999999999999999</c:v>
                </c:pt>
                <c:pt idx="3">
                  <c:v>1.7999999999999998</c:v>
                </c:pt>
                <c:pt idx="4">
                  <c:v>1.9999999999999998</c:v>
                </c:pt>
                <c:pt idx="5">
                  <c:v>2.1999999999999997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11-4B53-A574-7A1FAFEB21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5894799"/>
        <c:axId val="145889999"/>
      </c:barChart>
      <c:catAx>
        <c:axId val="14589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89999"/>
        <c:crosses val="autoZero"/>
        <c:auto val="1"/>
        <c:lblAlgn val="ctr"/>
        <c:lblOffset val="100"/>
        <c:noMultiLvlLbl val="0"/>
      </c:catAx>
      <c:valAx>
        <c:axId val="145889999"/>
        <c:scaling>
          <c:orientation val="minMax"/>
        </c:scaling>
        <c:delete val="0"/>
        <c:axPos val="l"/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94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A4F84A3-A6DE-4D63-AAD1-9AAB6655C8E9}" type="datetimeFigureOut">
              <a:rPr lang="en-US"/>
              <a:pPr>
                <a:defRPr/>
              </a:pPr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B817BC3-1AEF-4F46-9182-7B6BE7877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40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84C4D41-D2A7-4BED-9AA5-9E9A39D58907}" type="datetimeFigureOut">
              <a:rPr lang="en-US"/>
              <a:pPr>
                <a:defRPr/>
              </a:pPr>
              <a:t>2/19/2025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05A3BF0-9162-4A6A-A845-C85B6C14AE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95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5A3BF0-9162-4A6A-A845-C85B6C14AED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3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 not remove" hidden="1">
            <a:extLst>
              <a:ext uri="{FF2B5EF4-FFF2-40B4-BE49-F238E27FC236}">
                <a16:creationId xmlns:a16="http://schemas.microsoft.com/office/drawing/2014/main" id="{45BC7AD0-D6BD-5972-2FF4-A4FF6AE027F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3038" indent="-173038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300" y="1646238"/>
            <a:ext cx="9136380" cy="1341906"/>
          </a:xfrm>
        </p:spPr>
        <p:txBody>
          <a:bodyPr>
            <a:spAutoFit/>
          </a:bodyPr>
          <a:lstStyle>
            <a:lvl1pPr marL="173038" indent="-173038">
              <a:buClrTx/>
              <a:buFont typeface="Wingdings" panose="05000000000000000000" pitchFamily="2" charset="2"/>
              <a:buChar char="§"/>
              <a:defRPr b="0" i="0" u="none"/>
            </a:lvl1pPr>
            <a:lvl2pPr marL="346075" indent="-173038">
              <a:buClrTx/>
              <a:buSzPct val="120000"/>
              <a:buFont typeface="Arial" panose="020B0604020202020204" pitchFamily="34" charset="0"/>
              <a:buChar char="•"/>
              <a:defRPr/>
            </a:lvl2pPr>
            <a:lvl3pPr marL="568325" indent="-222250">
              <a:buClrTx/>
              <a:buFont typeface="Wingdings" panose="05000000000000000000" pitchFamily="2" charset="2"/>
              <a:buChar char="Ø"/>
              <a:defRPr/>
            </a:lvl3pPr>
            <a:lvl4pPr marL="803275" indent="-234950">
              <a:buClrTx/>
              <a:buSzPct val="120000"/>
              <a:defRPr/>
            </a:lvl4pPr>
            <a:lvl5pPr marL="1025525" indent="-222250">
              <a:buClrTx/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B7867-EB00-4675-821B-66D3FE8CD56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54762"/>
            <a:ext cx="9144000" cy="1588"/>
          </a:xfrm>
          <a:prstGeom prst="line">
            <a:avLst/>
          </a:prstGeom>
          <a:ln w="22225">
            <a:solidFill>
              <a:srgbClr val="113D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F9CA987-D727-48DF-3339-DD71925D8279}"/>
              </a:ext>
            </a:extLst>
          </p:cNvPr>
          <p:cNvCxnSpPr/>
          <p:nvPr userDrawn="1"/>
        </p:nvCxnSpPr>
        <p:spPr>
          <a:xfrm>
            <a:off x="0" y="838200"/>
            <a:ext cx="9144000" cy="1588"/>
          </a:xfrm>
          <a:prstGeom prst="line">
            <a:avLst/>
          </a:prstGeom>
          <a:ln w="222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6834"/>
            <a:ext cx="830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646238"/>
            <a:ext cx="8305800" cy="1341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Test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67587"/>
            <a:ext cx="2133600" cy="15388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540F1DE4-2AA3-4921-8669-9831BE04B3E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</p:sldLayoutIdLst>
  <p:hf hdr="0" ftr="0" dt="0"/>
  <p:txStyles>
    <p:titleStyle>
      <a:lvl1pPr algn="just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173038" indent="-173038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346075" indent="-173038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56832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80327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025525" indent="-228600" algn="l" rtl="0" eaLnBrk="0" fontAlgn="base" hangingPunct="0">
        <a:spcBef>
          <a:spcPct val="20000"/>
        </a:spcBef>
        <a:spcAft>
          <a:spcPct val="0"/>
        </a:spcAft>
        <a:buClrTx/>
        <a:buSzPct val="120000"/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36933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67587"/>
            <a:ext cx="2133600" cy="153888"/>
          </a:xfrm>
        </p:spPr>
        <p:txBody>
          <a:bodyPr/>
          <a:lstStyle/>
          <a:p>
            <a:pPr>
              <a:defRPr/>
            </a:pPr>
            <a:fld id="{995B7867-EB00-4675-821B-66D3FE8CD56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2581F1-4743-3AB4-5AF4-24B97FFD92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5580585"/>
              </p:ext>
            </p:extLst>
          </p:nvPr>
        </p:nvGraphicFramePr>
        <p:xfrm>
          <a:off x="381000" y="1905000"/>
          <a:ext cx="3809999" cy="2760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C7F3E3D-9A9D-4089-0309-117157B2A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223886"/>
              </p:ext>
            </p:extLst>
          </p:nvPr>
        </p:nvGraphicFramePr>
        <p:xfrm>
          <a:off x="42672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1447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67407-8C58-20BB-1E64-56B40EBB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D01EB0B-4F0D-439B-8A6E-4A7F5552494E}"/>
              </a:ext>
            </a:extLst>
          </p:cNvPr>
          <p:cNvGraphicFramePr>
            <a:graphicFrameLocks/>
          </p:cNvGraphicFramePr>
          <p:nvPr/>
        </p:nvGraphicFramePr>
        <p:xfrm>
          <a:off x="2278825" y="2048534"/>
          <a:ext cx="4586350" cy="2760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285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ABLE_ID_TAG" val="5cc9428c-22b7-4564-914d-134c44acea9d"/>
  <p:tag name="PRESENTABLE_PRESENTATION_CREATION_TIME_TAG" val="2/16/2025 3:45:20 P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6350">
          <a:solidFill>
            <a:schemeClr val="tx1"/>
          </a:solidFill>
        </a:ln>
      </a:spPr>
      <a:bodyPr rtlCol="0" anchor="ctr"/>
      <a:lstStyle>
        <a:defPPr marL="173038" indent="-173038">
          <a:buFont typeface="Wingdings" panose="05000000000000000000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12965</TotalTime>
  <Words>4</Words>
  <Application>Microsoft Office PowerPoint</Application>
  <PresentationFormat>On-screen Show (4:3)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Revenue</vt:lpstr>
      <vt:lpstr>Second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Banking Pitch Book (13:30)</dc:title>
  <dc:subject>More Complex Valuation and DCF Analysis</dc:subject>
  <dc:creator>Presentable AI</dc:creator>
  <cp:lastModifiedBy>Oliver Zhang</cp:lastModifiedBy>
  <cp:revision>1009</cp:revision>
  <dcterms:created xsi:type="dcterms:W3CDTF">2010-05-26T09:54:24Z</dcterms:created>
  <dcterms:modified xsi:type="dcterms:W3CDTF">2025-02-19T16:09:41Z</dcterms:modified>
</cp:coreProperties>
</file>