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7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84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idx="100" hasCustomPrompt="1"/>
          </p:nvPr>
        </p:nvSpPr>
        <p:spPr>
          <a:xfrm>
            <a:off x="4419624" y="2189988"/>
            <a:ext cx="4770096" cy="13716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 algn="l">
              <a:lnSpc>
                <a:spcPct val="100000"/>
              </a:lnSpc>
              <a:spcBef>
                <a:spcPts val="375"/>
              </a:spcBef>
              <a:buNone/>
              <a:defRPr lang="en-US" sz="1700" b="1" dirty="0">
                <a:solidFill>
                  <a:srgbClr val="000000"/>
                </a:solidFill>
                <a:latin typeface="Trebuchet MS" pitchFamily="34" charset="0"/>
                <a:ea typeface="Trebuchet MS" pitchFamily="34" charset="-122"/>
                <a:cs typeface="Trebuchet MS" pitchFamily="34" charset="-120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00" b="1" dirty="0">
                <a:solidFill>
                  <a:srgbClr val="000000"/>
                </a:solidFill>
                <a:latin typeface="Trebuchet MS" pitchFamily="34" charset="0"/>
                <a:ea typeface="Trebuchet MS" pitchFamily="34" charset="-122"/>
                <a:cs typeface="Trebuchet MS" pitchFamily="34" charset="-120"/>
              </a:rPr>
              <a:t>请输入主标题</a:t>
            </a:r>
            <a:endParaRPr lang="en-US" sz="17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[完整]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98777" y="364188"/>
            <a:ext cx="6391656" cy="54249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 algn="l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500" b="1" dirty="0">
                <a:solidFill>
                  <a:srgbClr val="C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Assignment 2 </a:t>
            </a:r>
            <a:endParaRPr lang="en-US" sz="1500" dirty="0"/>
          </a:p>
        </p:txBody>
      </p:sp>
      <p:sp>
        <p:nvSpPr>
          <p:cNvPr id="3" name="Text 1"/>
          <p:cNvSpPr>
            <a:spLocks noGrp="1"/>
          </p:cNvSpPr>
          <p:nvPr>
            <p:ph idx="101" hasCustomPrompt="1"/>
          </p:nvPr>
        </p:nvSpPr>
        <p:spPr>
          <a:xfrm>
            <a:off x="4419624" y="2189988"/>
            <a:ext cx="4770096" cy="13716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 algn="l">
              <a:lnSpc>
                <a:spcPct val="100000"/>
              </a:lnSpc>
              <a:spcBef>
                <a:spcPts val="375"/>
              </a:spcBef>
              <a:buNone/>
              <a:defRPr lang="en-US" sz="1700" b="1" dirty="0">
                <a:solidFill>
                  <a:srgbClr val="000000"/>
                </a:solidFill>
                <a:latin typeface="Trebuchet MS" pitchFamily="34" charset="0"/>
                <a:ea typeface="Trebuchet MS" pitchFamily="34" charset="-122"/>
                <a:cs typeface="Trebuchet MS" pitchFamily="34" charset="-120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00" b="1" dirty="0">
                <a:solidFill>
                  <a:srgbClr val="000000"/>
                </a:solidFill>
                <a:latin typeface="Trebuchet MS" pitchFamily="34" charset="0"/>
                <a:ea typeface="Trebuchet MS" pitchFamily="34" charset="-122"/>
                <a:cs typeface="Trebuchet MS" pitchFamily="34" charset="-120"/>
              </a:rPr>
              <a:t>请输入主标题</a:t>
            </a:r>
            <a:endParaRPr lang="en-US" sz="1700" dirty="0"/>
          </a:p>
        </p:txBody>
      </p:sp>
      <p:sp>
        <p:nvSpPr>
          <p:cNvPr id="4" name="Text 1"/>
          <p:cNvSpPr/>
          <p:nvPr/>
        </p:nvSpPr>
        <p:spPr>
          <a:xfrm>
            <a:off x="673656" y="1539121"/>
            <a:ext cx="3392424" cy="138074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 algn="l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00" b="1" dirty="0">
                <a:solidFill>
                  <a:srgbClr val="000000"/>
                </a:solidFill>
                <a:latin typeface="Trebuchet MS" pitchFamily="34" charset="0"/>
                <a:ea typeface="Trebuchet MS" pitchFamily="34" charset="-122"/>
                <a:cs typeface="Trebuchet MS" pitchFamily="34" charset="-120"/>
              </a:rPr>
              <a:t>Students’ IDs and Names ofyour group</a:t>
            </a:r>
            <a:endParaRPr lang="en-US" sz="1500" dirty="0"/>
          </a:p>
          <a:p>
            <a:pPr marL="0" indent="0" algn="l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Trebuchet MS" pitchFamily="34" charset="0"/>
                <a:ea typeface="Trebuchet MS" pitchFamily="34" charset="-122"/>
                <a:cs typeface="Trebuchet MS" pitchFamily="34" charset="-120"/>
              </a:rPr>
              <a:t> </a:t>
            </a:r>
            <a:endParaRPr lang="en-US" sz="1500" dirty="0"/>
          </a:p>
          <a:p>
            <a:pPr marL="0" indent="0" algn="l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Trebuchet MS" pitchFamily="34" charset="0"/>
                <a:ea typeface="Trebuchet MS" pitchFamily="34" charset="-122"/>
                <a:cs typeface="Trebuchet MS" pitchFamily="34" charset="-120"/>
              </a:rPr>
              <a:t> </a:t>
            </a:r>
            <a:endParaRPr lang="en-US" sz="1500" dirty="0"/>
          </a:p>
          <a:p>
            <a:pPr marL="0" indent="0" algn="l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Trebuchet MS" pitchFamily="34" charset="0"/>
                <a:ea typeface="Trebuchet MS" pitchFamily="34" charset="-122"/>
                <a:cs typeface="Trebuchet MS" pitchFamily="34" charset="-120"/>
              </a:rPr>
              <a:t> </a:t>
            </a:r>
            <a:endParaRPr lang="en-US" sz="15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idx="100" hasCustomPrompt="1"/>
          </p:nvPr>
        </p:nvSpPr>
        <p:spPr>
          <a:xfrm>
            <a:off x="507992" y="1622650"/>
            <a:ext cx="6733967" cy="432768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 algn="l">
              <a:lnSpc>
                <a:spcPct val="100000"/>
              </a:lnSpc>
              <a:spcBef>
                <a:spcPts val="375"/>
              </a:spcBef>
              <a:buNone/>
              <a:defRPr lang="en-US" sz="1500" dirty="0">
                <a:solidFill>
                  <a:srgbClr val="000000"/>
                </a:solidFill>
                <a:latin typeface="Trebuchet MS" pitchFamily="34" charset="0"/>
                <a:ea typeface="Trebuchet MS" pitchFamily="34" charset="-122"/>
                <a:cs typeface="Trebuchet MS" pitchFamily="34" charset="-120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Trebuchet MS" pitchFamily="34" charset="0"/>
                <a:ea typeface="Trebuchet MS" pitchFamily="34" charset="-122"/>
                <a:cs typeface="Trebuchet MS" pitchFamily="34" charset="-120"/>
              </a:rPr>
              <a:t>请输入标题</a:t>
            </a:r>
            <a:endParaRPr lang="en-US" sz="15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页[完整]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idx="100" hasCustomPrompt="1"/>
          </p:nvPr>
        </p:nvSpPr>
        <p:spPr>
          <a:xfrm>
            <a:off x="507992" y="1622650"/>
            <a:ext cx="6733967" cy="432768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 algn="l">
              <a:lnSpc>
                <a:spcPct val="100000"/>
              </a:lnSpc>
              <a:spcBef>
                <a:spcPts val="375"/>
              </a:spcBef>
              <a:buNone/>
              <a:defRPr lang="en-US" sz="1500" dirty="0">
                <a:solidFill>
                  <a:srgbClr val="000000"/>
                </a:solidFill>
                <a:latin typeface="Trebuchet MS" pitchFamily="34" charset="0"/>
                <a:ea typeface="Trebuchet MS" pitchFamily="34" charset="-122"/>
                <a:cs typeface="Trebuchet MS" pitchFamily="34" charset="-120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Trebuchet MS" pitchFamily="34" charset="0"/>
                <a:ea typeface="Trebuchet MS" pitchFamily="34" charset="-122"/>
                <a:cs typeface="Trebuchet MS" pitchFamily="34" charset="-120"/>
              </a:rPr>
              <a:t>请输入标题</a:t>
            </a:r>
            <a:endParaRPr lang="en-US" sz="15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249464" y="121049"/>
            <a:ext cx="8736511" cy="591217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 algn="l">
              <a:lnSpc>
                <a:spcPct val="120000"/>
              </a:lnSpc>
              <a:spcBef>
                <a:spcPts val="375"/>
              </a:spcBef>
              <a:buNone/>
              <a:defRPr lang="en-US" sz="1900" dirty="0">
                <a:solidFill>
                  <a:srgbClr val="000000"/>
                </a:solidFill>
                <a:latin typeface="阿里巴巴普惠体 Medium" pitchFamily="34" charset="0"/>
                <a:ea typeface="阿里巴巴普惠体 Medium" pitchFamily="34" charset="-122"/>
                <a:cs typeface="阿里巴巴普惠体 Medium" pitchFamily="34" charset="-120"/>
              </a:defRPr>
            </a:lvl1pPr>
          </a:lstStyle>
          <a:p>
            <a:pPr marL="0" indent="0" algn="l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900" dirty="0">
                <a:solidFill>
                  <a:srgbClr val="000000"/>
                </a:solidFill>
                <a:latin typeface="阿里巴巴普惠体 Medium" pitchFamily="34" charset="0"/>
                <a:ea typeface="阿里巴巴普惠体 Medium" pitchFamily="34" charset="-122"/>
                <a:cs typeface="阿里巴巴普惠体 Medium" pitchFamily="34" charset="-120"/>
              </a:rPr>
              <a:t>请输入标题</a:t>
            </a:r>
            <a:endParaRPr lang="en-US" sz="19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页[完整]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7992" y="466344"/>
            <a:ext cx="6537960" cy="53635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 algn="l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500" b="1" dirty="0">
                <a:solidFill>
                  <a:srgbClr val="000000"/>
                </a:solidFill>
                <a:latin typeface="Trebuchet MS" pitchFamily="34" charset="0"/>
                <a:ea typeface="Trebuchet MS" pitchFamily="34" charset="-122"/>
                <a:cs typeface="Trebuchet MS" pitchFamily="34" charset="-120"/>
              </a:rPr>
              <a:t>References</a:t>
            </a:r>
            <a:endParaRPr lang="en-US" sz="1500" dirty="0"/>
          </a:p>
        </p:txBody>
      </p:sp>
      <p:sp>
        <p:nvSpPr>
          <p:cNvPr id="3" name="Text 1"/>
          <p:cNvSpPr/>
          <p:nvPr/>
        </p:nvSpPr>
        <p:spPr>
          <a:xfrm>
            <a:off x="507992" y="1131122"/>
            <a:ext cx="5577840" cy="34290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Esman, M. &amp; Uphoff, N. (1984). </a:t>
            </a:r>
            <a:r>
              <a:rPr lang="en-US" sz="1300" i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Local Organizations: Intermediaries in Rural Development.</a:t>
            </a:r>
            <a:r>
              <a:rPr lang="en-US" sz="13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 Cornell University Press.</a:t>
            </a: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Carroll, T. (1992). Intermediary NGOs: T</a:t>
            </a:r>
            <a:r>
              <a:rPr lang="en-US" sz="1300" i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he Supporting Link in Grassroots Development.</a:t>
            </a:r>
            <a:r>
              <a:rPr lang="en-US" sz="13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 Kumarian Press.</a:t>
            </a: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Friends of Nature. (2023). </a:t>
            </a:r>
            <a:r>
              <a:rPr lang="en-US" sz="1300" i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Environmental Action Reports. Retrieved from https://www.fon.org.cn</a:t>
            </a: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China Foundation for Poverty Alleviation. (2023). </a:t>
            </a:r>
            <a:r>
              <a:rPr lang="en-US" sz="1300" i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Annual Report.</a:t>
            </a: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UNDP China (2022). China and the SDGs: </a:t>
            </a:r>
            <a:r>
              <a:rPr lang="en-US" sz="1300" i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Partnership for Sustainable Development.</a:t>
            </a: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Noda, M. (2025). </a:t>
            </a:r>
            <a:r>
              <a:rPr lang="en-US" sz="1300" i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Origins and Diversity of NGOs Lecture Handout.</a:t>
            </a:r>
            <a:r>
              <a:rPr lang="en-US" sz="13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 Waseda University</a:t>
            </a:r>
            <a:endParaRPr lang="en-US" sz="1500" dirty="0"/>
          </a:p>
        </p:txBody>
      </p:sp>
      <p:pic>
        <p:nvPicPr>
          <p:cNvPr id="4" name="Image 0" descr="https://ike-mindshow-user.oss-cn-shanghai.aliyuncs.com/107/release/user_file/2025_08_12/43bce7cb5f00a108f10735604e4ac0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077" y="457961"/>
            <a:ext cx="2899845" cy="28998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jp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Relationship Id="rId14" Type="http://schemas.openxmlformats.org/officeDocument/2006/relationships/image" Target="../media/image3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98777" y="364188"/>
            <a:ext cx="6391656" cy="54249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 algn="l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500" b="1" dirty="0">
                <a:solidFill>
                  <a:srgbClr val="C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Assignment 2 </a:t>
            </a:r>
            <a:endParaRPr lang="en-US" sz="1500" dirty="0"/>
          </a:p>
        </p:txBody>
      </p:sp>
      <p:sp>
        <p:nvSpPr>
          <p:cNvPr id="3" name="Text 1"/>
          <p:cNvSpPr>
            <a:spLocks noGrp="1"/>
          </p:cNvSpPr>
          <p:nvPr>
            <p:ph idx="100" hasCustomPrompt="1"/>
          </p:nvPr>
        </p:nvSpPr>
        <p:spPr>
          <a:xfrm>
            <a:off x="4419624" y="2189988"/>
            <a:ext cx="4770096" cy="13716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00" b="1" dirty="0">
                <a:solidFill>
                  <a:srgbClr val="000000"/>
                </a:solidFill>
                <a:latin typeface="Trebuchet MS" pitchFamily="34" charset="0"/>
                <a:ea typeface="Trebuchet MS" pitchFamily="34" charset="-122"/>
                <a:cs typeface="Trebuchet MS" pitchFamily="34" charset="-120"/>
              </a:rPr>
              <a:t>NPO･NGO and the future/ NPOs and NGOs 2025 Graduate School of Political Science/ School of Political Science and Economics, Waseda University   Professor Masato  NODA Lecturer of NGOs/Civil Society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591106" y="3398568"/>
            <a:ext cx="3392424" cy="138074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 algn="l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00" b="1" dirty="0">
                <a:solidFill>
                  <a:srgbClr val="000000"/>
                </a:solidFill>
                <a:latin typeface="Trebuchet MS" pitchFamily="34" charset="0"/>
                <a:ea typeface="Trebuchet MS" pitchFamily="34" charset="-122"/>
                <a:cs typeface="Trebuchet MS" pitchFamily="34" charset="-120"/>
              </a:rPr>
              <a:t>Students’ IDs and Names ofyour group</a:t>
            </a:r>
            <a:endParaRPr lang="en-US" sz="1500" dirty="0"/>
          </a:p>
          <a:p>
            <a:pPr marL="0" indent="0" algn="l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Trebuchet MS" pitchFamily="34" charset="0"/>
                <a:ea typeface="Trebuchet MS" pitchFamily="34" charset="-122"/>
                <a:cs typeface="Trebuchet MS" pitchFamily="34" charset="-120"/>
              </a:rPr>
              <a:t> </a:t>
            </a:r>
            <a:endParaRPr lang="en-US" sz="1500" dirty="0"/>
          </a:p>
          <a:p>
            <a:pPr marL="0" indent="0" algn="l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Trebuchet MS" pitchFamily="34" charset="0"/>
                <a:ea typeface="Trebuchet MS" pitchFamily="34" charset="-122"/>
                <a:cs typeface="Trebuchet MS" pitchFamily="34" charset="-120"/>
              </a:rPr>
              <a:t> </a:t>
            </a:r>
            <a:endParaRPr lang="en-US" sz="1500" dirty="0"/>
          </a:p>
          <a:p>
            <a:pPr marL="0" indent="0" algn="l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Trebuchet MS" pitchFamily="34" charset="0"/>
                <a:ea typeface="Trebuchet MS" pitchFamily="34" charset="-122"/>
                <a:cs typeface="Trebuchet MS" pitchFamily="34" charset="-120"/>
              </a:rPr>
              <a:t> </a:t>
            </a:r>
            <a:endParaRPr lang="en-US"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idx="100" hasCustomPrompt="1"/>
          </p:nvPr>
        </p:nvSpPr>
        <p:spPr>
          <a:xfrm>
            <a:off x="507992" y="1647849"/>
            <a:ext cx="6537960" cy="42062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190500" indent="-190500">
              <a:lnSpc>
                <a:spcPct val="100000"/>
              </a:lnSpc>
              <a:spcBef>
                <a:spcPts val="10"/>
              </a:spcBef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Trebuchet MS" pitchFamily="34" charset="0"/>
                <a:ea typeface="Trebuchet MS" pitchFamily="34" charset="-122"/>
                <a:cs typeface="Trebuchet MS" pitchFamily="34" charset="-120"/>
              </a:rPr>
              <a:t>Future Directions and Policy Implications</a:t>
            </a:r>
            <a:endParaRPr lang="en-US" sz="1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840890" y="0"/>
            <a:ext cx="6303110" cy="5143500"/>
          </a:xfrm>
          <a:custGeom>
            <a:avLst/>
            <a:gdLst/>
            <a:ahLst/>
            <a:cxnLst/>
            <a:rect l="l" t="t" r="r" b="b"/>
            <a:pathLst>
              <a:path w="6303110" h="5143500">
                <a:moveTo>
                  <a:pt x="0" y="0"/>
                </a:moveTo>
                <a:lnTo>
                  <a:pt x="6303110" y="0"/>
                </a:lnTo>
                <a:lnTo>
                  <a:pt x="6303110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8E1828"/>
          </a:solidFill>
          <a:ln/>
        </p:spPr>
      </p:sp>
      <p:sp>
        <p:nvSpPr>
          <p:cNvPr id="3" name="Text 1"/>
          <p:cNvSpPr>
            <a:spLocks noGrp="1"/>
          </p:cNvSpPr>
          <p:nvPr>
            <p:ph type="title" idx="100" hasCustomPrompt="1"/>
          </p:nvPr>
        </p:nvSpPr>
        <p:spPr>
          <a:xfrm>
            <a:off x="383145" y="1142830"/>
            <a:ext cx="2295194" cy="171907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900" b="1" dirty="0">
                <a:solidFill>
                  <a:srgbClr val="A61C2F"/>
                </a:solidFill>
                <a:latin typeface="阿里巴巴普惠体" pitchFamily="34" charset="0"/>
                <a:ea typeface="阿里巴巴普惠体" pitchFamily="34" charset="-122"/>
                <a:cs typeface="阿里巴巴普惠体" pitchFamily="34" charset="-120"/>
              </a:rPr>
              <a:t>Building Context-Sensitive Civil Society Models</a:t>
            </a:r>
            <a:endParaRPr lang="en-US" sz="1500" dirty="0"/>
          </a:p>
        </p:txBody>
      </p:sp>
      <p:sp>
        <p:nvSpPr>
          <p:cNvPr id="4" name="Shape 2"/>
          <p:cNvSpPr/>
          <p:nvPr/>
        </p:nvSpPr>
        <p:spPr>
          <a:xfrm>
            <a:off x="1914092" y="4749787"/>
            <a:ext cx="1398565" cy="0"/>
          </a:xfrm>
          <a:custGeom>
            <a:avLst/>
            <a:gdLst/>
            <a:ahLst/>
            <a:cxnLst/>
            <a:rect l="l" t="t" r="r" b="b"/>
            <a:pathLst>
              <a:path w="1398565">
                <a:moveTo>
                  <a:pt x="0" y="0"/>
                </a:moveTo>
                <a:lnTo>
                  <a:pt x="1398565" y="0"/>
                </a:lnTo>
              </a:path>
            </a:pathLst>
          </a:custGeom>
          <a:noFill/>
          <a:ln w="19050">
            <a:solidFill>
              <a:srgbClr val="F9DCE0"/>
            </a:solidFill>
            <a:prstDash val="solid"/>
            <a:headEnd type="none"/>
            <a:tailEnd type="none"/>
          </a:ln>
        </p:spPr>
      </p:sp>
      <p:sp>
        <p:nvSpPr>
          <p:cNvPr id="5" name="Text 3"/>
          <p:cNvSpPr/>
          <p:nvPr/>
        </p:nvSpPr>
        <p:spPr>
          <a:xfrm>
            <a:off x="383145" y="3108790"/>
            <a:ext cx="2295194" cy="64365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5000"/>
              </a:lnSpc>
              <a:spcBef>
                <a:spcPts val="375"/>
              </a:spcBef>
              <a:buNone/>
            </a:pPr>
            <a:r>
              <a:rPr lang="en-US" sz="1200" b="1" dirty="0">
                <a:solidFill>
                  <a:srgbClr val="A61C2F"/>
                </a:solidFill>
                <a:latin typeface="阿里巴巴普惠体 Medium" pitchFamily="34" charset="0"/>
                <a:ea typeface="阿里巴巴普惠体 Medium" pitchFamily="34" charset="-122"/>
                <a:cs typeface="阿里巴巴普惠体 Medium" pitchFamily="34" charset="-120"/>
              </a:rPr>
              <a:t>Learning from Indigenous Values of Solidarity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327143" y="2925910"/>
            <a:ext cx="2295194" cy="4023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5000"/>
              </a:lnSpc>
              <a:spcBef>
                <a:spcPts val="375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阿里巴巴普惠体 Light" pitchFamily="34" charset="0"/>
                <a:ea typeface="阿里巴巴普惠体 Light" pitchFamily="34" charset="-122"/>
                <a:cs typeface="阿里巴巴普惠体 Light" pitchFamily="34" charset="-120"/>
              </a:rPr>
              <a:t> 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3413798" y="690765"/>
            <a:ext cx="5248735" cy="62407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5000"/>
              </a:lnSpc>
              <a:spcBef>
                <a:spcPts val="375"/>
              </a:spcBef>
              <a:buNone/>
            </a:pPr>
            <a:r>
              <a:rPr lang="en-US" sz="1000" dirty="0">
                <a:solidFill>
                  <a:srgbClr val="FFFFFF"/>
                </a:solidFill>
                <a:latin typeface="阿里巴巴普惠体 Light" pitchFamily="34" charset="0"/>
                <a:ea typeface="阿里巴巴普惠体 Light" pitchFamily="34" charset="-122"/>
                <a:cs typeface="阿里巴巴普惠体 Light" pitchFamily="34" charset="-120"/>
              </a:rPr>
              <a:t>Expanding legal recognition and funding mechanisms for grassroots NGOs can enhance their autonomy, capacity, and long-term impact.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3413798" y="325005"/>
            <a:ext cx="5248735" cy="46934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400" b="1" dirty="0">
                <a:solidFill>
                  <a:srgbClr val="FFFFFF"/>
                </a:solidFill>
                <a:latin typeface="阿里巴巴普惠体 Medium" pitchFamily="34" charset="0"/>
                <a:ea typeface="阿里巴巴普惠体 Medium" pitchFamily="34" charset="-122"/>
                <a:cs typeface="阿里巴巴普惠体 Medium" pitchFamily="34" charset="-120"/>
              </a:rPr>
              <a:t>Strengthening Legal and Financial Support Frameworks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3413798" y="1812798"/>
            <a:ext cx="5248735" cy="62407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5000"/>
              </a:lnSpc>
              <a:spcBef>
                <a:spcPts val="375"/>
              </a:spcBef>
              <a:buNone/>
            </a:pPr>
            <a:r>
              <a:rPr lang="en-US" sz="1000" dirty="0">
                <a:solidFill>
                  <a:srgbClr val="FFFFFF"/>
                </a:solidFill>
                <a:latin typeface="阿里巴巴普惠体 Light" pitchFamily="34" charset="0"/>
                <a:ea typeface="阿里巴巴普惠体 Light" pitchFamily="34" charset="-122"/>
                <a:cs typeface="阿里巴巴普惠体 Light" pitchFamily="34" charset="-120"/>
              </a:rPr>
              <a:t>Institutionalizing collaboration between municipalities and community organizations fosters innovation and improves public service delivery at the local level.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3413798" y="1451244"/>
            <a:ext cx="5248735" cy="49677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b="1" dirty="0">
                <a:solidFill>
                  <a:srgbClr val="FFFFFF"/>
                </a:solidFill>
                <a:latin typeface="阿里巴巴普惠体 Medium" pitchFamily="34" charset="0"/>
                <a:ea typeface="阿里巴巴普惠体 Medium" pitchFamily="34" charset="-122"/>
                <a:cs typeface="阿里巴巴普惠体 Medium" pitchFamily="34" charset="-120"/>
              </a:rPr>
              <a:t>Encouraging Local Government Partnerships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3413798" y="2944769"/>
            <a:ext cx="5248735" cy="62407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5000"/>
              </a:lnSpc>
              <a:spcBef>
                <a:spcPts val="375"/>
              </a:spcBef>
              <a:buNone/>
            </a:pPr>
            <a:r>
              <a:rPr lang="en-US" sz="1000" dirty="0">
                <a:solidFill>
                  <a:srgbClr val="FFFFFF"/>
                </a:solidFill>
                <a:latin typeface="阿里巴巴普惠体 Light" pitchFamily="34" charset="0"/>
                <a:ea typeface="阿里巴巴普惠体 Light" pitchFamily="34" charset="-122"/>
                <a:cs typeface="阿里巴巴普惠体 Light" pitchFamily="34" charset="-120"/>
              </a:rPr>
              <a:t>Integrating civic education into schools and communities empowers individuals to participate meaningfully in governance and social problem-solving.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3413798" y="2577483"/>
            <a:ext cx="5248735" cy="49677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b="1" dirty="0">
                <a:solidFill>
                  <a:srgbClr val="FFFFFF"/>
                </a:solidFill>
                <a:latin typeface="阿里巴巴普惠体 Medium" pitchFamily="34" charset="0"/>
                <a:ea typeface="阿里巴巴普惠体 Medium" pitchFamily="34" charset="-122"/>
                <a:cs typeface="阿里巴巴普惠体 Medium" pitchFamily="34" charset="-120"/>
              </a:rPr>
              <a:t>Promoting Civic Education for Active Citizenship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3413798" y="4060337"/>
            <a:ext cx="5248735" cy="84467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5000"/>
              </a:lnSpc>
              <a:spcBef>
                <a:spcPts val="375"/>
              </a:spcBef>
              <a:buNone/>
            </a:pPr>
            <a:r>
              <a:rPr lang="en-US" sz="1000" dirty="0">
                <a:solidFill>
                  <a:srgbClr val="FFFFFF"/>
                </a:solidFill>
                <a:latin typeface="阿里巴巴普惠体 Light" pitchFamily="34" charset="0"/>
                <a:ea typeface="阿里巴巴普惠体 Light" pitchFamily="34" charset="-122"/>
                <a:cs typeface="阿里巴巴普惠体 Light" pitchFamily="34" charset="-120"/>
              </a:rPr>
              <a:t>Strategic partnerships with international bodies can strengthen technical capacity, knowledge exchange, and resource mobilization for Chinese NGOs advancing global goals.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3413798" y="3703721"/>
            <a:ext cx="5248735" cy="46934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400" b="1" dirty="0">
                <a:solidFill>
                  <a:srgbClr val="FFFFFF"/>
                </a:solidFill>
                <a:latin typeface="阿里巴巴普惠体 Medium" pitchFamily="34" charset="0"/>
                <a:ea typeface="阿里巴巴普惠体 Medium" pitchFamily="34" charset="-122"/>
                <a:cs typeface="阿里巴巴普惠体 Medium" pitchFamily="34" charset="-120"/>
              </a:rPr>
              <a:t>Enhancing International Cooperation for SDG Delivery</a:t>
            </a:r>
            <a:endParaRPr lang="en-US" sz="1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7992" y="466344"/>
            <a:ext cx="6537960" cy="53635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 algn="l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500" b="1" dirty="0">
                <a:solidFill>
                  <a:srgbClr val="000000"/>
                </a:solidFill>
                <a:latin typeface="Trebuchet MS" pitchFamily="34" charset="0"/>
                <a:ea typeface="Trebuchet MS" pitchFamily="34" charset="-122"/>
                <a:cs typeface="Trebuchet MS" pitchFamily="34" charset="-120"/>
              </a:rPr>
              <a:t>References</a:t>
            </a:r>
            <a:endParaRPr lang="en-US" sz="1500" dirty="0"/>
          </a:p>
        </p:txBody>
      </p:sp>
      <p:sp>
        <p:nvSpPr>
          <p:cNvPr id="3" name="Text 1"/>
          <p:cNvSpPr/>
          <p:nvPr/>
        </p:nvSpPr>
        <p:spPr>
          <a:xfrm>
            <a:off x="507992" y="1131122"/>
            <a:ext cx="5577840" cy="34290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Esman, M. &amp; Uphoff, N. (1984). </a:t>
            </a:r>
            <a:r>
              <a:rPr lang="en-US" sz="1300" i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Local Organizations: Intermediaries in Rural Development.</a:t>
            </a:r>
            <a:r>
              <a:rPr lang="en-US" sz="13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 Cornell University Press.</a:t>
            </a: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Carroll, T. (1992). Intermediary NGOs: T</a:t>
            </a:r>
            <a:r>
              <a:rPr lang="en-US" sz="1300" i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he Supporting Link in Grassroots Development.</a:t>
            </a:r>
            <a:r>
              <a:rPr lang="en-US" sz="13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 Kumarian Press.</a:t>
            </a: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Friends of Nature. (2023). </a:t>
            </a:r>
            <a:r>
              <a:rPr lang="en-US" sz="1300" i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Environmental Action Reports. Retrieved from https://www.fon.org.cn</a:t>
            </a: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China Foundation for Poverty Alleviation. (2023). </a:t>
            </a:r>
            <a:r>
              <a:rPr lang="en-US" sz="1300" i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Annual Report.</a:t>
            </a: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UNDP China (2022). China and the SDGs: </a:t>
            </a:r>
            <a:r>
              <a:rPr lang="en-US" sz="1300" i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Partnership for Sustainable Development.</a:t>
            </a:r>
            <a:endParaRPr lang="en-US" sz="1500" dirty="0"/>
          </a:p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3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Noda, M. (2025). </a:t>
            </a:r>
            <a:r>
              <a:rPr lang="en-US" sz="1300" i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Origins and Diversity of NGOs Lecture Handout.</a:t>
            </a:r>
            <a:r>
              <a:rPr lang="en-US" sz="1300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 Waseda University</a:t>
            </a:r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card-ai-public.oss-cn-hangzhou.aliyuncs.com/107/user_file/2024_02_16/d9ad637472330273a6a0b12f50dc270a.jpg"/>
          <p:cNvPicPr>
            <a:picLocks noChangeAspect="1"/>
          </p:cNvPicPr>
          <p:nvPr/>
        </p:nvPicPr>
        <p:blipFill>
          <a:blip r:embed="rId3"/>
          <a:srcRect l="82993"/>
          <a:stretch/>
        </p:blipFill>
        <p:spPr>
          <a:xfrm>
            <a:off x="7821587" y="383268"/>
            <a:ext cx="1322413" cy="4376964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438571" y="1204988"/>
            <a:ext cx="766032" cy="2733524"/>
          </a:xfrm>
          <a:custGeom>
            <a:avLst/>
            <a:gdLst/>
            <a:ahLst/>
            <a:cxnLst/>
            <a:rect l="l" t="t" r="r" b="b"/>
            <a:pathLst>
              <a:path w="766032" h="2733524">
                <a:moveTo>
                  <a:pt x="0" y="0"/>
                </a:moveTo>
                <a:lnTo>
                  <a:pt x="766032" y="0"/>
                </a:lnTo>
                <a:lnTo>
                  <a:pt x="766032" y="2733524"/>
                </a:lnTo>
                <a:lnTo>
                  <a:pt x="0" y="2733524"/>
                </a:lnTo>
                <a:close/>
              </a:path>
            </a:pathLst>
          </a:custGeom>
          <a:solidFill>
            <a:srgbClr val="8E1828"/>
          </a:solidFill>
          <a:ln/>
        </p:spPr>
      </p:sp>
      <p:sp>
        <p:nvSpPr>
          <p:cNvPr id="4" name="Text 1"/>
          <p:cNvSpPr/>
          <p:nvPr/>
        </p:nvSpPr>
        <p:spPr>
          <a:xfrm rot="5400000">
            <a:off x="7305524" y="1611270"/>
            <a:ext cx="1123567" cy="59121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900" dirty="0">
                <a:solidFill>
                  <a:srgbClr val="F9DCE0"/>
                </a:solidFill>
                <a:latin typeface="阿里巴巴普惠体 Medium" pitchFamily="34" charset="0"/>
                <a:ea typeface="阿里巴巴普惠体 Medium" pitchFamily="34" charset="-122"/>
                <a:cs typeface="阿里巴巴普惠体 Medium" pitchFamily="34" charset="-120"/>
              </a:rPr>
              <a:t>INDEX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 rot="5400000">
            <a:off x="7043460" y="2739342"/>
            <a:ext cx="1647694" cy="59121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 algn="r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900" dirty="0">
                <a:solidFill>
                  <a:srgbClr val="FFFFFF"/>
                </a:solidFill>
                <a:latin typeface="阿里巴巴普惠体 Medium" pitchFamily="34" charset="0"/>
                <a:ea typeface="阿里巴巴普惠体 Medium" pitchFamily="34" charset="-122"/>
                <a:cs typeface="阿里巴巴普惠体 Medium" pitchFamily="34" charset="-120"/>
              </a:rPr>
              <a:t>CONTENTS</a:t>
            </a:r>
            <a:endParaRPr lang="en-US" sz="15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842" y="1388395"/>
            <a:ext cx="672825" cy="672825"/>
          </a:xfrm>
          <a:prstGeom prst="rect">
            <a:avLst/>
          </a:prstGeom>
        </p:spPr>
      </p:pic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3415" y="1388395"/>
            <a:ext cx="672825" cy="672825"/>
          </a:xfrm>
          <a:prstGeom prst="rect">
            <a:avLst/>
          </a:prstGeom>
        </p:spPr>
      </p:pic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3795" y="1388395"/>
            <a:ext cx="672825" cy="672825"/>
          </a:xfrm>
          <a:prstGeom prst="rect">
            <a:avLst/>
          </a:prstGeom>
        </p:spPr>
      </p:pic>
      <p:pic>
        <p:nvPicPr>
          <p:cNvPr id="9" name="Image 4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96368" y="1388395"/>
            <a:ext cx="672825" cy="672825"/>
          </a:xfrm>
          <a:prstGeom prst="rect">
            <a:avLst/>
          </a:prstGeom>
        </p:spPr>
      </p:pic>
      <p:pic>
        <p:nvPicPr>
          <p:cNvPr id="10" name="Image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0842" y="3082280"/>
            <a:ext cx="672825" cy="672825"/>
          </a:xfrm>
          <a:prstGeom prst="rect">
            <a:avLst/>
          </a:prstGeom>
        </p:spPr>
      </p:pic>
      <p:pic>
        <p:nvPicPr>
          <p:cNvPr id="11" name="Image 6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3415" y="3082280"/>
            <a:ext cx="672825" cy="672825"/>
          </a:xfrm>
          <a:prstGeom prst="rect">
            <a:avLst/>
          </a:prstGeom>
        </p:spPr>
      </p:pic>
      <p:pic>
        <p:nvPicPr>
          <p:cNvPr id="12" name="Image 7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63795" y="3082280"/>
            <a:ext cx="672825" cy="672825"/>
          </a:xfrm>
          <a:prstGeom prst="rect">
            <a:avLst/>
          </a:prstGeom>
        </p:spPr>
      </p:pic>
      <p:pic>
        <p:nvPicPr>
          <p:cNvPr id="13" name="Image 8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96368" y="3082280"/>
            <a:ext cx="672825" cy="672825"/>
          </a:xfrm>
          <a:prstGeom prst="rect">
            <a:avLst/>
          </a:prstGeom>
        </p:spPr>
      </p:pic>
      <p:sp>
        <p:nvSpPr>
          <p:cNvPr id="14" name="Text 3"/>
          <p:cNvSpPr/>
          <p:nvPr/>
        </p:nvSpPr>
        <p:spPr>
          <a:xfrm>
            <a:off x="1422232" y="1482492"/>
            <a:ext cx="2365575" cy="10058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400" dirty="0">
                <a:solidFill>
                  <a:srgbClr val="A61C2F"/>
                </a:solidFill>
                <a:latin typeface="阿里巴巴普惠体" pitchFamily="34" charset="0"/>
                <a:ea typeface="阿里巴巴普惠体" pitchFamily="34" charset="-122"/>
                <a:cs typeface="阿里巴巴普惠体" pitchFamily="34" charset="-120"/>
              </a:rPr>
              <a:t>Historical and Cultural Foundations of Civil Society</a:t>
            </a:r>
            <a:endParaRPr lang="en-US" sz="1500" dirty="0"/>
          </a:p>
        </p:txBody>
      </p:sp>
      <p:sp>
        <p:nvSpPr>
          <p:cNvPr id="15" name="Text 4"/>
          <p:cNvSpPr/>
          <p:nvPr/>
        </p:nvSpPr>
        <p:spPr>
          <a:xfrm>
            <a:off x="4575185" y="3176376"/>
            <a:ext cx="2365553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400" dirty="0">
                <a:solidFill>
                  <a:srgbClr val="A61C2F"/>
                </a:solidFill>
                <a:latin typeface="阿里巴巴普惠体" pitchFamily="34" charset="0"/>
                <a:ea typeface="阿里巴巴普惠体" pitchFamily="34" charset="-122"/>
                <a:cs typeface="阿里巴巴普惠体" pitchFamily="34" charset="-120"/>
              </a:rPr>
              <a:t>Future Directions and Policy Implications</a:t>
            </a:r>
            <a:endParaRPr lang="en-US" sz="1500" dirty="0"/>
          </a:p>
        </p:txBody>
      </p:sp>
      <p:sp>
        <p:nvSpPr>
          <p:cNvPr id="16" name="Text 5"/>
          <p:cNvSpPr/>
          <p:nvPr/>
        </p:nvSpPr>
        <p:spPr>
          <a:xfrm>
            <a:off x="1418558" y="3176376"/>
            <a:ext cx="2365553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400" dirty="0">
                <a:solidFill>
                  <a:srgbClr val="A61C2F"/>
                </a:solidFill>
                <a:latin typeface="阿里巴巴普惠体" pitchFamily="34" charset="0"/>
                <a:ea typeface="阿里巴巴普惠体" pitchFamily="34" charset="-122"/>
                <a:cs typeface="阿里巴巴普惠体" pitchFamily="34" charset="-120"/>
              </a:rPr>
              <a:t>Contemporary Role and Challenges</a:t>
            </a:r>
            <a:endParaRPr lang="en-US" sz="1500" dirty="0"/>
          </a:p>
        </p:txBody>
      </p:sp>
      <p:sp>
        <p:nvSpPr>
          <p:cNvPr id="17" name="Text 6"/>
          <p:cNvSpPr/>
          <p:nvPr/>
        </p:nvSpPr>
        <p:spPr>
          <a:xfrm>
            <a:off x="4658977" y="1482492"/>
            <a:ext cx="2365553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400" dirty="0">
                <a:solidFill>
                  <a:srgbClr val="A61C2F"/>
                </a:solidFill>
                <a:latin typeface="阿里巴巴普惠体" pitchFamily="34" charset="0"/>
                <a:ea typeface="阿里巴巴普惠体" pitchFamily="34" charset="-122"/>
                <a:cs typeface="阿里巴巴普惠体" pitchFamily="34" charset="-120"/>
              </a:rPr>
              <a:t>Evolution of NGOs in Reform-Era China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idx="100" hasCustomPrompt="1"/>
          </p:nvPr>
        </p:nvSpPr>
        <p:spPr>
          <a:xfrm>
            <a:off x="507992" y="1622650"/>
            <a:ext cx="6733967" cy="43276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190500" indent="-190500">
              <a:lnSpc>
                <a:spcPct val="100000"/>
              </a:lnSpc>
              <a:spcBef>
                <a:spcPts val="10"/>
              </a:spcBef>
              <a:buSzPct val="100000"/>
              <a:buFont typeface="+mj-lt"/>
              <a:buAutoNum type="arabicPeriod"/>
            </a:pPr>
            <a:r>
              <a:rPr lang="en-US" sz="1500" dirty="0">
                <a:solidFill>
                  <a:srgbClr val="000000"/>
                </a:solidFill>
                <a:latin typeface="Trebuchet MS" pitchFamily="34" charset="0"/>
                <a:ea typeface="Trebuchet MS" pitchFamily="34" charset="-122"/>
                <a:cs typeface="Trebuchet MS" pitchFamily="34" charset="-120"/>
              </a:rPr>
              <a:t>Historical and Cultural Foundations of Civil Society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240911" y="1803767"/>
            <a:ext cx="1657237" cy="1657237"/>
          </a:xfrm>
          <a:custGeom>
            <a:avLst/>
            <a:gdLst/>
            <a:ahLst/>
            <a:cxnLst/>
            <a:rect l="l" t="t" r="r" b="b"/>
            <a:pathLst>
              <a:path w="1657237" h="1657237">
                <a:moveTo>
                  <a:pt x="828619" y="0"/>
                </a:moveTo>
                <a:cubicBezTo>
                  <a:pt x="1285946" y="0"/>
                  <a:pt x="1657237" y="371292"/>
                  <a:pt x="1657237" y="828619"/>
                </a:cubicBezTo>
                <a:cubicBezTo>
                  <a:pt x="1657237" y="1285946"/>
                  <a:pt x="1285946" y="1657237"/>
                  <a:pt x="828619" y="1657237"/>
                </a:cubicBezTo>
                <a:cubicBezTo>
                  <a:pt x="371292" y="1657237"/>
                  <a:pt x="0" y="1285946"/>
                  <a:pt x="0" y="828619"/>
                </a:cubicBezTo>
                <a:cubicBezTo>
                  <a:pt x="0" y="371292"/>
                  <a:pt x="371292" y="0"/>
                  <a:pt x="828619" y="0"/>
                </a:cubicBezTo>
                <a:close/>
              </a:path>
            </a:pathLst>
          </a:custGeom>
          <a:solidFill>
            <a:srgbClr val="8E1828">
              <a:alpha val="3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3402181" y="1965037"/>
            <a:ext cx="1334697" cy="1334697"/>
          </a:xfrm>
          <a:custGeom>
            <a:avLst/>
            <a:gdLst/>
            <a:ahLst/>
            <a:cxnLst/>
            <a:rect l="l" t="t" r="r" b="b"/>
            <a:pathLst>
              <a:path w="1334697" h="1334697">
                <a:moveTo>
                  <a:pt x="667349" y="0"/>
                </a:moveTo>
                <a:cubicBezTo>
                  <a:pt x="1035668" y="0"/>
                  <a:pt x="1334697" y="299029"/>
                  <a:pt x="1334697" y="667349"/>
                </a:cubicBezTo>
                <a:cubicBezTo>
                  <a:pt x="1334697" y="1035668"/>
                  <a:pt x="1035668" y="1334697"/>
                  <a:pt x="667349" y="1334697"/>
                </a:cubicBezTo>
                <a:cubicBezTo>
                  <a:pt x="299029" y="1334697"/>
                  <a:pt x="0" y="1035668"/>
                  <a:pt x="0" y="667349"/>
                </a:cubicBezTo>
                <a:cubicBezTo>
                  <a:pt x="0" y="299029"/>
                  <a:pt x="299029" y="0"/>
                  <a:pt x="667349" y="0"/>
                </a:cubicBezTo>
                <a:close/>
              </a:path>
            </a:pathLst>
          </a:custGeom>
          <a:solidFill>
            <a:srgbClr val="8E1828">
              <a:alpha val="7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3580630" y="2143486"/>
            <a:ext cx="977799" cy="977799"/>
          </a:xfrm>
          <a:custGeom>
            <a:avLst/>
            <a:gdLst/>
            <a:ahLst/>
            <a:cxnLst/>
            <a:rect l="l" t="t" r="r" b="b"/>
            <a:pathLst>
              <a:path w="977799" h="977799">
                <a:moveTo>
                  <a:pt x="488900" y="0"/>
                </a:moveTo>
                <a:cubicBezTo>
                  <a:pt x="758731" y="0"/>
                  <a:pt x="977799" y="219069"/>
                  <a:pt x="977799" y="488900"/>
                </a:cubicBezTo>
                <a:cubicBezTo>
                  <a:pt x="977799" y="758731"/>
                  <a:pt x="758731" y="977799"/>
                  <a:pt x="488900" y="977799"/>
                </a:cubicBezTo>
                <a:cubicBezTo>
                  <a:pt x="219069" y="977799"/>
                  <a:pt x="0" y="758731"/>
                  <a:pt x="0" y="488900"/>
                </a:cubicBezTo>
                <a:cubicBezTo>
                  <a:pt x="0" y="219069"/>
                  <a:pt x="219069" y="0"/>
                  <a:pt x="488900" y="0"/>
                </a:cubicBezTo>
                <a:close/>
              </a:path>
            </a:pathLst>
          </a:custGeom>
          <a:solidFill>
            <a:srgbClr val="8E1828"/>
          </a:solidFill>
          <a:ln/>
        </p:spPr>
      </p:sp>
      <p:sp>
        <p:nvSpPr>
          <p:cNvPr id="5" name="Text 3"/>
          <p:cNvSpPr>
            <a:spLocks noGrp="1"/>
          </p:cNvSpPr>
          <p:nvPr>
            <p:ph type="title" idx="100" hasCustomPrompt="1"/>
          </p:nvPr>
        </p:nvSpPr>
        <p:spPr>
          <a:xfrm>
            <a:off x="249464" y="121049"/>
            <a:ext cx="8736511" cy="59121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900" dirty="0">
                <a:solidFill>
                  <a:srgbClr val="000000"/>
                </a:solidFill>
                <a:latin typeface="阿里巴巴普惠体 Medium" pitchFamily="34" charset="0"/>
                <a:ea typeface="阿里巴巴普惠体 Medium" pitchFamily="34" charset="-122"/>
                <a:cs typeface="阿里巴巴普惠体 Medium" pitchFamily="34" charset="-120"/>
              </a:rPr>
              <a:t>Indigenous Forms of Community Self-Organization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5727116" y="2153158"/>
            <a:ext cx="3011895" cy="64608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5000"/>
              </a:lnSpc>
              <a:spcBef>
                <a:spcPts val="375"/>
              </a:spcBef>
              <a:buNone/>
            </a:pPr>
            <a:r>
              <a:rPr lang="en-US" sz="1400" dirty="0">
                <a:solidFill>
                  <a:srgbClr val="A61C2F"/>
                </a:solidFill>
                <a:latin typeface="阿里巴巴普惠体 Medium" pitchFamily="34" charset="0"/>
                <a:ea typeface="阿里巴巴普惠体 Medium" pitchFamily="34" charset="-122"/>
                <a:cs typeface="阿里巴巴普惠体 Medium" pitchFamily="34" charset="-120"/>
              </a:rPr>
              <a:t>Parallels with East Asian Mutual Aid Systems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344263" y="1759966"/>
            <a:ext cx="2733137" cy="110442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5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A61C2F"/>
                </a:solidFill>
                <a:latin typeface="阿里巴巴普惠体 Medium" pitchFamily="34" charset="0"/>
                <a:ea typeface="阿里巴巴普惠体 Medium" pitchFamily="34" charset="-122"/>
                <a:cs typeface="阿里巴巴普惠体 Medium" pitchFamily="34" charset="-120"/>
              </a:rPr>
              <a:t>Xiangyue(village compact), Huiguan(guilt), and Gongsuo (charitable associations) in Imperical China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5726679" y="3629653"/>
            <a:ext cx="3012332" cy="64608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5000"/>
              </a:lnSpc>
              <a:spcBef>
                <a:spcPts val="375"/>
              </a:spcBef>
              <a:buNone/>
            </a:pPr>
            <a:r>
              <a:rPr lang="en-US" sz="1400" dirty="0">
                <a:solidFill>
                  <a:srgbClr val="A61C2F"/>
                </a:solidFill>
                <a:latin typeface="阿里巴巴普惠体 Medium" pitchFamily="34" charset="0"/>
                <a:ea typeface="阿里巴巴普惠体 Medium" pitchFamily="34" charset="-122"/>
                <a:cs typeface="阿里巴巴普惠体 Medium" pitchFamily="34" charset="-120"/>
              </a:rPr>
              <a:t>Continuity from Tradition to Modern Civil Society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5727116" y="840994"/>
            <a:ext cx="3012332" cy="64608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5000"/>
              </a:lnSpc>
              <a:spcBef>
                <a:spcPts val="375"/>
              </a:spcBef>
              <a:buNone/>
            </a:pPr>
            <a:r>
              <a:rPr lang="en-US" sz="1400" dirty="0">
                <a:solidFill>
                  <a:srgbClr val="A61C2F"/>
                </a:solidFill>
                <a:latin typeface="阿里巴巴普惠体 Medium" pitchFamily="34" charset="0"/>
                <a:ea typeface="阿里巴巴普惠体 Medium" pitchFamily="34" charset="-122"/>
                <a:cs typeface="阿里巴巴普惠体 Medium" pitchFamily="34" charset="-120"/>
              </a:rPr>
              <a:t>Confucian Ethics as a Basis for Social Governance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5726679" y="2446020"/>
            <a:ext cx="2998795" cy="4023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 algn="just">
              <a:lnSpc>
                <a:spcPct val="115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A61C2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 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5726679" y="3916254"/>
            <a:ext cx="2999232" cy="4023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 algn="just">
              <a:lnSpc>
                <a:spcPct val="115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A61C2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 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5727116" y="1089596"/>
            <a:ext cx="2999232" cy="4023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 algn="just">
              <a:lnSpc>
                <a:spcPct val="115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A61C2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 </a:t>
            </a:r>
            <a:endParaRPr lang="en-US" sz="1500" dirty="0"/>
          </a:p>
        </p:txBody>
      </p:sp>
      <p:sp>
        <p:nvSpPr>
          <p:cNvPr id="13" name="Shape 11"/>
          <p:cNvSpPr/>
          <p:nvPr/>
        </p:nvSpPr>
        <p:spPr>
          <a:xfrm>
            <a:off x="5062493" y="815033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4000" y="0"/>
                </a:moveTo>
                <a:cubicBezTo>
                  <a:pt x="394186" y="0"/>
                  <a:pt x="508000" y="113814"/>
                  <a:pt x="508000" y="254000"/>
                </a:cubicBezTo>
                <a:cubicBezTo>
                  <a:pt x="508000" y="394186"/>
                  <a:pt x="394186" y="508000"/>
                  <a:pt x="254000" y="508000"/>
                </a:cubicBezTo>
                <a:cubicBezTo>
                  <a:pt x="113814" y="508000"/>
                  <a:pt x="0" y="394186"/>
                  <a:pt x="0" y="254000"/>
                </a:cubicBezTo>
                <a:cubicBezTo>
                  <a:pt x="0" y="113814"/>
                  <a:pt x="113814" y="0"/>
                  <a:pt x="254000" y="0"/>
                </a:cubicBezTo>
                <a:close/>
              </a:path>
            </a:pathLst>
          </a:custGeom>
          <a:solidFill>
            <a:srgbClr val="8E1828"/>
          </a:solidFill>
          <a:ln/>
        </p:spPr>
      </p:sp>
      <p:sp>
        <p:nvSpPr>
          <p:cNvPr id="14" name="Shape 12"/>
          <p:cNvSpPr/>
          <p:nvPr/>
        </p:nvSpPr>
        <p:spPr>
          <a:xfrm>
            <a:off x="5062493" y="2283206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4000" y="0"/>
                </a:moveTo>
                <a:cubicBezTo>
                  <a:pt x="394186" y="0"/>
                  <a:pt x="508000" y="113814"/>
                  <a:pt x="508000" y="254000"/>
                </a:cubicBezTo>
                <a:cubicBezTo>
                  <a:pt x="508000" y="394186"/>
                  <a:pt x="394186" y="508000"/>
                  <a:pt x="254000" y="508000"/>
                </a:cubicBezTo>
                <a:cubicBezTo>
                  <a:pt x="113814" y="508000"/>
                  <a:pt x="0" y="394186"/>
                  <a:pt x="0" y="254000"/>
                </a:cubicBezTo>
                <a:cubicBezTo>
                  <a:pt x="0" y="113814"/>
                  <a:pt x="113814" y="0"/>
                  <a:pt x="254000" y="0"/>
                </a:cubicBezTo>
                <a:close/>
              </a:path>
            </a:pathLst>
          </a:custGeom>
          <a:solidFill>
            <a:srgbClr val="8E1828"/>
          </a:solidFill>
          <a:ln/>
        </p:spPr>
      </p:sp>
      <p:sp>
        <p:nvSpPr>
          <p:cNvPr id="15" name="Shape 13"/>
          <p:cNvSpPr/>
          <p:nvPr/>
        </p:nvSpPr>
        <p:spPr>
          <a:xfrm>
            <a:off x="5062493" y="3759701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254000" y="0"/>
                </a:moveTo>
                <a:cubicBezTo>
                  <a:pt x="394186" y="0"/>
                  <a:pt x="508000" y="113814"/>
                  <a:pt x="508000" y="254000"/>
                </a:cubicBezTo>
                <a:cubicBezTo>
                  <a:pt x="508000" y="394186"/>
                  <a:pt x="394186" y="508000"/>
                  <a:pt x="254000" y="508000"/>
                </a:cubicBezTo>
                <a:cubicBezTo>
                  <a:pt x="113814" y="508000"/>
                  <a:pt x="0" y="394186"/>
                  <a:pt x="0" y="254000"/>
                </a:cubicBezTo>
                <a:cubicBezTo>
                  <a:pt x="0" y="113814"/>
                  <a:pt x="113814" y="0"/>
                  <a:pt x="254000" y="0"/>
                </a:cubicBezTo>
                <a:close/>
              </a:path>
            </a:pathLst>
          </a:custGeom>
          <a:solidFill>
            <a:srgbClr val="8E1828"/>
          </a:solidFill>
          <a:ln/>
        </p:spPr>
      </p:sp>
      <p:pic>
        <p:nvPicPr>
          <p:cNvPr id="1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9527" y="2472383"/>
            <a:ext cx="320006" cy="320006"/>
          </a:xfrm>
          <a:prstGeom prst="rect">
            <a:avLst/>
          </a:prstGeom>
        </p:spPr>
      </p:pic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47966" y="2368679"/>
            <a:ext cx="337054" cy="337054"/>
          </a:xfrm>
          <a:prstGeom prst="rect">
            <a:avLst/>
          </a:prstGeom>
        </p:spPr>
      </p:pic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47966" y="906637"/>
            <a:ext cx="337054" cy="337054"/>
          </a:xfrm>
          <a:prstGeom prst="rect">
            <a:avLst/>
          </a:prstGeom>
        </p:spPr>
      </p:pic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47966" y="3836030"/>
            <a:ext cx="337054" cy="3370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idx="100" hasCustomPrompt="1"/>
          </p:nvPr>
        </p:nvSpPr>
        <p:spPr>
          <a:xfrm>
            <a:off x="507992" y="1647849"/>
            <a:ext cx="6537960" cy="42062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190500" indent="-190500">
              <a:lnSpc>
                <a:spcPct val="100000"/>
              </a:lnSpc>
              <a:spcBef>
                <a:spcPts val="10"/>
              </a:spcBef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Trebuchet MS" pitchFamily="34" charset="0"/>
                <a:ea typeface="Trebuchet MS" pitchFamily="34" charset="-122"/>
                <a:cs typeface="Trebuchet MS" pitchFamily="34" charset="-120"/>
              </a:rPr>
              <a:t>Evolution of NGOs in Reform-Era China</a:t>
            </a: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249464" y="121049"/>
            <a:ext cx="8736511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900" b="1" dirty="0">
                <a:solidFill>
                  <a:srgbClr val="A61C2F"/>
                </a:solidFill>
                <a:latin typeface="阿里巴巴普惠体" pitchFamily="34" charset="0"/>
                <a:ea typeface="阿里巴巴普惠体" pitchFamily="34" charset="-122"/>
                <a:cs typeface="阿里巴巴普惠体" pitchFamily="34" charset="-120"/>
              </a:rPr>
              <a:t>Emergence of Modern Social Organizations</a:t>
            </a:r>
            <a:endParaRPr lang="en-US" sz="1500" dirty="0"/>
          </a:p>
        </p:txBody>
      </p:sp>
      <p:sp>
        <p:nvSpPr>
          <p:cNvPr id="3" name="Text 1"/>
          <p:cNvSpPr/>
          <p:nvPr/>
        </p:nvSpPr>
        <p:spPr>
          <a:xfrm>
            <a:off x="410187" y="1075612"/>
            <a:ext cx="8415066" cy="62407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 algn="ctr">
              <a:lnSpc>
                <a:spcPct val="115000"/>
              </a:lnSpc>
              <a:spcBef>
                <a:spcPts val="375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阿里巴巴普惠体 Light" pitchFamily="34" charset="0"/>
                <a:ea typeface="阿里巴巴普惠体 Light" pitchFamily="34" charset="-122"/>
                <a:cs typeface="阿里巴巴普惠体 Light" pitchFamily="34" charset="-120"/>
              </a:rPr>
              <a:t>From the 1980s–1990s, the state reduced direct welfare provision, creating space for new “social organizations” to emerge and address public needs through localized service delivery.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1203301" y="682420"/>
            <a:ext cx="6731223" cy="49677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 algn="ctr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b="1" dirty="0">
                <a:solidFill>
                  <a:srgbClr val="A61C2F"/>
                </a:solidFill>
                <a:latin typeface="阿里巴巴普惠体 Medium" pitchFamily="34" charset="0"/>
                <a:ea typeface="阿里巴巴普惠体 Medium" pitchFamily="34" charset="-122"/>
                <a:cs typeface="阿里巴巴普惠体 Medium" pitchFamily="34" charset="-120"/>
              </a:rPr>
              <a:t>State Retreat and the Rise of Social Organizations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322616" y="2112545"/>
            <a:ext cx="3119547" cy="128587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 algn="r">
              <a:lnSpc>
                <a:spcPct val="115000"/>
              </a:lnSpc>
              <a:spcBef>
                <a:spcPts val="375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阿里巴巴普惠体 Light" pitchFamily="34" charset="0"/>
                <a:ea typeface="阿里巴巴普惠体 Light" pitchFamily="34" charset="-122"/>
                <a:cs typeface="阿里巴巴普惠体 Light" pitchFamily="34" charset="-120"/>
              </a:rPr>
              <a:t>The 1995 UN conference catalyzed NGO growth by exposing Chinese activists to global civil society models, inspiring organizations focused on poverty, education, and environmental protection.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249464" y="1681402"/>
            <a:ext cx="3280552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 algn="r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200" b="1" dirty="0">
                <a:solidFill>
                  <a:srgbClr val="A61C2F"/>
                </a:solidFill>
                <a:latin typeface="阿里巴巴普惠体 Medium" pitchFamily="34" charset="0"/>
                <a:ea typeface="阿里巴巴普惠体 Medium" pitchFamily="34" charset="-122"/>
                <a:cs typeface="阿里巴巴普惠体 Medium" pitchFamily="34" charset="-120"/>
              </a:rPr>
              <a:t>Impact of the 1995 UN Women’s Conference in Beijing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322616" y="3639593"/>
            <a:ext cx="3119547" cy="106527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 algn="r">
              <a:lnSpc>
                <a:spcPct val="115000"/>
              </a:lnSpc>
              <a:spcBef>
                <a:spcPts val="375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阿里巴巴普惠体 Light" pitchFamily="34" charset="0"/>
                <a:ea typeface="阿里巴巴普惠体 Light" pitchFamily="34" charset="-122"/>
                <a:cs typeface="阿里巴巴普惠体 Light" pitchFamily="34" charset="-120"/>
              </a:rPr>
              <a:t> Many NGOs operate under a state-linked model known as GONGOs, enabling legitimacy and stability while functioning within political boundaries set by the government.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322616" y="3159533"/>
            <a:ext cx="3119547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 algn="r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200" b="1" dirty="0">
                <a:solidFill>
                  <a:srgbClr val="A61C2F"/>
                </a:solidFill>
                <a:latin typeface="阿里巴巴普惠体 Medium" pitchFamily="34" charset="0"/>
                <a:ea typeface="阿里巴巴普惠体 Medium" pitchFamily="34" charset="-122"/>
                <a:cs typeface="阿里巴巴普惠体 Medium" pitchFamily="34" charset="-120"/>
              </a:rPr>
              <a:t>The GONGO Model: Government-Organized NGOs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5802421" y="2112545"/>
            <a:ext cx="3119933" cy="106527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5000"/>
              </a:lnSpc>
              <a:spcBef>
                <a:spcPts val="375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阿里巴巴普惠体 Light" pitchFamily="34" charset="0"/>
                <a:ea typeface="阿里巴巴普惠体 Light" pitchFamily="34" charset="-122"/>
                <a:cs typeface="阿里巴巴普惠体 Light" pitchFamily="34" charset="-120"/>
              </a:rPr>
              <a:t>Founded in 1994, Friends of Nature became China’s first registered environmental NGO, promoting public awareness, environmental litigation, and ecological citizenship.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5802421" y="1774897"/>
            <a:ext cx="3119933" cy="4572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200" b="1" dirty="0">
                <a:solidFill>
                  <a:srgbClr val="A61C2F"/>
                </a:solidFill>
                <a:latin typeface="阿里巴巴普惠体 Medium" pitchFamily="34" charset="0"/>
                <a:ea typeface="阿里巴巴普惠体 Medium" pitchFamily="34" charset="-122"/>
                <a:cs typeface="阿里巴巴普惠体 Medium" pitchFamily="34" charset="-120"/>
              </a:rPr>
              <a:t>Case Study: Friends of Nature (1994)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5802421" y="3639593"/>
            <a:ext cx="3119933" cy="106527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5000"/>
              </a:lnSpc>
              <a:spcBef>
                <a:spcPts val="375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阿里巴巴普惠体 Light" pitchFamily="34" charset="0"/>
                <a:ea typeface="阿里巴巴普惠体 Light" pitchFamily="34" charset="-122"/>
                <a:cs typeface="阿里巴巴普惠体 Light" pitchFamily="34" charset="-120"/>
              </a:rPr>
              <a:t>CFPA exemplifies large-scale NGO-government collaboration, delivering rural development and disaster relief programs aligned with national policy goals and sustainable development.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5802421" y="3159533"/>
            <a:ext cx="3119933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200" b="1" dirty="0">
                <a:solidFill>
                  <a:srgbClr val="A61C2F"/>
                </a:solidFill>
                <a:latin typeface="阿里巴巴普惠体 Medium" pitchFamily="34" charset="0"/>
                <a:ea typeface="阿里巴巴普惠体 Medium" pitchFamily="34" charset="-122"/>
                <a:cs typeface="阿里巴巴普惠体 Medium" pitchFamily="34" charset="-120"/>
              </a:rPr>
              <a:t>Case Study: China Foundation for Poverty Alleviation (CFPA)</a:t>
            </a:r>
            <a:endParaRPr lang="en-US" sz="1500" dirty="0"/>
          </a:p>
        </p:txBody>
      </p:sp>
      <p:pic>
        <p:nvPicPr>
          <p:cNvPr id="13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7600" y="1874801"/>
            <a:ext cx="1828800" cy="1828800"/>
          </a:xfrm>
          <a:prstGeom prst="rect">
            <a:avLst/>
          </a:prstGeom>
        </p:spPr>
      </p:pic>
      <p:pic>
        <p:nvPicPr>
          <p:cNvPr id="14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57600" y="1874801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idx="100" hasCustomPrompt="1"/>
          </p:nvPr>
        </p:nvSpPr>
        <p:spPr>
          <a:xfrm>
            <a:off x="507992" y="1647849"/>
            <a:ext cx="6537960" cy="42062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190500" indent="-190500">
              <a:lnSpc>
                <a:spcPct val="100000"/>
              </a:lnSpc>
              <a:spcBef>
                <a:spcPts val="10"/>
              </a:spcBef>
              <a:buSzPct val="100000"/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Trebuchet MS" pitchFamily="34" charset="0"/>
                <a:ea typeface="Trebuchet MS" pitchFamily="34" charset="-122"/>
                <a:cs typeface="Trebuchet MS" pitchFamily="34" charset="-120"/>
              </a:rPr>
              <a:t>Contemporary Role and Challenges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249464" y="121049"/>
            <a:ext cx="8736511" cy="59121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900" dirty="0">
                <a:solidFill>
                  <a:srgbClr val="000000"/>
                </a:solidFill>
                <a:latin typeface="阿里巴巴普惠体 Medium" pitchFamily="34" charset="0"/>
                <a:ea typeface="阿里巴巴普惠体 Medium" pitchFamily="34" charset="-122"/>
                <a:cs typeface="阿里巴巴普惠体 Medium" pitchFamily="34" charset="-120"/>
              </a:rPr>
              <a:t>Contribution to Sustainable Development Goals (SDGs)</a:t>
            </a:r>
            <a:endParaRPr lang="en-US" sz="1500" dirty="0"/>
          </a:p>
        </p:txBody>
      </p:sp>
      <p:sp>
        <p:nvSpPr>
          <p:cNvPr id="3" name="Text 1"/>
          <p:cNvSpPr/>
          <p:nvPr/>
        </p:nvSpPr>
        <p:spPr>
          <a:xfrm>
            <a:off x="628673" y="2244142"/>
            <a:ext cx="1887986" cy="87410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 algn="ctr">
              <a:lnSpc>
                <a:spcPct val="115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A61C2F"/>
                </a:solidFill>
                <a:latin typeface="阿里巴巴普惠体 Medium" pitchFamily="34" charset="0"/>
                <a:ea typeface="阿里巴巴普惠体 Medium" pitchFamily="34" charset="-122"/>
                <a:cs typeface="阿里巴巴普惠体 Medium" pitchFamily="34" charset="-120"/>
              </a:rPr>
              <a:t>Advancing SDG 11: Sustainable Cities and Communities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2663076" y="2244142"/>
            <a:ext cx="1887986" cy="64365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 algn="ctr">
              <a:lnSpc>
                <a:spcPct val="115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A61C2F"/>
                </a:solidFill>
                <a:latin typeface="阿里巴巴普惠体 Medium" pitchFamily="34" charset="0"/>
                <a:ea typeface="阿里巴巴普惠体 Medium" pitchFamily="34" charset="-122"/>
                <a:cs typeface="阿里巴巴普惠体 Medium" pitchFamily="34" charset="-120"/>
              </a:rPr>
              <a:t>Supporting SDG 13: Climate Action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4697478" y="2189559"/>
            <a:ext cx="1887986" cy="87410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 algn="ctr">
              <a:lnSpc>
                <a:spcPct val="115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A61C2F"/>
                </a:solidFill>
                <a:latin typeface="阿里巴巴普惠体 Medium" pitchFamily="34" charset="0"/>
                <a:ea typeface="阿里巴巴普惠体 Medium" pitchFamily="34" charset="-122"/>
                <a:cs typeface="阿里巴巴普惠体 Medium" pitchFamily="34" charset="-120"/>
              </a:rPr>
              <a:t>Grassroots Mobilization: Example of Green Hunan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6718781" y="2189559"/>
            <a:ext cx="1887986" cy="87410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 algn="ctr">
              <a:lnSpc>
                <a:spcPct val="115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A61C2F"/>
                </a:solidFill>
                <a:latin typeface="阿里巴巴普惠体 Medium" pitchFamily="34" charset="0"/>
                <a:ea typeface="阿里巴巴普惠体 Medium" pitchFamily="34" charset="-122"/>
                <a:cs typeface="阿里巴巴普惠体 Medium" pitchFamily="34" charset="-120"/>
              </a:rPr>
              <a:t>Alignment with 'Leave No One Behind' Principle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654873" y="2828883"/>
            <a:ext cx="1861786" cy="172707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 algn="ctr">
              <a:lnSpc>
                <a:spcPct val="115000"/>
              </a:lnSpc>
              <a:spcBef>
                <a:spcPts val="375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阿里巴巴普惠体 Light" pitchFamily="34" charset="0"/>
                <a:ea typeface="阿里巴巴普惠体 Light" pitchFamily="34" charset="-122"/>
                <a:cs typeface="阿里巴巴普惠体 Light" pitchFamily="34" charset="-120"/>
              </a:rPr>
              <a:t>Chinese NGOs contribute to urban sustainability by engaging citizens in community planning, green spaces, and inclusive neighborhood initiatives that reflect local needs.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2801654" y="2828883"/>
            <a:ext cx="1861786" cy="172707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 algn="ctr">
              <a:lnSpc>
                <a:spcPct val="115000"/>
              </a:lnSpc>
              <a:spcBef>
                <a:spcPts val="375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阿里巴巴普惠体 Light" pitchFamily="34" charset="0"/>
                <a:ea typeface="阿里巴巴普惠体 Light" pitchFamily="34" charset="-122"/>
                <a:cs typeface="阿里巴巴普惠体 Light" pitchFamily="34" charset="-120"/>
              </a:rPr>
              <a:t> Environmental groups lead climate advocacy through public education, pollution monitoring, and low-carbon lifestyle campaigns, enhancing national climate resilience efforts.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4697478" y="2828883"/>
            <a:ext cx="1861786" cy="194767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 algn="ctr">
              <a:lnSpc>
                <a:spcPct val="115000"/>
              </a:lnSpc>
              <a:spcBef>
                <a:spcPts val="375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阿里巴巴普惠体 Light" pitchFamily="34" charset="0"/>
                <a:ea typeface="阿里巴巴普惠体 Light" pitchFamily="34" charset="-122"/>
                <a:cs typeface="阿里巴巴普惠体 Light" pitchFamily="34" charset="-120"/>
              </a:rPr>
              <a:t>Green Hunan organizes volunteers for river conservation and collaborates with authorities on pollution control, demonstrating effective bottom-up environmental governance.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6718781" y="2828883"/>
            <a:ext cx="1861786" cy="172707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 algn="ctr">
              <a:lnSpc>
                <a:spcPct val="115000"/>
              </a:lnSpc>
              <a:spcBef>
                <a:spcPts val="375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阿里巴巴普惠体 Light" pitchFamily="34" charset="0"/>
                <a:ea typeface="阿里巴巴普惠体 Light" pitchFamily="34" charset="-122"/>
                <a:cs typeface="阿里巴巴普惠体 Light" pitchFamily="34" charset="-120"/>
              </a:rPr>
              <a:t>By focusing on marginalized communities, NGOs ensure inclusive development, embodying the UN 2030 Agenda’s commitment to equity and universal participation.</a:t>
            </a:r>
            <a:endParaRPr lang="en-US" sz="1500" dirty="0"/>
          </a:p>
        </p:txBody>
      </p:sp>
      <p:sp>
        <p:nvSpPr>
          <p:cNvPr id="11" name="Shape 9"/>
          <p:cNvSpPr/>
          <p:nvPr/>
        </p:nvSpPr>
        <p:spPr>
          <a:xfrm>
            <a:off x="939316" y="864479"/>
            <a:ext cx="1201460" cy="1201460"/>
          </a:xfrm>
          <a:custGeom>
            <a:avLst/>
            <a:gdLst/>
            <a:ahLst/>
            <a:cxnLst/>
            <a:rect l="l" t="t" r="r" b="b"/>
            <a:pathLst>
              <a:path w="1201460" h="1201460">
                <a:moveTo>
                  <a:pt x="600730" y="0"/>
                </a:moveTo>
                <a:cubicBezTo>
                  <a:pt x="932282" y="0"/>
                  <a:pt x="1201460" y="269178"/>
                  <a:pt x="1201460" y="600730"/>
                </a:cubicBezTo>
                <a:cubicBezTo>
                  <a:pt x="1201460" y="932282"/>
                  <a:pt x="932282" y="1201460"/>
                  <a:pt x="600730" y="1201460"/>
                </a:cubicBezTo>
                <a:cubicBezTo>
                  <a:pt x="269178" y="1201460"/>
                  <a:pt x="0" y="932282"/>
                  <a:pt x="0" y="600730"/>
                </a:cubicBezTo>
                <a:cubicBezTo>
                  <a:pt x="0" y="269178"/>
                  <a:pt x="269178" y="0"/>
                  <a:pt x="600730" y="0"/>
                </a:cubicBezTo>
                <a:close/>
              </a:path>
            </a:pathLst>
          </a:custGeom>
          <a:solidFill>
            <a:srgbClr val="8E1828"/>
          </a:solidFill>
          <a:ln/>
        </p:spPr>
      </p:sp>
      <p:sp>
        <p:nvSpPr>
          <p:cNvPr id="12" name="Shape 10"/>
          <p:cNvSpPr/>
          <p:nvPr/>
        </p:nvSpPr>
        <p:spPr>
          <a:xfrm>
            <a:off x="2960619" y="864479"/>
            <a:ext cx="1201460" cy="1201460"/>
          </a:xfrm>
          <a:custGeom>
            <a:avLst/>
            <a:gdLst/>
            <a:ahLst/>
            <a:cxnLst/>
            <a:rect l="l" t="t" r="r" b="b"/>
            <a:pathLst>
              <a:path w="1201460" h="1201460">
                <a:moveTo>
                  <a:pt x="600730" y="0"/>
                </a:moveTo>
                <a:cubicBezTo>
                  <a:pt x="932282" y="0"/>
                  <a:pt x="1201460" y="269178"/>
                  <a:pt x="1201460" y="600730"/>
                </a:cubicBezTo>
                <a:cubicBezTo>
                  <a:pt x="1201460" y="932282"/>
                  <a:pt x="932282" y="1201460"/>
                  <a:pt x="600730" y="1201460"/>
                </a:cubicBezTo>
                <a:cubicBezTo>
                  <a:pt x="269178" y="1201460"/>
                  <a:pt x="0" y="932282"/>
                  <a:pt x="0" y="600730"/>
                </a:cubicBezTo>
                <a:cubicBezTo>
                  <a:pt x="0" y="269178"/>
                  <a:pt x="269178" y="0"/>
                  <a:pt x="600730" y="0"/>
                </a:cubicBezTo>
                <a:close/>
              </a:path>
            </a:pathLst>
          </a:custGeom>
          <a:solidFill>
            <a:srgbClr val="8E1828"/>
          </a:solidFill>
          <a:ln/>
        </p:spPr>
      </p:sp>
      <p:sp>
        <p:nvSpPr>
          <p:cNvPr id="13" name="Shape 11"/>
          <p:cNvSpPr/>
          <p:nvPr/>
        </p:nvSpPr>
        <p:spPr>
          <a:xfrm>
            <a:off x="4981921" y="864479"/>
            <a:ext cx="1201460" cy="1201460"/>
          </a:xfrm>
          <a:custGeom>
            <a:avLst/>
            <a:gdLst/>
            <a:ahLst/>
            <a:cxnLst/>
            <a:rect l="l" t="t" r="r" b="b"/>
            <a:pathLst>
              <a:path w="1201460" h="1201460">
                <a:moveTo>
                  <a:pt x="600730" y="0"/>
                </a:moveTo>
                <a:cubicBezTo>
                  <a:pt x="932282" y="0"/>
                  <a:pt x="1201460" y="269178"/>
                  <a:pt x="1201460" y="600730"/>
                </a:cubicBezTo>
                <a:cubicBezTo>
                  <a:pt x="1201460" y="932282"/>
                  <a:pt x="932282" y="1201460"/>
                  <a:pt x="600730" y="1201460"/>
                </a:cubicBezTo>
                <a:cubicBezTo>
                  <a:pt x="269178" y="1201460"/>
                  <a:pt x="0" y="932282"/>
                  <a:pt x="0" y="600730"/>
                </a:cubicBezTo>
                <a:cubicBezTo>
                  <a:pt x="0" y="269178"/>
                  <a:pt x="269178" y="0"/>
                  <a:pt x="600730" y="0"/>
                </a:cubicBezTo>
                <a:close/>
              </a:path>
            </a:pathLst>
          </a:custGeom>
          <a:solidFill>
            <a:srgbClr val="8E1828"/>
          </a:solidFill>
          <a:ln/>
        </p:spPr>
      </p:sp>
      <p:sp>
        <p:nvSpPr>
          <p:cNvPr id="14" name="Shape 12"/>
          <p:cNvSpPr/>
          <p:nvPr/>
        </p:nvSpPr>
        <p:spPr>
          <a:xfrm>
            <a:off x="7003223" y="864479"/>
            <a:ext cx="1201460" cy="1201460"/>
          </a:xfrm>
          <a:custGeom>
            <a:avLst/>
            <a:gdLst/>
            <a:ahLst/>
            <a:cxnLst/>
            <a:rect l="l" t="t" r="r" b="b"/>
            <a:pathLst>
              <a:path w="1201460" h="1201460">
                <a:moveTo>
                  <a:pt x="600730" y="0"/>
                </a:moveTo>
                <a:cubicBezTo>
                  <a:pt x="932282" y="0"/>
                  <a:pt x="1201460" y="269178"/>
                  <a:pt x="1201460" y="600730"/>
                </a:cubicBezTo>
                <a:cubicBezTo>
                  <a:pt x="1201460" y="932282"/>
                  <a:pt x="932282" y="1201460"/>
                  <a:pt x="600730" y="1201460"/>
                </a:cubicBezTo>
                <a:cubicBezTo>
                  <a:pt x="269178" y="1201460"/>
                  <a:pt x="0" y="932282"/>
                  <a:pt x="0" y="600730"/>
                </a:cubicBezTo>
                <a:cubicBezTo>
                  <a:pt x="0" y="269178"/>
                  <a:pt x="269178" y="0"/>
                  <a:pt x="600730" y="0"/>
                </a:cubicBezTo>
                <a:close/>
              </a:path>
            </a:pathLst>
          </a:custGeom>
          <a:solidFill>
            <a:srgbClr val="8E1828"/>
          </a:solidFill>
          <a:ln/>
        </p:spPr>
      </p:sp>
      <p:pic>
        <p:nvPicPr>
          <p:cNvPr id="15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5098" y="1120260"/>
            <a:ext cx="689897" cy="689897"/>
          </a:xfrm>
          <a:prstGeom prst="rect">
            <a:avLst/>
          </a:prstGeom>
        </p:spPr>
      </p:pic>
      <p:pic>
        <p:nvPicPr>
          <p:cNvPr id="16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05267" y="1187825"/>
            <a:ext cx="554768" cy="554768"/>
          </a:xfrm>
          <a:prstGeom prst="rect">
            <a:avLst/>
          </a:prstGeom>
        </p:spPr>
      </p:pic>
      <p:pic>
        <p:nvPicPr>
          <p:cNvPr id="17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05267" y="1187825"/>
            <a:ext cx="554768" cy="554768"/>
          </a:xfrm>
          <a:prstGeom prst="rect">
            <a:avLst/>
          </a:prstGeom>
        </p:spPr>
      </p:pic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47704" y="1208959"/>
            <a:ext cx="512500" cy="512500"/>
          </a:xfrm>
          <a:prstGeom prst="rect">
            <a:avLst/>
          </a:prstGeom>
        </p:spPr>
      </p:pic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27520" y="1131380"/>
            <a:ext cx="667657" cy="667657"/>
          </a:xfrm>
          <a:prstGeom prst="rect">
            <a:avLst/>
          </a:prstGeom>
        </p:spPr>
      </p:pic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27520" y="1131380"/>
            <a:ext cx="667657" cy="6676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249464" y="121049"/>
            <a:ext cx="8736511" cy="59121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900" dirty="0">
                <a:solidFill>
                  <a:srgbClr val="000000"/>
                </a:solidFill>
                <a:latin typeface="阿里巴巴普惠体 Medium" pitchFamily="34" charset="0"/>
                <a:ea typeface="阿里巴巴普惠体 Medium" pitchFamily="34" charset="-122"/>
                <a:cs typeface="阿里巴巴普惠体 Medium" pitchFamily="34" charset="-120"/>
              </a:rPr>
              <a:t>Constraints and Adaptive Innovations</a:t>
            </a:r>
            <a:endParaRPr lang="en-US" sz="15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4240" y="2024929"/>
            <a:ext cx="1463040" cy="146304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-10800000">
            <a:off x="5506720" y="2024929"/>
            <a:ext cx="1463040" cy="146304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01102" y="2024929"/>
            <a:ext cx="1463040" cy="1463040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-10800000">
            <a:off x="3284260" y="2024929"/>
            <a:ext cx="1463040" cy="1463040"/>
          </a:xfrm>
          <a:prstGeom prst="rect">
            <a:avLst/>
          </a:prstGeom>
        </p:spPr>
      </p:pic>
      <p:sp>
        <p:nvSpPr>
          <p:cNvPr id="7" name="Shape 1"/>
          <p:cNvSpPr/>
          <p:nvPr/>
        </p:nvSpPr>
        <p:spPr>
          <a:xfrm>
            <a:off x="2494280" y="2344969"/>
            <a:ext cx="822960" cy="822960"/>
          </a:xfrm>
          <a:custGeom>
            <a:avLst/>
            <a:gdLst/>
            <a:ahLst/>
            <a:cxnLst/>
            <a:rect l="l" t="t" r="r" b="b"/>
            <a:pathLst>
              <a:path w="822960" h="822960">
                <a:moveTo>
                  <a:pt x="411480" y="0"/>
                </a:moveTo>
                <a:cubicBezTo>
                  <a:pt x="638582" y="0"/>
                  <a:pt x="822960" y="184378"/>
                  <a:pt x="822960" y="411480"/>
                </a:cubicBezTo>
                <a:cubicBezTo>
                  <a:pt x="822960" y="638582"/>
                  <a:pt x="638582" y="822960"/>
                  <a:pt x="411480" y="822960"/>
                </a:cubicBezTo>
                <a:cubicBezTo>
                  <a:pt x="184378" y="822960"/>
                  <a:pt x="0" y="638582"/>
                  <a:pt x="0" y="411480"/>
                </a:cubicBezTo>
                <a:cubicBezTo>
                  <a:pt x="0" y="184378"/>
                  <a:pt x="184378" y="0"/>
                  <a:pt x="411480" y="0"/>
                </a:cubicBezTo>
                <a:close/>
              </a:path>
            </a:pathLst>
          </a:custGeom>
          <a:solidFill>
            <a:srgbClr val="8E1828"/>
          </a:solidFill>
          <a:ln/>
        </p:spPr>
      </p:sp>
      <p:sp>
        <p:nvSpPr>
          <p:cNvPr id="8" name="Shape 2"/>
          <p:cNvSpPr/>
          <p:nvPr/>
        </p:nvSpPr>
        <p:spPr>
          <a:xfrm>
            <a:off x="3604300" y="2344969"/>
            <a:ext cx="822960" cy="822960"/>
          </a:xfrm>
          <a:custGeom>
            <a:avLst/>
            <a:gdLst/>
            <a:ahLst/>
            <a:cxnLst/>
            <a:rect l="l" t="t" r="r" b="b"/>
            <a:pathLst>
              <a:path w="822960" h="822960">
                <a:moveTo>
                  <a:pt x="411480" y="0"/>
                </a:moveTo>
                <a:cubicBezTo>
                  <a:pt x="638582" y="0"/>
                  <a:pt x="822960" y="184378"/>
                  <a:pt x="822960" y="411480"/>
                </a:cubicBezTo>
                <a:cubicBezTo>
                  <a:pt x="822960" y="638582"/>
                  <a:pt x="638582" y="822960"/>
                  <a:pt x="411480" y="822960"/>
                </a:cubicBezTo>
                <a:cubicBezTo>
                  <a:pt x="184378" y="822960"/>
                  <a:pt x="0" y="638582"/>
                  <a:pt x="0" y="411480"/>
                </a:cubicBezTo>
                <a:cubicBezTo>
                  <a:pt x="0" y="184378"/>
                  <a:pt x="184378" y="0"/>
                  <a:pt x="411480" y="0"/>
                </a:cubicBezTo>
                <a:close/>
              </a:path>
            </a:pathLst>
          </a:custGeom>
          <a:solidFill>
            <a:srgbClr val="8E1828"/>
          </a:solidFill>
          <a:ln/>
        </p:spPr>
      </p:sp>
      <p:sp>
        <p:nvSpPr>
          <p:cNvPr id="9" name="Shape 3"/>
          <p:cNvSpPr/>
          <p:nvPr/>
        </p:nvSpPr>
        <p:spPr>
          <a:xfrm>
            <a:off x="4721142" y="2344969"/>
            <a:ext cx="822960" cy="822960"/>
          </a:xfrm>
          <a:custGeom>
            <a:avLst/>
            <a:gdLst/>
            <a:ahLst/>
            <a:cxnLst/>
            <a:rect l="l" t="t" r="r" b="b"/>
            <a:pathLst>
              <a:path w="822960" h="822960">
                <a:moveTo>
                  <a:pt x="411480" y="0"/>
                </a:moveTo>
                <a:cubicBezTo>
                  <a:pt x="638582" y="0"/>
                  <a:pt x="822960" y="184378"/>
                  <a:pt x="822960" y="411480"/>
                </a:cubicBezTo>
                <a:cubicBezTo>
                  <a:pt x="822960" y="638582"/>
                  <a:pt x="638582" y="822960"/>
                  <a:pt x="411480" y="822960"/>
                </a:cubicBezTo>
                <a:cubicBezTo>
                  <a:pt x="184378" y="822960"/>
                  <a:pt x="0" y="638582"/>
                  <a:pt x="0" y="411480"/>
                </a:cubicBezTo>
                <a:cubicBezTo>
                  <a:pt x="0" y="184378"/>
                  <a:pt x="184378" y="0"/>
                  <a:pt x="411480" y="0"/>
                </a:cubicBezTo>
                <a:close/>
              </a:path>
            </a:pathLst>
          </a:custGeom>
          <a:solidFill>
            <a:srgbClr val="8E1828"/>
          </a:solidFill>
          <a:ln/>
        </p:spPr>
      </p:sp>
      <p:sp>
        <p:nvSpPr>
          <p:cNvPr id="10" name="Shape 4"/>
          <p:cNvSpPr/>
          <p:nvPr/>
        </p:nvSpPr>
        <p:spPr>
          <a:xfrm>
            <a:off x="5826760" y="2344969"/>
            <a:ext cx="822960" cy="822960"/>
          </a:xfrm>
          <a:custGeom>
            <a:avLst/>
            <a:gdLst/>
            <a:ahLst/>
            <a:cxnLst/>
            <a:rect l="l" t="t" r="r" b="b"/>
            <a:pathLst>
              <a:path w="822960" h="822960">
                <a:moveTo>
                  <a:pt x="411480" y="0"/>
                </a:moveTo>
                <a:cubicBezTo>
                  <a:pt x="638582" y="0"/>
                  <a:pt x="822960" y="184378"/>
                  <a:pt x="822960" y="411480"/>
                </a:cubicBezTo>
                <a:cubicBezTo>
                  <a:pt x="822960" y="638582"/>
                  <a:pt x="638582" y="822960"/>
                  <a:pt x="411480" y="822960"/>
                </a:cubicBezTo>
                <a:cubicBezTo>
                  <a:pt x="184378" y="822960"/>
                  <a:pt x="0" y="638582"/>
                  <a:pt x="0" y="411480"/>
                </a:cubicBezTo>
                <a:cubicBezTo>
                  <a:pt x="0" y="184378"/>
                  <a:pt x="184378" y="0"/>
                  <a:pt x="411480" y="0"/>
                </a:cubicBezTo>
                <a:close/>
              </a:path>
            </a:pathLst>
          </a:custGeom>
          <a:solidFill>
            <a:srgbClr val="8E1828"/>
          </a:solidFill>
          <a:ln/>
        </p:spPr>
      </p:sp>
      <p:sp>
        <p:nvSpPr>
          <p:cNvPr id="11" name="Text 5"/>
          <p:cNvSpPr/>
          <p:nvPr/>
        </p:nvSpPr>
        <p:spPr>
          <a:xfrm>
            <a:off x="417983" y="1156283"/>
            <a:ext cx="4190593" cy="84467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 algn="just">
              <a:lnSpc>
                <a:spcPct val="115000"/>
              </a:lnSpc>
              <a:spcBef>
                <a:spcPts val="375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阿里巴巴普惠体 Light" pitchFamily="34" charset="0"/>
                <a:ea typeface="阿里巴巴普惠体 Light" pitchFamily="34" charset="-122"/>
                <a:cs typeface="阿里巴巴普惠体 Light" pitchFamily="34" charset="-120"/>
              </a:rPr>
              <a:t>Many NGOs face financial instability and complex registration procedures, restricting operational independence and long-term planning capabilities.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417983" y="744803"/>
            <a:ext cx="4190593" cy="46634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300" dirty="0">
                <a:solidFill>
                  <a:srgbClr val="A61C2F"/>
                </a:solidFill>
                <a:latin typeface="阿里巴巴普惠体 Medium" pitchFamily="34" charset="0"/>
                <a:ea typeface="阿里巴巴普惠体 Medium" pitchFamily="34" charset="-122"/>
                <a:cs typeface="阿里巴巴普惠体 Medium" pitchFamily="34" charset="-120"/>
              </a:rPr>
              <a:t>Funding Limitations and Registration Barriers</a:t>
            </a:r>
            <a:endParaRPr lang="en-US" sz="1500" dirty="0"/>
          </a:p>
        </p:txBody>
      </p:sp>
      <p:sp>
        <p:nvSpPr>
          <p:cNvPr id="13" name="Text 7"/>
          <p:cNvSpPr/>
          <p:nvPr/>
        </p:nvSpPr>
        <p:spPr>
          <a:xfrm>
            <a:off x="417983" y="3754245"/>
            <a:ext cx="4190593" cy="84467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 algn="just">
              <a:lnSpc>
                <a:spcPct val="115000"/>
              </a:lnSpc>
              <a:spcBef>
                <a:spcPts val="375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阿里巴巴普惠体 Light" pitchFamily="34" charset="0"/>
                <a:ea typeface="阿里巴巴普惠体 Light" pitchFamily="34" charset="-122"/>
                <a:cs typeface="阿里巴巴普惠体 Light" pitchFamily="34" charset="-120"/>
              </a:rPr>
              <a:t>To achieve sustainability, NGOs adopt social enterprise models, generating income through eco-products, training services, and green tourism initiatives.</a:t>
            </a:r>
            <a:endParaRPr lang="en-US" sz="1500" dirty="0"/>
          </a:p>
        </p:txBody>
      </p:sp>
      <p:sp>
        <p:nvSpPr>
          <p:cNvPr id="14" name="Text 8"/>
          <p:cNvSpPr/>
          <p:nvPr/>
        </p:nvSpPr>
        <p:spPr>
          <a:xfrm>
            <a:off x="417983" y="3342765"/>
            <a:ext cx="4190593" cy="49677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A61C2F"/>
                </a:solidFill>
                <a:latin typeface="阿里巴巴普惠体 Medium" pitchFamily="34" charset="0"/>
                <a:ea typeface="阿里巴巴普惠体 Medium" pitchFamily="34" charset="-122"/>
                <a:cs typeface="阿里巴巴普惠体 Medium" pitchFamily="34" charset="-120"/>
              </a:rPr>
              <a:t>Innovation Through Social Enterprises</a:t>
            </a:r>
            <a:endParaRPr lang="en-US" sz="1500" dirty="0"/>
          </a:p>
        </p:txBody>
      </p:sp>
      <p:sp>
        <p:nvSpPr>
          <p:cNvPr id="15" name="Text 9"/>
          <p:cNvSpPr/>
          <p:nvPr/>
        </p:nvSpPr>
        <p:spPr>
          <a:xfrm>
            <a:off x="4788448" y="1156283"/>
            <a:ext cx="4190593" cy="84467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 algn="just">
              <a:lnSpc>
                <a:spcPct val="115000"/>
              </a:lnSpc>
              <a:spcBef>
                <a:spcPts val="375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阿里巴巴普惠体 Light" pitchFamily="34" charset="0"/>
                <a:ea typeface="阿里巴巴普惠体 Light" pitchFamily="34" charset="-122"/>
                <a:cs typeface="阿里巴巴普惠体 Light" pitchFamily="34" charset="-120"/>
              </a:rPr>
              <a:t>Due to regulatory sensitivity, NGOs often avoid direct criticism of policies, instead framing issues as collaborative improvement opportunities.</a:t>
            </a:r>
            <a:endParaRPr lang="en-US" sz="1500" dirty="0"/>
          </a:p>
        </p:txBody>
      </p:sp>
      <p:sp>
        <p:nvSpPr>
          <p:cNvPr id="16" name="Text 10"/>
          <p:cNvSpPr/>
          <p:nvPr/>
        </p:nvSpPr>
        <p:spPr>
          <a:xfrm>
            <a:off x="4788448" y="744803"/>
            <a:ext cx="4190593" cy="46634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300" dirty="0">
                <a:solidFill>
                  <a:srgbClr val="A61C2F"/>
                </a:solidFill>
                <a:latin typeface="阿里巴巴普惠体 Medium" pitchFamily="34" charset="0"/>
                <a:ea typeface="阿里巴巴普惠体 Medium" pitchFamily="34" charset="-122"/>
                <a:cs typeface="阿里巴巴普惠体 Medium" pitchFamily="34" charset="-120"/>
              </a:rPr>
              <a:t>Caution in Public Advocacy and Policy Critique</a:t>
            </a:r>
            <a:endParaRPr lang="en-US" sz="1500" dirty="0"/>
          </a:p>
        </p:txBody>
      </p:sp>
      <p:sp>
        <p:nvSpPr>
          <p:cNvPr id="17" name="Text 11"/>
          <p:cNvSpPr/>
          <p:nvPr/>
        </p:nvSpPr>
        <p:spPr>
          <a:xfrm>
            <a:off x="4795382" y="4025548"/>
            <a:ext cx="4190593" cy="84467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 algn="just">
              <a:lnSpc>
                <a:spcPct val="115000"/>
              </a:lnSpc>
              <a:spcBef>
                <a:spcPts val="375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阿里巴巴普惠体 Light" pitchFamily="34" charset="0"/>
                <a:ea typeface="阿里巴巴普惠体 Light" pitchFamily="34" charset="-122"/>
                <a:cs typeface="阿里巴巴普惠体 Light" pitchFamily="34" charset="-120"/>
              </a:rPr>
              <a:t>Online platforms enable NGOs to run awareness campaigns and recruit young volunteers, expanding reach despite physical and legal constraints.</a:t>
            </a:r>
            <a:endParaRPr lang="en-US" sz="1500" dirty="0"/>
          </a:p>
        </p:txBody>
      </p:sp>
      <p:sp>
        <p:nvSpPr>
          <p:cNvPr id="18" name="Text 12"/>
          <p:cNvSpPr/>
          <p:nvPr/>
        </p:nvSpPr>
        <p:spPr>
          <a:xfrm>
            <a:off x="4788448" y="3425061"/>
            <a:ext cx="4190593" cy="81067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A61C2F"/>
                </a:solidFill>
                <a:latin typeface="阿里巴巴普惠体 Medium" pitchFamily="34" charset="0"/>
                <a:ea typeface="阿里巴巴普惠体 Medium" pitchFamily="34" charset="-122"/>
                <a:cs typeface="阿里巴巴普惠体 Medium" pitchFamily="34" charset="-120"/>
              </a:rPr>
              <a:t>Digital Campaigns and Youth Engagement</a:t>
            </a:r>
            <a:endParaRPr lang="en-US" sz="1500" dirty="0"/>
          </a:p>
        </p:txBody>
      </p:sp>
      <p:pic>
        <p:nvPicPr>
          <p:cNvPr id="19" name="Image 4" descr="https://card-ai-public.oss-cn-hangzhou.aliyuncs.com/107/release/user_file/2024_05_12/4c0fcdd2628ea6e34c53b1c72191cfe7.sv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82991" y="2506817"/>
            <a:ext cx="499262" cy="499262"/>
          </a:xfrm>
          <a:prstGeom prst="rect">
            <a:avLst/>
          </a:prstGeom>
        </p:spPr>
      </p:pic>
      <p:pic>
        <p:nvPicPr>
          <p:cNvPr id="20" name="Image 5" descr="https://card-ai-public.oss-cn-hangzhou.aliyuncs.com/107/release/user_file/2024_05_12/363495193763747b663c490d775053e4.sv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66149" y="2506817"/>
            <a:ext cx="499262" cy="499262"/>
          </a:xfrm>
          <a:prstGeom prst="rect">
            <a:avLst/>
          </a:prstGeom>
        </p:spPr>
      </p:pic>
      <p:pic>
        <p:nvPicPr>
          <p:cNvPr id="21" name="Image 6" descr="https://card-ai-public.oss-cn-hangzhou.aliyuncs.com/107/release/user_file/2024_05_12/58dec19c3c569a52dcf4db25ceffcdf2.sv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56129" y="2506817"/>
            <a:ext cx="499262" cy="499262"/>
          </a:xfrm>
          <a:prstGeom prst="rect">
            <a:avLst/>
          </a:prstGeom>
        </p:spPr>
      </p:pic>
      <p:pic>
        <p:nvPicPr>
          <p:cNvPr id="22" name="Image 7" descr="https://card-ai-public.oss-cn-hangzhou.aliyuncs.com/107/release/user_file/2024_05_12/334951d7c1b8b0d343cd06d217b2672a.sv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72864" y="2506606"/>
            <a:ext cx="499684" cy="4996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798</Words>
  <Application>Microsoft Office PowerPoint</Application>
  <PresentationFormat>全屏显示(16:9)</PresentationFormat>
  <Paragraphs>83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微软雅黑</vt:lpstr>
      <vt:lpstr>阿里巴巴普惠体</vt:lpstr>
      <vt:lpstr>阿里巴巴普惠体 Light</vt:lpstr>
      <vt:lpstr>阿里巴巴普惠体 Medium</vt:lpstr>
      <vt:lpstr>Arial</vt:lpstr>
      <vt:lpstr>Times New Roman</vt:lpstr>
      <vt:lpstr>Trebuchet MS</vt:lpstr>
      <vt:lpstr>Office Theme</vt:lpstr>
      <vt:lpstr>PowerPoint 演示文稿</vt:lpstr>
      <vt:lpstr>PowerPoint 演示文稿</vt:lpstr>
      <vt:lpstr>PowerPoint 演示文稿</vt:lpstr>
      <vt:lpstr>Indigenous Forms of Community Self-Organization</vt:lpstr>
      <vt:lpstr>PowerPoint 演示文稿</vt:lpstr>
      <vt:lpstr>Emergence of Modern Social Organizations</vt:lpstr>
      <vt:lpstr>PowerPoint 演示文稿</vt:lpstr>
      <vt:lpstr>Contribution to Sustainable Development Goals (SDGs)</vt:lpstr>
      <vt:lpstr>Constraints and Adaptive Innovations</vt:lpstr>
      <vt:lpstr>PowerPoint 演示文稿</vt:lpstr>
      <vt:lpstr>Building Context-Sensitive Civil Society Models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Oscar Zhao</cp:lastModifiedBy>
  <cp:revision>2</cp:revision>
  <dcterms:created xsi:type="dcterms:W3CDTF">2025-10-22T14:57:04Z</dcterms:created>
  <dcterms:modified xsi:type="dcterms:W3CDTF">2025-10-22T15:12:55Z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IGC">
    <vt:lpwstr>{"Label":"MindShow AIPPT","ContentProducer":"MindShow","ProducelD":"mindshow","ReservedCodel":"1","ContentPropagator":"mindshow","PropagatelD":"1","ReservedCode2":"0"}</vt:lpwstr>
  </property>
</Properties>
</file>