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5" r:id="rId3"/>
    <p:sldId id="258" r:id="rId4"/>
    <p:sldId id="272" r:id="rId5"/>
    <p:sldId id="259" r:id="rId6"/>
    <p:sldId id="261" r:id="rId7"/>
    <p:sldId id="262" r:id="rId8"/>
    <p:sldId id="264" r:id="rId9"/>
    <p:sldId id="260" r:id="rId10"/>
    <p:sldId id="263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DDC0-3C9C-4CB5-B240-67121305A9E1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FD001-F262-4FC6-B0AE-7480DDE87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157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DDC0-3C9C-4CB5-B240-67121305A9E1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FD001-F262-4FC6-B0AE-7480DDE87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53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DDC0-3C9C-4CB5-B240-67121305A9E1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FD001-F262-4FC6-B0AE-7480DDE87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40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DDC0-3C9C-4CB5-B240-67121305A9E1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FD001-F262-4FC6-B0AE-7480DDE87C7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0663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DDC0-3C9C-4CB5-B240-67121305A9E1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FD001-F262-4FC6-B0AE-7480DDE87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034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DDC0-3C9C-4CB5-B240-67121305A9E1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FD001-F262-4FC6-B0AE-7480DDE87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752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DDC0-3C9C-4CB5-B240-67121305A9E1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FD001-F262-4FC6-B0AE-7480DDE87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927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DDC0-3C9C-4CB5-B240-67121305A9E1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FD001-F262-4FC6-B0AE-7480DDE87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52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DDC0-3C9C-4CB5-B240-67121305A9E1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FD001-F262-4FC6-B0AE-7480DDE87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289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DDC0-3C9C-4CB5-B240-67121305A9E1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FD001-F262-4FC6-B0AE-7480DDE87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84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DDC0-3C9C-4CB5-B240-67121305A9E1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FD001-F262-4FC6-B0AE-7480DDE87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3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DDC0-3C9C-4CB5-B240-67121305A9E1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FD001-F262-4FC6-B0AE-7480DDE87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73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DDC0-3C9C-4CB5-B240-67121305A9E1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FD001-F262-4FC6-B0AE-7480DDE87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290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DDC0-3C9C-4CB5-B240-67121305A9E1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FD001-F262-4FC6-B0AE-7480DDE87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56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DDC0-3C9C-4CB5-B240-67121305A9E1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FD001-F262-4FC6-B0AE-7480DDE87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90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DDC0-3C9C-4CB5-B240-67121305A9E1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FD001-F262-4FC6-B0AE-7480DDE87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54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DDC0-3C9C-4CB5-B240-67121305A9E1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FD001-F262-4FC6-B0AE-7480DDE87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339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A43DDC0-3C9C-4CB5-B240-67121305A9E1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FD001-F262-4FC6-B0AE-7480DDE87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4381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Алгоритми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Sap </a:t>
            </a:r>
            <a:r>
              <a:rPr lang="en-US" dirty="0" err="1"/>
              <a:t>geekycamp</a:t>
            </a:r>
            <a:r>
              <a:rPr lang="en-US" dirty="0"/>
              <a:t> 4.0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82270" y="5928049"/>
            <a:ext cx="2444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Божин Кацарски</a:t>
            </a:r>
          </a:p>
          <a:p>
            <a:r>
              <a:rPr lang="bg-BG" dirty="0"/>
              <a:t>6.09.17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176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Безполезни, но забавни сортировки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3294517" cy="4195481"/>
          </a:xfrm>
        </p:spPr>
        <p:txBody>
          <a:bodyPr>
            <a:normAutofit/>
          </a:bodyPr>
          <a:lstStyle/>
          <a:p>
            <a:r>
              <a:rPr lang="en-US" dirty="0" err="1"/>
              <a:t>bogoSort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sleepSort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3092" y="2052918"/>
            <a:ext cx="2236763" cy="22367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3134" y="5046499"/>
            <a:ext cx="445770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689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Търсене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87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Линейно търсене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Задачата:</a:t>
                </a:r>
              </a:p>
              <a:p>
                <a:pPr lvl="1"/>
                <a:r>
                  <a:rPr lang="bg-BG" dirty="0"/>
                  <a:t>вход:</a:t>
                </a:r>
              </a:p>
              <a:p>
                <a:pPr lvl="2"/>
                <a:r>
                  <a:rPr lang="bg-BG" dirty="0"/>
                  <a:t>Линейна последователност от елементи</a:t>
                </a:r>
              </a:p>
              <a:p>
                <a:pPr lvl="2"/>
                <a:r>
                  <a:rPr lang="bg-BG" dirty="0"/>
                  <a:t>Елемент, който търсим</a:t>
                </a:r>
              </a:p>
              <a:p>
                <a:pPr lvl="1"/>
                <a:r>
                  <a:rPr lang="bg-BG" dirty="0"/>
                  <a:t>изход: последователността съдържа ли елемента?</a:t>
                </a:r>
              </a:p>
              <a:p>
                <a:endParaRPr lang="bg-BG" dirty="0"/>
              </a:p>
              <a:p>
                <a:r>
                  <a:rPr lang="bg-BG" dirty="0"/>
                  <a:t>Очевидното решение – линейно търсене:</a:t>
                </a:r>
              </a:p>
              <a:p>
                <a:pPr lvl="1"/>
                <a:r>
                  <a:rPr lang="bg-BG" dirty="0"/>
                  <a:t>обхождаме всички елементи и проверяваме дали са равни на търсения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bg-BG" dirty="0"/>
                  <a:t>време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0332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Двоично търсене</a:t>
            </a:r>
            <a:br>
              <a:rPr lang="bg-BG" dirty="0"/>
            </a:br>
            <a:r>
              <a:rPr lang="en-US" sz="2000" dirty="0"/>
              <a:t>binary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2052918"/>
            <a:ext cx="6012010" cy="4195481"/>
          </a:xfrm>
        </p:spPr>
        <p:txBody>
          <a:bodyPr>
            <a:normAutofit fontScale="85000" lnSpcReduction="20000"/>
          </a:bodyPr>
          <a:lstStyle/>
          <a:p>
            <a:r>
              <a:rPr lang="bg-BG" dirty="0"/>
              <a:t>Задачата</a:t>
            </a:r>
            <a:r>
              <a:rPr lang="en-US" dirty="0"/>
              <a:t>:</a:t>
            </a:r>
            <a:endParaRPr lang="bg-BG" dirty="0"/>
          </a:p>
          <a:p>
            <a:pPr lvl="1"/>
            <a:r>
              <a:rPr lang="bg-BG" dirty="0"/>
              <a:t>вход:</a:t>
            </a:r>
          </a:p>
          <a:p>
            <a:pPr lvl="2"/>
            <a:r>
              <a:rPr lang="bg-BG" dirty="0"/>
              <a:t>Линейна </a:t>
            </a:r>
            <a:r>
              <a:rPr lang="bg-B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сортирана</a:t>
            </a:r>
            <a:r>
              <a:rPr lang="bg-BG" dirty="0"/>
              <a:t> последователност от елементи</a:t>
            </a:r>
          </a:p>
          <a:p>
            <a:pPr lvl="2"/>
            <a:r>
              <a:rPr lang="bg-BG" dirty="0"/>
              <a:t>Елемент, който търсим</a:t>
            </a:r>
          </a:p>
          <a:p>
            <a:pPr lvl="1"/>
            <a:r>
              <a:rPr lang="bg-BG" dirty="0"/>
              <a:t>изход: последователността съдържа ли елемента?</a:t>
            </a:r>
          </a:p>
          <a:p>
            <a:endParaRPr lang="bg-BG" dirty="0"/>
          </a:p>
          <a:p>
            <a:r>
              <a:rPr lang="bg-BG" dirty="0"/>
              <a:t>Решението - двоично търсене:</a:t>
            </a:r>
          </a:p>
          <a:p>
            <a:pPr lvl="1"/>
            <a:r>
              <a:rPr lang="bg-BG" dirty="0"/>
              <a:t>Елементът в средата по-голям ли е от търсения?</a:t>
            </a:r>
          </a:p>
          <a:p>
            <a:pPr lvl="1"/>
            <a:r>
              <a:rPr lang="bg-BG" dirty="0"/>
              <a:t>Да – тогава търси рекурсивно в лявата половина</a:t>
            </a:r>
          </a:p>
          <a:p>
            <a:pPr lvl="1"/>
            <a:r>
              <a:rPr lang="bg-BG" dirty="0"/>
              <a:t>Не – тогава търси рекурсивно в дясната половина</a:t>
            </a:r>
          </a:p>
          <a:p>
            <a:endParaRPr lang="en-US" dirty="0"/>
          </a:p>
          <a:p>
            <a:r>
              <a:rPr lang="bg-BG" dirty="0"/>
              <a:t>Каква е сложността по време?</a:t>
            </a:r>
            <a:endParaRPr lang="en-US" dirty="0"/>
          </a:p>
          <a:p>
            <a:endParaRPr lang="bg-BG" dirty="0"/>
          </a:p>
          <a:p>
            <a:pPr lvl="1"/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122" y="1853248"/>
            <a:ext cx="4887273" cy="32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032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Графи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17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граф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052918"/>
            <a:ext cx="7483962" cy="4195481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Множество от </a:t>
            </a:r>
            <a:r>
              <a:rPr lang="bg-B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върхове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(vertices / nodes)</a:t>
            </a:r>
            <a:endParaRPr lang="bg-B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bg-BG" dirty="0"/>
              <a:t>Множество от </a:t>
            </a:r>
            <a:r>
              <a:rPr lang="bg-B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ребра</a:t>
            </a:r>
            <a:r>
              <a:rPr lang="en-US" dirty="0"/>
              <a:t> (edges)</a:t>
            </a:r>
            <a:r>
              <a:rPr lang="bg-BG" dirty="0"/>
              <a:t>, свързващи някои върхове</a:t>
            </a:r>
            <a:endParaRPr lang="en-US" dirty="0"/>
          </a:p>
          <a:p>
            <a:pPr lvl="1"/>
            <a:r>
              <a:rPr lang="bg-B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Насочен </a:t>
            </a:r>
            <a:r>
              <a:rPr lang="bg-BG" dirty="0"/>
              <a:t>граф – ребрата имат посока</a:t>
            </a:r>
          </a:p>
          <a:p>
            <a:pPr lvl="1"/>
            <a:r>
              <a:rPr lang="bg-B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Тегловен </a:t>
            </a:r>
            <a:r>
              <a:rPr lang="bg-BG" dirty="0"/>
              <a:t>граф – ребрата имат тегло/дължина/цена</a:t>
            </a:r>
            <a:endParaRPr lang="bg-B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bg-BG" dirty="0"/>
              <a:t>С графи могат да се моделират</a:t>
            </a:r>
          </a:p>
          <a:p>
            <a:pPr lvl="1"/>
            <a:r>
              <a:rPr lang="bg-BG" dirty="0"/>
              <a:t>географски карти</a:t>
            </a:r>
          </a:p>
          <a:p>
            <a:pPr lvl="1"/>
            <a:r>
              <a:rPr lang="bg-BG" dirty="0"/>
              <a:t>компютърни мрежи</a:t>
            </a:r>
          </a:p>
          <a:p>
            <a:pPr lvl="1"/>
            <a:r>
              <a:rPr lang="bg-BG" dirty="0"/>
              <a:t>състояния на някаква система</a:t>
            </a:r>
          </a:p>
          <a:p>
            <a:r>
              <a:rPr lang="bg-BG" dirty="0"/>
              <a:t>Съществуват много и най-различни задачи и алгоритми, свързани с графи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457" y="2056694"/>
            <a:ext cx="4717331" cy="47173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2713" y="550175"/>
            <a:ext cx="2860652" cy="260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091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представяме граф в паметта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Ако върховете се идентифицират с нещо, </a:t>
            </a:r>
            <a:r>
              <a:rPr lang="bg-BG" dirty="0" err="1"/>
              <a:t>различн</a:t>
            </a:r>
            <a:r>
              <a:rPr lang="en-US" dirty="0"/>
              <a:t>o</a:t>
            </a:r>
            <a:r>
              <a:rPr lang="bg-BG" dirty="0"/>
              <a:t> от числата 0, …, </a:t>
            </a:r>
            <a:r>
              <a:rPr lang="en-US" dirty="0"/>
              <a:t>n</a:t>
            </a:r>
          </a:p>
          <a:p>
            <a:pPr lvl="1"/>
            <a:r>
              <a:rPr lang="en-US" dirty="0"/>
              <a:t>map&lt;</a:t>
            </a:r>
            <a:r>
              <a:rPr lang="en-US" dirty="0" err="1"/>
              <a:t>IdentifierType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&gt; vertices;</a:t>
            </a:r>
          </a:p>
          <a:p>
            <a:pPr lvl="1"/>
            <a:r>
              <a:rPr lang="bg-BG" dirty="0"/>
              <a:t>Защото ще ползваме номерата на върховете като индекси в масив</a:t>
            </a:r>
          </a:p>
          <a:p>
            <a:r>
              <a:rPr lang="bg-BG" dirty="0"/>
              <a:t>Ребрата можем да представим като:</a:t>
            </a:r>
          </a:p>
          <a:p>
            <a:pPr lvl="1"/>
            <a:r>
              <a:rPr lang="bg-BG" dirty="0"/>
              <a:t>Матрица на съседство</a:t>
            </a:r>
          </a:p>
          <a:p>
            <a:pPr lvl="1"/>
            <a:r>
              <a:rPr lang="bg-BG" dirty="0"/>
              <a:t>Списък на съседите</a:t>
            </a:r>
          </a:p>
          <a:p>
            <a:pPr lvl="1"/>
            <a:r>
              <a:rPr lang="bg-BG"/>
              <a:t>Списък на ребрата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189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Сортиране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50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Сортиране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6303712" cy="4195481"/>
          </a:xfrm>
        </p:spPr>
        <p:txBody>
          <a:bodyPr/>
          <a:lstStyle/>
          <a:p>
            <a:r>
              <a:rPr lang="bg-BG" dirty="0"/>
              <a:t>Основна задача в програмирането</a:t>
            </a:r>
          </a:p>
          <a:p>
            <a:pPr lvl="1"/>
            <a:r>
              <a:rPr lang="bg-BG" dirty="0"/>
              <a:t>Вход: масив от </a:t>
            </a:r>
            <a:r>
              <a:rPr lang="bg-B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сравними елементи</a:t>
            </a:r>
          </a:p>
          <a:p>
            <a:pPr lvl="1"/>
            <a:r>
              <a:rPr lang="bg-BG" dirty="0"/>
              <a:t>Задача: подреждане на елементите в нарастващ ред</a:t>
            </a:r>
          </a:p>
          <a:p>
            <a:pPr lvl="1"/>
            <a:r>
              <a:rPr lang="bg-BG" dirty="0"/>
              <a:t>Изход: -</a:t>
            </a:r>
          </a:p>
          <a:p>
            <a:r>
              <a:rPr lang="bg-BG" dirty="0"/>
              <a:t>Много различни алгоритми</a:t>
            </a:r>
          </a:p>
          <a:p>
            <a:pPr lvl="1"/>
            <a:r>
              <a:rPr lang="bg-BG" dirty="0"/>
              <a:t>С различни плюсове и минуси</a:t>
            </a:r>
          </a:p>
          <a:p>
            <a:pPr lvl="1"/>
            <a:r>
              <a:rPr lang="bg-BG" dirty="0"/>
              <a:t>Някои подходящи само за учебна цел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7024" y="1853248"/>
            <a:ext cx="3749972" cy="286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657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Сортиране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5699144" cy="4195481"/>
          </a:xfrm>
        </p:spPr>
        <p:txBody>
          <a:bodyPr/>
          <a:lstStyle/>
          <a:p>
            <a:r>
              <a:rPr lang="bg-BG" dirty="0"/>
              <a:t>Сортиране на място (</a:t>
            </a:r>
            <a:r>
              <a:rPr lang="en-US" dirty="0"/>
              <a:t>in-place</a:t>
            </a:r>
            <a:r>
              <a:rPr lang="bg-BG" dirty="0"/>
              <a:t>)</a:t>
            </a:r>
          </a:p>
          <a:p>
            <a:pPr lvl="1"/>
            <a:r>
              <a:rPr lang="bg-BG" dirty="0"/>
              <a:t>Изисква константна допълнителна памет</a:t>
            </a:r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Стабилно сортиране </a:t>
            </a:r>
            <a:r>
              <a:rPr lang="en-US" dirty="0"/>
              <a:t>(stable)</a:t>
            </a:r>
            <a:endParaRPr lang="bg-BG" dirty="0"/>
          </a:p>
          <a:p>
            <a:pPr lvl="1"/>
            <a:r>
              <a:rPr lang="bg-BG" dirty="0"/>
              <a:t>Запазва относителния ред на елементите, които считаме </a:t>
            </a:r>
            <a:r>
              <a:rPr lang="bg-BG"/>
              <a:t>за равни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457" y="1090779"/>
            <a:ext cx="2869917" cy="473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854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selectionSort</a:t>
            </a:r>
            <a:br>
              <a:rPr lang="bg-BG" dirty="0"/>
            </a:br>
            <a:r>
              <a:rPr lang="bg-BG" sz="2000" dirty="0"/>
              <a:t>сортиране чрез пряка селекция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6559995" cy="4195481"/>
          </a:xfrm>
        </p:spPr>
        <p:txBody>
          <a:bodyPr>
            <a:normAutofit fontScale="92500" lnSpcReduction="20000"/>
          </a:bodyPr>
          <a:lstStyle/>
          <a:p>
            <a:r>
              <a:rPr lang="bg-BG" dirty="0"/>
              <a:t>Алгоритъм:</a:t>
            </a:r>
          </a:p>
          <a:p>
            <a:pPr lvl="1"/>
            <a:r>
              <a:rPr lang="bg-BG" dirty="0"/>
              <a:t>Прави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lang="en-US" dirty="0"/>
              <a:t> </a:t>
            </a:r>
            <a:r>
              <a:rPr lang="bg-BG" dirty="0"/>
              <a:t>итерации върху масива</a:t>
            </a:r>
          </a:p>
          <a:p>
            <a:pPr lvl="1"/>
            <a:r>
              <a:rPr lang="bg-BG" dirty="0"/>
              <a:t>На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lang="en-US" dirty="0"/>
              <a:t>-</a:t>
            </a:r>
            <a:r>
              <a:rPr lang="bg-BG" dirty="0"/>
              <a:t>тата от тях избира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lang="en-US" dirty="0"/>
              <a:t>-</a:t>
            </a:r>
            <a:r>
              <a:rPr lang="bg-BG" dirty="0"/>
              <a:t>ят най-малък елемент</a:t>
            </a:r>
          </a:p>
          <a:p>
            <a:pPr lvl="1"/>
            <a:r>
              <a:rPr lang="bg-BG" dirty="0"/>
              <a:t>Разменя го с този, който в момента е на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lang="en-US" dirty="0"/>
              <a:t>-</a:t>
            </a:r>
            <a:r>
              <a:rPr lang="bg-BG" dirty="0"/>
              <a:t>та позиция</a:t>
            </a:r>
          </a:p>
          <a:p>
            <a:r>
              <a:rPr lang="bg-BG" dirty="0"/>
              <a:t>Сортира</a:t>
            </a:r>
          </a:p>
          <a:p>
            <a:pPr lvl="1"/>
            <a:r>
              <a:rPr lang="bg-BG" dirty="0"/>
              <a:t>стабилно</a:t>
            </a:r>
          </a:p>
          <a:p>
            <a:pPr lvl="1"/>
            <a:r>
              <a:rPr lang="bg-BG" dirty="0"/>
              <a:t>на място</a:t>
            </a:r>
          </a:p>
          <a:p>
            <a:r>
              <a:rPr lang="bg-BG" dirty="0"/>
              <a:t>Лесен за имплементация</a:t>
            </a:r>
          </a:p>
          <a:p>
            <a:r>
              <a:rPr lang="bg-BG" dirty="0"/>
              <a:t>Бавен</a:t>
            </a:r>
          </a:p>
          <a:p>
            <a:pPr lvl="1"/>
            <a:r>
              <a:rPr lang="bg-BG" dirty="0"/>
              <a:t>Каква е сложността му?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bg-BG" dirty="0"/>
              <a:t>Извършва минимален брой размени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3307" y="2052918"/>
            <a:ext cx="3460795" cy="346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144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mergeSort</a:t>
            </a:r>
            <a:br>
              <a:rPr lang="bg-BG" dirty="0"/>
            </a:br>
            <a:r>
              <a:rPr lang="bg-BG" sz="2000" dirty="0"/>
              <a:t>сортиране чрез сливане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03312" y="2052918"/>
                <a:ext cx="6559995" cy="4195481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bg-BG" dirty="0"/>
                  <a:t>Алгоритъм:</a:t>
                </a:r>
              </a:p>
              <a:p>
                <a:pPr lvl="1"/>
                <a:r>
                  <a:rPr lang="bg-BG" dirty="0"/>
                  <a:t>Разделя масива на две половини</a:t>
                </a:r>
              </a:p>
              <a:p>
                <a:pPr lvl="1"/>
                <a:r>
                  <a:rPr lang="bg-BG" dirty="0"/>
                  <a:t>Сортира всяка половина рекурсивно</a:t>
                </a:r>
              </a:p>
              <a:p>
                <a:pPr lvl="1"/>
                <a:r>
                  <a:rPr lang="bg-BG" dirty="0"/>
                  <a:t>Слива сортираните половини</a:t>
                </a:r>
              </a:p>
              <a:p>
                <a:r>
                  <a:rPr lang="en-US" i="1" dirty="0"/>
                  <a:t>`</a:t>
                </a:r>
                <a:r>
                  <a:rPr lang="bg-BG" i="1" dirty="0"/>
                  <a:t>Разделяй и владей</a:t>
                </a:r>
                <a:r>
                  <a:rPr lang="en-US" i="1" dirty="0"/>
                  <a:t>`</a:t>
                </a:r>
                <a:r>
                  <a:rPr lang="bg-BG" dirty="0"/>
                  <a:t> подход</a:t>
                </a:r>
              </a:p>
              <a:p>
                <a:r>
                  <a:rPr lang="bg-BG" dirty="0"/>
                  <a:t>Стабилна сортировка</a:t>
                </a:r>
              </a:p>
              <a:p>
                <a:r>
                  <a:rPr lang="bg-BG" dirty="0"/>
                  <a:t>Използва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bg-BG" dirty="0"/>
                  <a:t>допълнително памет*</a:t>
                </a:r>
              </a:p>
              <a:p>
                <a:pPr lvl="1"/>
                <a:r>
                  <a:rPr lang="bg-BG" dirty="0"/>
                  <a:t>Има вариант, който сортира на място, но е прекалено сложен</a:t>
                </a:r>
              </a:p>
              <a:p>
                <a:r>
                  <a:rPr lang="bg-BG" dirty="0"/>
                  <a:t>Бърз</a:t>
                </a:r>
              </a:p>
              <a:p>
                <a:pPr lvl="1"/>
                <a:r>
                  <a:rPr lang="bg-BG" dirty="0"/>
                  <a:t>Каква е сложността му?</a:t>
                </a:r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bg-BG" dirty="0"/>
                  <a:t>Подходящ за паралелна обработка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2052918"/>
                <a:ext cx="6559995" cy="4195481"/>
              </a:xfrm>
              <a:blipFill>
                <a:blip r:embed="rId2"/>
                <a:stretch>
                  <a:fillRect l="-372" t="-2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1036" y="1853248"/>
            <a:ext cx="3779381" cy="319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450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br>
              <a:rPr lang="bg-BG" dirty="0"/>
            </a:br>
            <a:r>
              <a:rPr lang="bg-BG" sz="2000" dirty="0"/>
              <a:t>бързо сортиране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03313" y="2052918"/>
                <a:ext cx="6040848" cy="4195481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bg-BG" dirty="0"/>
                  <a:t>Алгоритъм:</a:t>
                </a:r>
              </a:p>
              <a:p>
                <a:pPr lvl="1"/>
                <a:r>
                  <a:rPr lang="bg-BG" dirty="0"/>
                  <a:t>Избираме </a:t>
                </a:r>
                <a:r>
                  <a:rPr lang="bg-BG" i="1" dirty="0"/>
                  <a:t>някой</a:t>
                </a:r>
                <a:r>
                  <a:rPr lang="bg-BG" dirty="0"/>
                  <a:t> елемент за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pivot</a:t>
                </a:r>
                <a:endParaRPr lang="bg-BG" dirty="0"/>
              </a:p>
              <a:p>
                <a:pPr lvl="1"/>
                <a:r>
                  <a:rPr lang="bg-BG" dirty="0"/>
                  <a:t>Разместваме елементите така че:</a:t>
                </a:r>
              </a:p>
              <a:p>
                <a:pPr lvl="2"/>
                <a:r>
                  <a:rPr lang="bg-BG" dirty="0"/>
                  <a:t>По-малките от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pivot</a:t>
                </a:r>
                <a:r>
                  <a:rPr lang="en-US" dirty="0"/>
                  <a:t> </a:t>
                </a:r>
                <a:r>
                  <a:rPr lang="bg-BG" dirty="0"/>
                  <a:t>са вляво от него</a:t>
                </a:r>
              </a:p>
              <a:p>
                <a:pPr lvl="2"/>
                <a:r>
                  <a:rPr lang="bg-BG" dirty="0"/>
                  <a:t>По-големите от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pivot</a:t>
                </a:r>
                <a:r>
                  <a:rPr lang="en-US" dirty="0"/>
                  <a:t> </a:t>
                </a:r>
                <a:r>
                  <a:rPr lang="bg-BG" dirty="0"/>
                  <a:t>са вдясно от него</a:t>
                </a:r>
              </a:p>
              <a:p>
                <a:pPr lvl="1"/>
                <a:r>
                  <a:rPr lang="bg-BG" dirty="0"/>
                  <a:t>Сортираме двете части рекурсивно</a:t>
                </a:r>
              </a:p>
              <a:p>
                <a:r>
                  <a:rPr lang="bg-BG" u="sng" dirty="0"/>
                  <a:t>Не</a:t>
                </a:r>
                <a:r>
                  <a:rPr lang="bg-BG" i="1" dirty="0"/>
                  <a:t>с</a:t>
                </a:r>
                <a:r>
                  <a:rPr lang="bg-BG" dirty="0"/>
                  <a:t>табилна сортировка</a:t>
                </a:r>
              </a:p>
              <a:p>
                <a:r>
                  <a:rPr lang="bg-BG" dirty="0"/>
                  <a:t>Сортира на място т.е. </a:t>
                </a:r>
                <a14:m>
                  <m:oMath xmlns:m="http://schemas.openxmlformats.org/officeDocument/2006/math">
                    <m:r>
                      <a:rPr lang="bg-BG" b="0" i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(1) </m:t>
                    </m:r>
                  </m:oMath>
                </a14:m>
                <a:r>
                  <a:rPr lang="bg-BG" dirty="0"/>
                  <a:t>допълнително памет</a:t>
                </a:r>
              </a:p>
              <a:p>
                <a:r>
                  <a:rPr lang="bg-BG" dirty="0"/>
                  <a:t>Бърз в средния случай*</a:t>
                </a:r>
              </a:p>
              <a:p>
                <a:pPr lvl="1"/>
                <a:r>
                  <a:rPr lang="bg-BG" dirty="0"/>
                  <a:t>Каква е сложността му?</a:t>
                </a:r>
              </a:p>
              <a:p>
                <a:pPr lvl="1"/>
                <a:r>
                  <a:rPr lang="bg-BG" dirty="0"/>
                  <a:t>Кой е лошият случай?</a:t>
                </a:r>
              </a:p>
              <a:p>
                <a:r>
                  <a:rPr lang="bg-BG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Най-добрият</a:t>
                </a:r>
                <a:r>
                  <a:rPr lang="bg-BG" dirty="0"/>
                  <a:t>* сортиращ алгоритъм</a:t>
                </a:r>
              </a:p>
              <a:p>
                <a:pPr marL="457200" lvl="1" indent="0">
                  <a:buNone/>
                </a:pPr>
                <a:r>
                  <a:rPr lang="bg-BG" dirty="0"/>
                  <a:t>*</a:t>
                </a:r>
                <a:r>
                  <a:rPr lang="en-US" dirty="0"/>
                  <a:t> </a:t>
                </a:r>
                <a:r>
                  <a:rPr lang="bg-BG" dirty="0"/>
                  <a:t>в комбинация с друг алгоритъм за базовите случаи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3" y="2052918"/>
                <a:ext cx="6040848" cy="4195481"/>
              </a:xfrm>
              <a:blipFill>
                <a:blip r:embed="rId2"/>
                <a:stretch>
                  <a:fillRect l="-202" t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4160" y="2052918"/>
            <a:ext cx="4078619" cy="311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889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bg-BG" dirty="0"/>
              <a:t> – как избираме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br>
              <a:rPr lang="bg-BG" dirty="0"/>
            </a:br>
            <a:r>
              <a:rPr lang="bg-BG" sz="2000" dirty="0"/>
              <a:t>бързо сортиране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6040848" cy="4195481"/>
          </a:xfrm>
        </p:spPr>
        <p:txBody>
          <a:bodyPr>
            <a:normAutofit/>
          </a:bodyPr>
          <a:lstStyle/>
          <a:p>
            <a:r>
              <a:rPr lang="bg-BG" dirty="0"/>
              <a:t>Медианата на масива</a:t>
            </a:r>
          </a:p>
          <a:p>
            <a:r>
              <a:rPr lang="bg-BG" dirty="0"/>
              <a:t>Най-левият елемент</a:t>
            </a:r>
          </a:p>
          <a:p>
            <a:r>
              <a:rPr lang="bg-BG" dirty="0"/>
              <a:t>Елементът в средата</a:t>
            </a:r>
          </a:p>
          <a:p>
            <a:r>
              <a:rPr lang="bg-BG" dirty="0"/>
              <a:t>Произволен елемент</a:t>
            </a:r>
          </a:p>
          <a:p>
            <a:r>
              <a:rPr lang="bg-BG" dirty="0"/>
              <a:t>Медиана от 3 елемента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4160" y="2052918"/>
            <a:ext cx="4078619" cy="311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899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countingSort</a:t>
            </a:r>
            <a:b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bg-BG" sz="2000" dirty="0"/>
              <a:t>сортиране чрез броене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03313" y="2052918"/>
                <a:ext cx="4836998" cy="4195481"/>
              </a:xfrm>
            </p:spPr>
            <p:txBody>
              <a:bodyPr>
                <a:normAutofit/>
              </a:bodyPr>
              <a:lstStyle/>
              <a:p>
                <a:r>
                  <a:rPr lang="bg-BG" dirty="0"/>
                  <a:t>За разлика от другите, не е базиран на сравнения</a:t>
                </a:r>
              </a:p>
              <a:p>
                <a:r>
                  <a:rPr lang="bg-BG" dirty="0"/>
                  <a:t>Приложим, когато елементите за сортировка са в ограничен* интервал</a:t>
                </a:r>
                <a:endParaRPr lang="en-US" dirty="0"/>
              </a:p>
              <a:p>
                <a:pPr marL="457200" lvl="1" indent="0">
                  <a:buNone/>
                </a:pPr>
                <a:r>
                  <a:rPr lang="bg-BG" dirty="0"/>
                  <a:t>* Искаме разликата между най-големия и най-малкия елемент да е &lt;</a:t>
                </a:r>
                <a:r>
                  <a:rPr lang="en-US" dirty="0"/>
                  <a:t>n</a:t>
                </a:r>
                <a:endParaRPr lang="bg-BG" dirty="0"/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bg-BG" dirty="0"/>
                  <a:t>време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bg-BG" dirty="0"/>
                  <a:t>допълнително памет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3" y="2052918"/>
                <a:ext cx="4836998" cy="4195481"/>
              </a:xfrm>
              <a:blipFill>
                <a:blip r:embed="rId2"/>
                <a:stretch>
                  <a:fillRect l="-631" t="-872" r="-2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311" y="2052918"/>
            <a:ext cx="5323995" cy="293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3781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459</TotalTime>
  <Words>533</Words>
  <Application>Microsoft Office PowerPoint</Application>
  <PresentationFormat>Widescreen</PresentationFormat>
  <Paragraphs>123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Cambria Math</vt:lpstr>
      <vt:lpstr>Century Gothic</vt:lpstr>
      <vt:lpstr>Wingdings 3</vt:lpstr>
      <vt:lpstr>Ion</vt:lpstr>
      <vt:lpstr>Алгоритми</vt:lpstr>
      <vt:lpstr>Сортиране</vt:lpstr>
      <vt:lpstr>Сортиране</vt:lpstr>
      <vt:lpstr>Сортиране</vt:lpstr>
      <vt:lpstr>selectionSort сортиране чрез пряка селекция</vt:lpstr>
      <vt:lpstr>mergeSort сортиране чрез сливане</vt:lpstr>
      <vt:lpstr>quickSort бързо сортиране</vt:lpstr>
      <vt:lpstr>quickSort – как избираме pivot бързо сортиране</vt:lpstr>
      <vt:lpstr>countingSort сортиране чрез броене</vt:lpstr>
      <vt:lpstr>Безполезни, но забавни сортировки</vt:lpstr>
      <vt:lpstr>Търсене</vt:lpstr>
      <vt:lpstr>Линейно търсене</vt:lpstr>
      <vt:lpstr>Двоично търсене binary search</vt:lpstr>
      <vt:lpstr>Графи</vt:lpstr>
      <vt:lpstr>Какво е граф</vt:lpstr>
      <vt:lpstr>Как представяме граф в паметта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Алгоритми</dc:title>
  <dc:creator>Katsarski, Bozhin</dc:creator>
  <cp:lastModifiedBy>Katsarski, Bozhin</cp:lastModifiedBy>
  <cp:revision>57</cp:revision>
  <dcterms:created xsi:type="dcterms:W3CDTF">2017-09-05T07:26:32Z</dcterms:created>
  <dcterms:modified xsi:type="dcterms:W3CDTF">2017-09-05T15:35:35Z</dcterms:modified>
</cp:coreProperties>
</file>