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60" r:id="rId6"/>
    <p:sldId id="259" r:id="rId7"/>
    <p:sldId id="275" r:id="rId8"/>
    <p:sldId id="276" r:id="rId9"/>
    <p:sldId id="271" r:id="rId10"/>
    <p:sldId id="264" r:id="rId11"/>
    <p:sldId id="265" r:id="rId12"/>
    <p:sldId id="266" r:id="rId13"/>
    <p:sldId id="267" r:id="rId14"/>
    <p:sldId id="268" r:id="rId15"/>
    <p:sldId id="278" r:id="rId16"/>
    <p:sldId id="272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gocheatsheet.com/" TargetMode="External"/><Relationship Id="rId2" Type="http://schemas.openxmlformats.org/officeDocument/2006/relationships/hyperlink" Target="http://www.informatika.bg/lectures/complex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g_O_not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Сложност на алгоритмите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SAP </a:t>
            </a:r>
            <a:r>
              <a:rPr lang="en-US" dirty="0" err="1"/>
              <a:t>GeekYcamp</a:t>
            </a:r>
            <a:r>
              <a:rPr lang="en-US" dirty="0"/>
              <a:t> 4.0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77748" y="5700155"/>
            <a:ext cx="219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Божин Кацарски</a:t>
            </a:r>
            <a:endParaRPr lang="en-US" dirty="0"/>
          </a:p>
          <a:p>
            <a:r>
              <a:rPr lang="en-US" dirty="0"/>
              <a:t>6.09.17</a:t>
            </a:r>
          </a:p>
        </p:txBody>
      </p:sp>
    </p:spTree>
    <p:extLst>
      <p:ext uri="{BB962C8B-B14F-4D97-AF65-F5344CB8AC3E}">
        <p14:creationId xmlns:p14="http://schemas.microsoft.com/office/powerpoint/2010/main" val="328370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Константна сложност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count = count + 1; // takes some time c1 but it is constant</a:t>
                </a:r>
                <a:endParaRPr lang="bg-BG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sum = sum + count; // c2</a:t>
                </a:r>
                <a:endParaRPr lang="bg-BG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Total cost: c1 + c2</a:t>
                </a:r>
              </a:p>
              <a:p>
                <a:pPr marL="0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bg-BG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bg-BG" dirty="0">
                    <a:latin typeface="Consolas" panose="020B0609020204030204" pitchFamily="49" charset="0"/>
                  </a:rPr>
                  <a:t>Най-добрата възможна сложност!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Правило: При последователни операции събираме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1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Константна сложност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(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 </a:t>
                </a:r>
                <a:r>
                  <a:rPr lang="en-US" dirty="0"/>
                  <a:t>&lt; 0) {                    // c1</a:t>
                </a:r>
              </a:p>
              <a:p>
                <a:pPr marL="0" indent="0">
                  <a:buNone/>
                </a:pPr>
                <a:r>
                  <a:rPr lang="en-US" dirty="0"/>
                  <a:t>	absolute = -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dirty="0"/>
                  <a:t>;     // c2</a:t>
                </a:r>
              </a:p>
              <a:p>
                <a:pPr marL="0" indent="0">
                  <a:buNone/>
                </a:pPr>
                <a:r>
                  <a:rPr lang="en-US" dirty="0"/>
                  <a:t>} else {</a:t>
                </a:r>
              </a:p>
              <a:p>
                <a:pPr marL="0" indent="0">
                  <a:buNone/>
                </a:pPr>
                <a:r>
                  <a:rPr lang="en-US" dirty="0"/>
                  <a:t>	absolute =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dirty="0"/>
                  <a:t>;      // c3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Total cost: c1 + max(c2, c3)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bg-BG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bg-BG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Правило: При разклонения, взимаме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max</a:t>
                </a:r>
              </a:p>
              <a:p>
                <a:pPr marL="0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872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74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сложност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 = 0;                              // c1</a:t>
                </a:r>
              </a:p>
              <a:p>
                <a:pPr marL="0" indent="0">
                  <a:buNone/>
                </a:pPr>
                <a:r>
                  <a:rPr lang="en-US" dirty="0"/>
                  <a:t>sum = 0;                        // c2</a:t>
                </a:r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:r>
                  <a:rPr lang="en-US" dirty="0" err="1"/>
                  <a:t>i</a:t>
                </a:r>
                <a:r>
                  <a:rPr lang="en-US" dirty="0"/>
                  <a:t> &lt;=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dirty="0"/>
                  <a:t>) {              // c3</a:t>
                </a:r>
              </a:p>
              <a:p>
                <a:pPr marL="0" indent="0">
                  <a:buNone/>
                </a:pPr>
                <a:r>
                  <a:rPr lang="en-US" dirty="0"/>
                  <a:t>	sum = sum + </a:t>
                </a:r>
                <a:r>
                  <a:rPr lang="en-US" dirty="0" err="1"/>
                  <a:t>i</a:t>
                </a:r>
                <a:r>
                  <a:rPr lang="en-US" dirty="0"/>
                  <a:t>;       // c4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i</a:t>
                </a:r>
                <a:r>
                  <a:rPr lang="en-US" dirty="0"/>
                  <a:t>++;                         // c5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Total cost: c1 + c2 + (n + 1) * c3 + n * (c4 + c5)</a:t>
                </a:r>
              </a:p>
              <a:p>
                <a:pPr marL="0" indent="0">
                  <a:buNone/>
                </a:pP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Линейна</a:t>
                </a:r>
                <a:r>
                  <a:rPr lang="bg-BG" dirty="0"/>
                  <a:t> зависимост между </a:t>
                </a:r>
                <a:r>
                  <a:rPr lang="en-US" dirty="0"/>
                  <a:t>n </a:t>
                </a:r>
                <a:r>
                  <a:rPr lang="bg-BG" dirty="0"/>
                  <a:t>и </a:t>
                </a:r>
                <a:r>
                  <a:rPr lang="en-US" dirty="0"/>
                  <a:t>Total cost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Правило: При влагане умножаваме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7" t="-1163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65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сложност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 = 0;                                    // c1</a:t>
                </a:r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:r>
                  <a:rPr lang="en-US" dirty="0" err="1"/>
                  <a:t>i</a:t>
                </a:r>
                <a:r>
                  <a:rPr lang="en-US" dirty="0"/>
                  <a:t> &lt;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dirty="0"/>
                  <a:t>) {                      // c2</a:t>
                </a:r>
              </a:p>
              <a:p>
                <a:pPr marL="0" indent="0">
                  <a:buNone/>
                </a:pPr>
                <a:r>
                  <a:rPr lang="en-US" dirty="0"/>
                  <a:t>	j = 0;                             // c3</a:t>
                </a:r>
              </a:p>
              <a:p>
                <a:pPr marL="0" indent="0">
                  <a:buNone/>
                </a:pPr>
                <a:r>
                  <a:rPr lang="en-US" dirty="0"/>
                  <a:t>	while (j &lt;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dirty="0"/>
                  <a:t>) {               // c4</a:t>
                </a:r>
              </a:p>
              <a:p>
                <a:pPr marL="0" indent="0">
                  <a:buNone/>
                </a:pPr>
                <a:r>
                  <a:rPr lang="en-US" dirty="0"/>
                  <a:t>		sum = sum + </a:t>
                </a:r>
                <a:r>
                  <a:rPr lang="en-US" dirty="0" err="1"/>
                  <a:t>i</a:t>
                </a:r>
                <a:r>
                  <a:rPr lang="en-US" dirty="0"/>
                  <a:t>;      // c5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 err="1"/>
                  <a:t>j++</a:t>
                </a:r>
                <a:r>
                  <a:rPr lang="en-US" dirty="0"/>
                  <a:t>;                        // c6</a:t>
                </a:r>
              </a:p>
              <a:p>
                <a:pPr marL="0" indent="0">
                  <a:buNone/>
                </a:pPr>
                <a:r>
                  <a:rPr lang="en-US" dirty="0"/>
                  <a:t>	}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i</a:t>
                </a:r>
                <a:r>
                  <a:rPr lang="en-US" dirty="0"/>
                  <a:t>++;                               // c7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Total cost = c1 + (n+1)*c2 + n*(c3 + (n+1)*c4 + n*(c5+c6) + c7)</a:t>
                </a:r>
              </a:p>
              <a:p>
                <a:pPr marL="0" indent="0">
                  <a:buNone/>
                </a:pP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Квадратна</a:t>
                </a:r>
                <a:r>
                  <a:rPr lang="bg-BG" dirty="0"/>
                  <a:t> зависимост между </a:t>
                </a:r>
                <a:r>
                  <a:rPr lang="en-US" dirty="0"/>
                  <a:t>n </a:t>
                </a:r>
                <a:r>
                  <a:rPr lang="bg-BG" dirty="0"/>
                  <a:t>и </a:t>
                </a:r>
                <a:r>
                  <a:rPr lang="en-US" dirty="0"/>
                  <a:t>Total cost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bg-BG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bg-BG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Правило: При влагане умножаваме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Логаритмична сложност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1746" y="2052918"/>
                <a:ext cx="8946541" cy="4195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 = 1;</a:t>
                </a:r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:r>
                  <a:rPr lang="en-US" dirty="0" err="1"/>
                  <a:t>i</a:t>
                </a:r>
                <a:r>
                  <a:rPr lang="en-US" dirty="0"/>
                  <a:t> &lt;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dirty="0"/>
                  <a:t>) {</a:t>
                </a:r>
              </a:p>
              <a:p>
                <a:pPr marL="0" indent="0">
                  <a:buNone/>
                </a:pPr>
                <a:r>
                  <a:rPr lang="en-US" dirty="0"/>
                  <a:t>	i = </a:t>
                </a:r>
                <a:r>
                  <a:rPr lang="en-US" dirty="0" err="1"/>
                  <a:t>i</a:t>
                </a:r>
                <a:r>
                  <a:rPr lang="en-US" dirty="0"/>
                  <a:t> * 2;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 = 1, 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bg-BG" dirty="0"/>
                  <a:t>Общо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bg-BG" dirty="0"/>
                  <a:t>стъпки</a:t>
                </a:r>
              </a:p>
              <a:p>
                <a:pPr marL="0" indent="0">
                  <a:buNone/>
                </a:pPr>
                <a:endParaRPr lang="bg-BG" dirty="0"/>
              </a:p>
              <a:p>
                <a:pPr marL="0" indent="0">
                  <a:buNone/>
                </a:pPr>
                <a:r>
                  <a:rPr lang="bg-BG" dirty="0"/>
                  <a:t>Когато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bg-BG" dirty="0"/>
                  <a:t> </a:t>
                </a:r>
                <a:r>
                  <a:rPr lang="bg-BG" dirty="0" err="1"/>
                  <a:t>нарастне</a:t>
                </a:r>
                <a:r>
                  <a:rPr lang="bg-BG" dirty="0"/>
                  <a:t> два пъти, броят стъпки нараства с 1 =&gt; </a:t>
                </a: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логаритмична</a:t>
                </a:r>
                <a:r>
                  <a:rPr lang="bg-BG" dirty="0"/>
                  <a:t> зависимост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1746" y="2052918"/>
                <a:ext cx="8946541" cy="4195481"/>
              </a:xfrm>
              <a:blipFill>
                <a:blip r:embed="rId2"/>
                <a:stretch>
                  <a:fillRect l="-681" t="-872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96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`</a:t>
                </a:r>
                <a:r>
                  <a:rPr lang="bg-BG" dirty="0"/>
                  <a:t>Ен </a:t>
                </a:r>
                <a:r>
                  <a:rPr lang="bg-BG" dirty="0" err="1"/>
                  <a:t>лог</a:t>
                </a:r>
                <a:r>
                  <a:rPr lang="bg-BG" dirty="0"/>
                  <a:t> </a:t>
                </a:r>
                <a:r>
                  <a:rPr lang="bg-BG" dirty="0" err="1"/>
                  <a:t>ен</a:t>
                </a:r>
                <a:r>
                  <a:rPr lang="en-US" dirty="0"/>
                  <a:t>` </a:t>
                </a:r>
                <a:r>
                  <a:rPr lang="bg-BG" dirty="0"/>
                  <a:t>сложност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bg-BG" sz="4400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br>
                  <a:rPr lang="en-US" dirty="0"/>
                </a:br>
                <a:r>
                  <a:rPr lang="en-US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linearithmic</a:t>
                </a:r>
                <a:r>
                  <a:rPr lang="en-US" sz="2000" dirty="0"/>
                  <a:t> complexity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0,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bg-BG" dirty="0"/>
              <a:t>     // </a:t>
            </a:r>
            <a:r>
              <a:rPr lang="en-US" dirty="0"/>
              <a:t>linear</a:t>
            </a:r>
          </a:p>
          <a:p>
            <a:pPr marL="0" indent="0">
              <a:buNone/>
            </a:pPr>
            <a:r>
              <a:rPr lang="en-US" dirty="0"/>
              <a:t>	j =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/>
              <a:t> *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while(j &gt; 0) {          // </a:t>
            </a:r>
            <a:r>
              <a:rPr lang="en-US" dirty="0" err="1"/>
              <a:t>logaritmic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j = j /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Още една често срещана сложност, но без добър превод на български</a:t>
            </a:r>
          </a:p>
          <a:p>
            <a:r>
              <a:rPr lang="bg-BG" dirty="0"/>
              <a:t>Този път</a:t>
            </a:r>
          </a:p>
          <a:p>
            <a:pPr lvl="1"/>
            <a:r>
              <a:rPr lang="bg-BG" dirty="0"/>
              <a:t>Основата на логаритъма ще е 5</a:t>
            </a:r>
          </a:p>
          <a:p>
            <a:pPr lvl="1"/>
            <a:r>
              <a:rPr lang="bg-BG" dirty="0"/>
              <a:t>Пред </a:t>
            </a:r>
            <a:r>
              <a:rPr lang="en-US" dirty="0"/>
              <a:t>n </a:t>
            </a:r>
            <a:r>
              <a:rPr lang="bg-BG" dirty="0"/>
              <a:t>има константа 3</a:t>
            </a:r>
          </a:p>
          <a:p>
            <a:endParaRPr lang="en-US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0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Константите нямат значение</a:t>
            </a:r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bg-BG" dirty="0"/>
                  <a:t>Дотук дадохме само неформална дефиниция на функциите на растежа</a:t>
                </a:r>
              </a:p>
              <a:p>
                <a:r>
                  <a:rPr lang="bg-BG" dirty="0"/>
                  <a:t>Всъщност зад тях стои много и добре дефинирана теория </a:t>
                </a:r>
              </a:p>
              <a:p>
                <a:r>
                  <a:rPr lang="bg-BG" dirty="0"/>
                  <a:t>От нея можем да видим, че</a:t>
                </a:r>
              </a:p>
              <a:p>
                <a:pPr lvl="1"/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Константните множители нямат значение </a:t>
                </a:r>
              </a:p>
              <a:p>
                <a:pPr lvl="1"/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Основата на логаритъма няма значение</a:t>
                </a:r>
                <a:endParaRPr lang="bg-BG" dirty="0"/>
              </a:p>
              <a:p>
                <a:r>
                  <a:rPr lang="bg-BG" dirty="0"/>
                  <a:t>Например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bg-BG" dirty="0"/>
                  <a:t>пишем само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bg-BG" dirty="0"/>
                  <a:t>пишем само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За щастие тази теория не ни е необходима в момента </a:t>
                </a:r>
                <a:r>
                  <a:rPr lang="bg-BG" dirty="0">
                    <a:sym typeface="Wingdings" panose="05000000000000000000" pitchFamily="2" charset="2"/>
                  </a:rPr>
                  <a:t>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pPr marL="0" indent="0" algn="r">
                  <a:buNone/>
                </a:pPr>
                <a:r>
                  <a:rPr lang="bg-BG" dirty="0"/>
                  <a:t>* Понякога имат: 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panose="02040503050406030204" pitchFamily="18" charset="0"/>
                      </a:rPr>
                      <m:t>О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2180" r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98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Често срещани времеви сложности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12" y="2417326"/>
            <a:ext cx="4699094" cy="352800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896" y="2417326"/>
            <a:ext cx="6082765" cy="3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Анализ на алгоритми в практиката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Когато пишем алгоритми и операции в структури от данни</a:t>
                </a:r>
                <a:r>
                  <a:rPr lang="en-US" dirty="0"/>
                  <a:t> </a:t>
                </a: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трябва</a:t>
                </a:r>
                <a:r>
                  <a:rPr lang="bg-BG" dirty="0"/>
                  <a:t> да оценяваме времевата им сложност и преценяваме/сравняваме колко са ефективни те</a:t>
                </a:r>
              </a:p>
              <a:p>
                <a:r>
                  <a:rPr lang="bg-BG" dirty="0"/>
                  <a:t>Обикновено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e</a:t>
                </a:r>
                <a:r>
                  <a:rPr lang="bg-BG" dirty="0"/>
                  <a:t> бързо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bg-BG" dirty="0"/>
                  <a:t>става</a:t>
                </a:r>
              </a:p>
              <a:p>
                <a:pPr lvl="1"/>
                <a:r>
                  <a:rPr lang="bg-BG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bg-BG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(2^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bg-BG" dirty="0"/>
                  <a:t> е бавно</a:t>
                </a:r>
              </a:p>
              <a:p>
                <a:r>
                  <a:rPr lang="bg-BG" dirty="0"/>
                  <a:t>Днес</a:t>
                </a:r>
                <a:r>
                  <a:rPr lang="en-US" dirty="0"/>
                  <a:t> </a:t>
                </a:r>
                <a:r>
                  <a:rPr lang="bg-BG" dirty="0"/>
                  <a:t>ще</a:t>
                </a:r>
              </a:p>
              <a:p>
                <a:pPr lvl="1"/>
                <a:r>
                  <a:rPr lang="bg-BG" dirty="0"/>
                  <a:t>се интересуваме от времева сложност</a:t>
                </a:r>
              </a:p>
              <a:p>
                <a:pPr lvl="1"/>
                <a:r>
                  <a:rPr lang="bg-BG" dirty="0"/>
                  <a:t>се стремим към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сложност на операциите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45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Ресурси по 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Много добра и достъпна статия </a:t>
            </a:r>
            <a:r>
              <a:rPr lang="en-US" dirty="0">
                <a:hlinkClick r:id="rId2"/>
              </a:rPr>
              <a:t>http://www.informatika.bg/lectures/complexity</a:t>
            </a:r>
            <a:endParaRPr lang="bg-BG" dirty="0"/>
          </a:p>
          <a:p>
            <a:pPr lvl="1"/>
            <a:r>
              <a:rPr lang="bg-BG" dirty="0"/>
              <a:t>В сайта има още много други лекции, важни и полезни са особено за състезателите по информатика</a:t>
            </a:r>
            <a:endParaRPr lang="en-US" dirty="0"/>
          </a:p>
          <a:p>
            <a:r>
              <a:rPr lang="bg-BG" dirty="0"/>
              <a:t>Сложности на известни структури данни (ще ги видим след малко) </a:t>
            </a:r>
            <a:r>
              <a:rPr lang="en-US" dirty="0">
                <a:hlinkClick r:id="rId3"/>
              </a:rPr>
              <a:t>http://bigocheatsheet.com/</a:t>
            </a:r>
            <a:endParaRPr lang="en-US" dirty="0"/>
          </a:p>
          <a:p>
            <a:r>
              <a:rPr lang="bg-BG" dirty="0"/>
              <a:t>Голямо-О нотацията в  Уикипедия </a:t>
            </a:r>
            <a:r>
              <a:rPr lang="en-US" dirty="0">
                <a:hlinkClick r:id="rId4"/>
              </a:rPr>
              <a:t>https://en.wikipedia.org/wiki/Big_O_notation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0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</a:t>
            </a:r>
            <a:r>
              <a:rPr lang="ru-RU" dirty="0" err="1"/>
              <a:t>оредица</a:t>
            </a:r>
            <a:r>
              <a:rPr lang="ru-RU" dirty="0"/>
              <a:t> от инструкции за </a:t>
            </a:r>
            <a:r>
              <a:rPr lang="ru-RU" dirty="0" err="1"/>
              <a:t>решаване</a:t>
            </a:r>
            <a:r>
              <a:rPr lang="ru-RU" dirty="0"/>
              <a:t> на даден проблем, </a:t>
            </a:r>
            <a:r>
              <a:rPr lang="ru-RU" dirty="0" err="1"/>
              <a:t>често</a:t>
            </a:r>
            <a:r>
              <a:rPr lang="ru-RU" dirty="0"/>
              <a:t> </a:t>
            </a:r>
            <a:r>
              <a:rPr lang="ru-RU" dirty="0" err="1"/>
              <a:t>свързан</a:t>
            </a:r>
            <a:r>
              <a:rPr lang="ru-RU" dirty="0"/>
              <a:t> с </a:t>
            </a:r>
            <a:r>
              <a:rPr lang="bg-BG" dirty="0"/>
              <a:t>изчисление или обработка на данни</a:t>
            </a:r>
          </a:p>
          <a:p>
            <a:r>
              <a:rPr lang="bg-BG" dirty="0"/>
              <a:t>Може да се изрази</a:t>
            </a:r>
          </a:p>
          <a:p>
            <a:pPr lvl="1"/>
            <a:r>
              <a:rPr lang="en-US" dirty="0"/>
              <a:t>o</a:t>
            </a:r>
            <a:r>
              <a:rPr lang="bg-BG" dirty="0" err="1"/>
              <a:t>писателно</a:t>
            </a:r>
            <a:endParaRPr lang="bg-BG" dirty="0"/>
          </a:p>
          <a:p>
            <a:pPr lvl="1"/>
            <a:r>
              <a:rPr lang="bg-BG" dirty="0"/>
              <a:t>чрез </a:t>
            </a:r>
            <a:r>
              <a:rPr lang="bg-BG" dirty="0" err="1"/>
              <a:t>псевдокод</a:t>
            </a:r>
            <a:endParaRPr lang="bg-BG" dirty="0"/>
          </a:p>
          <a:p>
            <a:pPr lvl="1"/>
            <a:r>
              <a:rPr lang="bg-BG" dirty="0"/>
              <a:t>на реален език за програмиране</a:t>
            </a:r>
          </a:p>
          <a:p>
            <a:r>
              <a:rPr lang="bg-BG" dirty="0"/>
              <a:t>Краен алгоритъм</a:t>
            </a:r>
          </a:p>
          <a:p>
            <a:r>
              <a:rPr lang="bg-BG" dirty="0"/>
              <a:t>Терминиращ алгоритъм</a:t>
            </a:r>
          </a:p>
          <a:p>
            <a:r>
              <a:rPr lang="bg-BG" dirty="0"/>
              <a:t>Входни и изходни данни</a:t>
            </a:r>
          </a:p>
          <a:p>
            <a:r>
              <a:rPr lang="bg-BG" dirty="0"/>
              <a:t>Ефективност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602" y="3031201"/>
            <a:ext cx="3867363" cy="29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Анализ на алгоритъм (по време)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Имаме два алгоритъма, които решават даден проблем</a:t>
            </a:r>
          </a:p>
          <a:p>
            <a:r>
              <a:rPr lang="bg-BG" dirty="0"/>
              <a:t>Как избираме кой от тях е по-ефективен (бърз)?</a:t>
            </a:r>
          </a:p>
          <a:p>
            <a:r>
              <a:rPr lang="bg-BG" dirty="0"/>
              <a:t>Можем</a:t>
            </a:r>
          </a:p>
          <a:p>
            <a:pPr lvl="1"/>
            <a:r>
              <a:rPr lang="bg-BG" dirty="0"/>
              <a:t>да пускаме и двата алгоритъма с различни входни данни и да измерваме времето им за изпълнение</a:t>
            </a:r>
          </a:p>
          <a:p>
            <a:pPr lvl="1"/>
            <a:r>
              <a:rPr lang="bg-BG" dirty="0"/>
              <a:t>да хвърляме чоп (?)</a:t>
            </a:r>
          </a:p>
          <a:p>
            <a:pPr lvl="1"/>
            <a:r>
              <a:rPr lang="bg-BG" dirty="0"/>
              <a:t>да сравним техните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функции на растежа</a:t>
            </a:r>
          </a:p>
          <a:p>
            <a:pPr lvl="2"/>
            <a:r>
              <a:rPr lang="bg-BG" dirty="0"/>
              <a:t>Става много по-бързо отколкото да ги пускаме много пъти</a:t>
            </a:r>
          </a:p>
          <a:p>
            <a:pPr lvl="2"/>
            <a:r>
              <a:rPr lang="bg-BG" dirty="0"/>
              <a:t>Не е нужно първо да сме имплементирали алгоритмите</a:t>
            </a:r>
          </a:p>
          <a:p>
            <a:pPr lvl="2"/>
            <a:r>
              <a:rPr lang="bg-BG" dirty="0"/>
              <a:t>Не ни трябва монета </a:t>
            </a:r>
            <a:r>
              <a:rPr lang="bg-BG" dirty="0">
                <a:sym typeface="Wingdings" panose="05000000000000000000" pitchFamily="2" charset="2"/>
              </a:rPr>
              <a:t>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00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 на растежа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Функцията на растежа показва как се изменя времето за изпълнение при различни входни данни</a:t>
            </a:r>
          </a:p>
          <a:p>
            <a:r>
              <a:rPr lang="bg-BG" dirty="0"/>
              <a:t>Първо броим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елементарните операции</a:t>
            </a:r>
            <a:r>
              <a:rPr lang="bg-BG" dirty="0"/>
              <a:t>, които извършва нашия  алгоритъм</a:t>
            </a:r>
          </a:p>
          <a:p>
            <a:pPr lvl="1"/>
            <a:r>
              <a:rPr lang="bg-BG" dirty="0"/>
              <a:t>Например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a=b;</a:t>
            </a:r>
            <a:r>
              <a:rPr lang="bg-BG" dirty="0"/>
              <a:t>,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++;</a:t>
            </a:r>
            <a:r>
              <a:rPr lang="bg-B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bg-BG" dirty="0"/>
              <a:t>или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 42;</a:t>
            </a:r>
            <a:endParaRPr lang="bg-B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bg-BG" dirty="0"/>
              <a:t>Алгоритъма от слайда преди малко имаше 5 елементарни операции</a:t>
            </a:r>
          </a:p>
          <a:p>
            <a:r>
              <a:rPr lang="bg-BG" dirty="0"/>
              <a:t>Всяка операция има някаква „цена“ – време, за което се изпълнява</a:t>
            </a:r>
          </a:p>
          <a:p>
            <a:r>
              <a:rPr lang="bg-BG" dirty="0"/>
              <a:t>После изразяваме този брой като функция на </a:t>
            </a:r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големината на проблема</a:t>
            </a:r>
          </a:p>
          <a:p>
            <a:pPr lvl="1"/>
            <a:r>
              <a:rPr lang="bg-BG" dirty="0"/>
              <a:t>Например ако проблема е сортировка на масив, големината му е дължината на масива</a:t>
            </a:r>
          </a:p>
          <a:p>
            <a:r>
              <a:rPr lang="bg-BG" dirty="0"/>
              <a:t>Тази функция наричаме функция на растежа</a:t>
            </a:r>
          </a:p>
          <a:p>
            <a:r>
              <a:rPr lang="bg-BG" dirty="0"/>
              <a:t>Полезна е, защото по нея сравняваме кой от два алгоритъма е по-ефективен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1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Константна сложност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count = count + 1; // c1</a:t>
            </a:r>
            <a:endParaRPr lang="bg-B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sum = sum + count; // c2</a:t>
            </a:r>
            <a:endParaRPr lang="bg-B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Total cost: c1 + c2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latin typeface="Consolas" panose="020B0609020204030204" pitchFamily="49" charset="0"/>
              </a:rPr>
              <a:t>И двете елементарни операции отнемат известно време, но то е константно.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7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Константна сложност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&lt; 0) {                    // c1</a:t>
            </a:r>
            <a:r>
              <a:rPr lang="bg-BG" dirty="0"/>
              <a:t>          //тук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е входните данни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absolute = 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;     // c2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	absolute 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;      // c3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cost: c1 + max(c2, c3)</a:t>
            </a:r>
          </a:p>
          <a:p>
            <a:pPr marL="0" indent="0">
              <a:buNone/>
            </a:pPr>
            <a:r>
              <a:rPr lang="bg-BG" dirty="0"/>
              <a:t>Независимо от големината на входа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, </a:t>
            </a:r>
            <a:r>
              <a:rPr lang="bg-BG" dirty="0"/>
              <a:t>алгоритъма завършва за константно време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4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сложност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0;                              // c1</a:t>
            </a:r>
          </a:p>
          <a:p>
            <a:pPr marL="0" indent="0">
              <a:buNone/>
            </a:pPr>
            <a:r>
              <a:rPr lang="en-US" dirty="0"/>
              <a:t>sum = 0;                        // c2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) {              // c3</a:t>
            </a:r>
            <a:r>
              <a:rPr lang="bg-BG" dirty="0"/>
              <a:t>       //тук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е входните данни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sum = sum + </a:t>
            </a:r>
            <a:r>
              <a:rPr lang="en-US" dirty="0" err="1"/>
              <a:t>i</a:t>
            </a:r>
            <a:r>
              <a:rPr lang="en-US" dirty="0"/>
              <a:t>;       // c4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                         // c5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cost: c1 + c2 + (n + 1) * c3 + n * (c4 + c5)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Броят операции расте пропорционално на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  <a:p>
            <a:r>
              <a:rPr lang="bg-BG" dirty="0"/>
              <a:t>Когато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 err="1"/>
              <a:t>нарастне</a:t>
            </a:r>
            <a:r>
              <a:rPr lang="bg-BG" dirty="0"/>
              <a:t> 10 пъти, необходимото време също ще </a:t>
            </a:r>
            <a:r>
              <a:rPr lang="bg-BG" dirty="0" err="1"/>
              <a:t>нарастне</a:t>
            </a:r>
            <a:r>
              <a:rPr lang="bg-BG" dirty="0"/>
              <a:t> 10 пъти</a:t>
            </a:r>
          </a:p>
          <a:p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Линейна</a:t>
            </a:r>
            <a:r>
              <a:rPr lang="bg-BG" dirty="0"/>
              <a:t> зависимост между </a:t>
            </a:r>
            <a:r>
              <a:rPr lang="en-US" dirty="0"/>
              <a:t>n </a:t>
            </a:r>
            <a:r>
              <a:rPr lang="bg-BG" dirty="0"/>
              <a:t>и </a:t>
            </a:r>
            <a:r>
              <a:rPr lang="en-US" dirty="0"/>
              <a:t>Total cost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сложност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0;                                    // c1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) {                      // c2</a:t>
            </a:r>
          </a:p>
          <a:p>
            <a:pPr marL="0" indent="0">
              <a:buNone/>
            </a:pPr>
            <a:r>
              <a:rPr lang="en-US" dirty="0"/>
              <a:t>	j = 0;                             // c3</a:t>
            </a:r>
          </a:p>
          <a:p>
            <a:pPr marL="0" indent="0">
              <a:buNone/>
            </a:pPr>
            <a:r>
              <a:rPr lang="en-US" dirty="0"/>
              <a:t>	while (j &lt;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) {               // c4</a:t>
            </a:r>
          </a:p>
          <a:p>
            <a:pPr marL="0" indent="0">
              <a:buNone/>
            </a:pPr>
            <a:r>
              <a:rPr lang="en-US" dirty="0"/>
              <a:t>		sum = sum + </a:t>
            </a:r>
            <a:r>
              <a:rPr lang="en-US" dirty="0" err="1"/>
              <a:t>i</a:t>
            </a:r>
            <a:r>
              <a:rPr lang="en-US" dirty="0"/>
              <a:t>;      // c5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j++</a:t>
            </a:r>
            <a:r>
              <a:rPr lang="en-US" dirty="0"/>
              <a:t>;                        // c6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                               // c7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Total cost = c1 + (n+1)*c2 + n*(c3 + (n+1)*c4 + n*(c5+c6) + c7)</a:t>
            </a:r>
            <a:endParaRPr lang="bg-BG" dirty="0"/>
          </a:p>
          <a:p>
            <a:endParaRPr lang="bg-BG" dirty="0"/>
          </a:p>
          <a:p>
            <a:r>
              <a:rPr lang="bg-BG" dirty="0"/>
              <a:t>Когато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 err="1"/>
              <a:t>нарастне</a:t>
            </a:r>
            <a:r>
              <a:rPr lang="bg-BG" dirty="0"/>
              <a:t> 10 пъти, необходимото време ще </a:t>
            </a:r>
            <a:r>
              <a:rPr lang="bg-BG" dirty="0" err="1"/>
              <a:t>нарастне</a:t>
            </a:r>
            <a:r>
              <a:rPr lang="bg-BG" dirty="0"/>
              <a:t> 100 пъти</a:t>
            </a:r>
            <a:endParaRPr lang="bg-B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Квадратна</a:t>
            </a:r>
            <a:r>
              <a:rPr lang="bg-BG" dirty="0"/>
              <a:t> зависимост между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Total cost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Голямо-О нотация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46111" y="2060575"/>
                <a:ext cx="5926881" cy="4195763"/>
              </a:xfrm>
            </p:spPr>
            <p:txBody>
              <a:bodyPr>
                <a:normAutofit/>
              </a:bodyPr>
              <a:lstStyle/>
              <a:p>
                <a:r>
                  <a:rPr lang="bg-BG" dirty="0"/>
                  <a:t>Сравнява функции на растежа на алгоритми</a:t>
                </a:r>
              </a:p>
              <a:p>
                <a:r>
                  <a:rPr lang="bg-BG" dirty="0"/>
                  <a:t>Най-известната такава нотация (има още няколко)</a:t>
                </a:r>
              </a:p>
              <a:p>
                <a:r>
                  <a:rPr lang="bg-BG" dirty="0"/>
                  <a:t>Нека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функция на растежа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O(f(n)</a:t>
                </a: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</a:t>
                </a:r>
                <a:r>
                  <a:rPr lang="bg-BG" dirty="0"/>
                  <a:t> са всички функции, които растат не по-бързо от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</a:t>
                </a:r>
                <a:r>
                  <a:rPr lang="bg-BG" dirty="0"/>
                  <a:t>, например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+11</m:t>
                    </m:r>
                  </m:oMath>
                </a14:m>
                <a:r>
                  <a:rPr lang="en-US" dirty="0"/>
                  <a:t>,</a:t>
                </a:r>
                <a:endParaRPr lang="bg-BG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bg-BG" dirty="0"/>
                  <a:t>Тоест </a:t>
                </a:r>
                <a:r>
                  <a:rPr lang="bg-B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О</a:t>
                </a:r>
                <a:r>
                  <a:rPr lang="en-US" dirty="0"/>
                  <a:t> </a:t>
                </a:r>
                <a:r>
                  <a:rPr lang="bg-BG" dirty="0"/>
                  <a:t>ни дава </a:t>
                </a:r>
                <a:r>
                  <a:rPr lang="bg-BG" i="1" dirty="0"/>
                  <a:t>горна граница</a:t>
                </a:r>
                <a:endParaRPr lang="en-US" i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6111" y="2060575"/>
                <a:ext cx="5926881" cy="4195763"/>
              </a:xfrm>
              <a:blipFill>
                <a:blip r:embed="rId2"/>
                <a:stretch>
                  <a:fillRect l="-309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6634" y="2060575"/>
            <a:ext cx="5394727" cy="3128942"/>
          </a:xfrm>
        </p:spPr>
      </p:pic>
    </p:spTree>
    <p:extLst>
      <p:ext uri="{BB962C8B-B14F-4D97-AF65-F5344CB8AC3E}">
        <p14:creationId xmlns:p14="http://schemas.microsoft.com/office/powerpoint/2010/main" val="150030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813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Century Gothic</vt:lpstr>
      <vt:lpstr>Consolas</vt:lpstr>
      <vt:lpstr>Wingdings</vt:lpstr>
      <vt:lpstr>Wingdings 3</vt:lpstr>
      <vt:lpstr>Ion</vt:lpstr>
      <vt:lpstr>Сложност на алгоритмите</vt:lpstr>
      <vt:lpstr>Алгоритъм</vt:lpstr>
      <vt:lpstr>Анализ на алгоритъм (по време)</vt:lpstr>
      <vt:lpstr>Функция на растежа</vt:lpstr>
      <vt:lpstr>Константна сложност</vt:lpstr>
      <vt:lpstr>Константна сложност</vt:lpstr>
      <vt:lpstr>Линейна сложност</vt:lpstr>
      <vt:lpstr>Квадратна сложност</vt:lpstr>
      <vt:lpstr>Голямо-О нотация</vt:lpstr>
      <vt:lpstr>Константна сложност</vt:lpstr>
      <vt:lpstr>Константна сложност</vt:lpstr>
      <vt:lpstr>Линейна сложност</vt:lpstr>
      <vt:lpstr>Квадратна сложност</vt:lpstr>
      <vt:lpstr>Логаритмична сложност</vt:lpstr>
      <vt:lpstr>`Ен лог ен` сложност - n∗log⁡n linearithmic complexity</vt:lpstr>
      <vt:lpstr>Константите нямат значение*</vt:lpstr>
      <vt:lpstr>Често срещани времеви сложности</vt:lpstr>
      <vt:lpstr>Анализ на алгоритми в практиката</vt:lpstr>
      <vt:lpstr>Ресурси по темата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Структури данни и алгоритми</dc:title>
  <dc:creator>Katsarski, Bozhin</dc:creator>
  <cp:lastModifiedBy>Katsarski, Bozhin</cp:lastModifiedBy>
  <cp:revision>91</cp:revision>
  <dcterms:created xsi:type="dcterms:W3CDTF">2017-09-01T09:08:18Z</dcterms:created>
  <dcterms:modified xsi:type="dcterms:W3CDTF">2017-09-05T14:37:30Z</dcterms:modified>
</cp:coreProperties>
</file>