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4" r:id="rId3"/>
    <p:sldId id="258" r:id="rId4"/>
    <p:sldId id="257" r:id="rId5"/>
    <p:sldId id="260" r:id="rId6"/>
    <p:sldId id="291" r:id="rId7"/>
    <p:sldId id="262" r:id="rId8"/>
    <p:sldId id="264" r:id="rId9"/>
    <p:sldId id="272" r:id="rId10"/>
    <p:sldId id="286" r:id="rId11"/>
    <p:sldId id="269" r:id="rId12"/>
    <p:sldId id="282" r:id="rId13"/>
    <p:sldId id="287" r:id="rId14"/>
    <p:sldId id="296" r:id="rId15"/>
    <p:sldId id="292" r:id="rId16"/>
    <p:sldId id="274" r:id="rId17"/>
    <p:sldId id="275" r:id="rId18"/>
    <p:sldId id="276" r:id="rId19"/>
    <p:sldId id="293" r:id="rId20"/>
    <p:sldId id="281" r:id="rId21"/>
    <p:sldId id="277" r:id="rId22"/>
    <p:sldId id="278" r:id="rId23"/>
    <p:sldId id="285" r:id="rId24"/>
    <p:sldId id="283" r:id="rId25"/>
    <p:sldId id="294" r:id="rId26"/>
    <p:sldId id="280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84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7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2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FB94BF-F1AB-4F60-A07D-022D8CE344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5F35-62F3-4EF4-9279-3E0FB054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Структури данни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Sap </a:t>
            </a:r>
            <a:r>
              <a:rPr lang="en-US" dirty="0" err="1"/>
              <a:t>geekycamp</a:t>
            </a:r>
            <a:r>
              <a:rPr lang="en-US" dirty="0"/>
              <a:t> 4.0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0858" y="5859624"/>
            <a:ext cx="319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Божин Кацарски</a:t>
            </a:r>
          </a:p>
          <a:p>
            <a:r>
              <a:rPr lang="bg-BG" dirty="0"/>
              <a:t>6.09.17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Интерфейсът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void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pushBack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r>
              <a:rPr lang="en-US" dirty="0"/>
              <a:t>void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pushBefore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index, 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bg-BG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ArrayList</a:t>
            </a:r>
            <a:r>
              <a:rPr lang="en-US" dirty="0"/>
              <a:t> vs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</a:t>
            </a:r>
            <a:r>
              <a:rPr lang="en-US" dirty="0"/>
              <a:t> vs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LinkedList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528457"/>
            <a:ext cx="8946541" cy="1719942"/>
          </a:xfrm>
        </p:spPr>
        <p:txBody>
          <a:bodyPr/>
          <a:lstStyle/>
          <a:p>
            <a:r>
              <a:rPr lang="bg-BG" dirty="0"/>
              <a:t>* означава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амортизирана сложност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291257"/>
              </p:ext>
            </p:extLst>
          </p:nvPr>
        </p:nvGraphicFramePr>
        <p:xfrm>
          <a:off x="1103313" y="2052638"/>
          <a:ext cx="894715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42">
                  <a:extLst>
                    <a:ext uri="{9D8B030D-6E8A-4147-A177-3AD203B41FA5}">
                      <a16:colId xmlns:a16="http://schemas.microsoft.com/office/drawing/2014/main" val="160027935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4562916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28800594"/>
                    </a:ext>
                  </a:extLst>
                </a:gridCol>
                <a:gridCol w="1914171">
                  <a:extLst>
                    <a:ext uri="{9D8B030D-6E8A-4147-A177-3AD203B41FA5}">
                      <a16:colId xmlns:a16="http://schemas.microsoft.com/office/drawing/2014/main" val="232839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Масив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Вектор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Свързан списък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6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Достъп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О(</a:t>
                      </a:r>
                      <a:r>
                        <a:rPr lang="en-US" dirty="0"/>
                        <a:t>n</a:t>
                      </a:r>
                      <a:r>
                        <a:rPr lang="bg-BG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5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Търсене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2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Добавяне</a:t>
                      </a:r>
                      <a:r>
                        <a:rPr lang="en-US" dirty="0"/>
                        <a:t>/</a:t>
                      </a:r>
                      <a:r>
                        <a:rPr lang="bg-BG" dirty="0"/>
                        <a:t>изтриване от позиция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0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Добавяне/изтриване от края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bg-BG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bg-BG" dirty="0"/>
                        <a:t>1</a:t>
                      </a:r>
                      <a:r>
                        <a:rPr lang="en-US" dirty="0"/>
                        <a:t>)</a:t>
                      </a:r>
                      <a:r>
                        <a:rPr lang="bg-BG" dirty="0"/>
                        <a:t>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7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5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Току що имплементирахме списък от цели числа</a:t>
            </a:r>
          </a:p>
          <a:p>
            <a:r>
              <a:rPr lang="bg-BG" dirty="0"/>
              <a:t>Каква би била промяната в кода, ако искахме списък от обекти от тип Книга например?</a:t>
            </a:r>
          </a:p>
          <a:p>
            <a:r>
              <a:rPr lang="bg-BG" dirty="0"/>
              <a:t>Доста малка!</a:t>
            </a:r>
          </a:p>
          <a:p>
            <a:r>
              <a:rPr lang="bg-BG" dirty="0"/>
              <a:t>Затова използваме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Java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Generics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Обикновено се стремим кода ни да е максимално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generic</a:t>
            </a:r>
            <a:r>
              <a:rPr lang="en-US" dirty="0"/>
              <a:t> (</a:t>
            </a:r>
            <a:r>
              <a:rPr lang="bg-BG" dirty="0"/>
              <a:t>общ, независим от подробности</a:t>
            </a:r>
            <a:r>
              <a:rPr lang="en-US" dirty="0"/>
              <a:t>)</a:t>
            </a:r>
          </a:p>
          <a:p>
            <a:r>
              <a:rPr lang="bg-BG" dirty="0"/>
              <a:t>Подобна идея има и в други езици – </a:t>
            </a:r>
            <a:r>
              <a:rPr lang="en-US" dirty="0"/>
              <a:t>C++ templates</a:t>
            </a:r>
          </a:p>
        </p:txBody>
      </p:sp>
    </p:spTree>
    <p:extLst>
      <p:ext uri="{BB962C8B-B14F-4D97-AF65-F5344CB8AC3E}">
        <p14:creationId xmlns:p14="http://schemas.microsoft.com/office/powerpoint/2010/main" val="128141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Generic</a:t>
            </a:r>
            <a:r>
              <a:rPr lang="en-US" dirty="0"/>
              <a:t> </a:t>
            </a:r>
            <a:r>
              <a:rPr lang="bg-BG" dirty="0"/>
              <a:t>интерфейсът на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dirty="0"/>
              <a:t> get(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void </a:t>
            </a:r>
            <a:r>
              <a:rPr lang="en-US" dirty="0" err="1"/>
              <a:t>pushBack</a:t>
            </a:r>
            <a:r>
              <a:rPr lang="en-US" dirty="0"/>
              <a:t>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 e</a:t>
            </a:r>
            <a:r>
              <a:rPr lang="en-US" dirty="0"/>
              <a:t>)</a:t>
            </a:r>
          </a:p>
          <a:p>
            <a:r>
              <a:rPr lang="en-US" dirty="0"/>
              <a:t>void </a:t>
            </a:r>
            <a:r>
              <a:rPr lang="en-US" dirty="0" err="1"/>
              <a:t>pushBefore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 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dirty="0"/>
              <a:t> remove(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bg-BG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5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 и опашка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Две от най-простите и известни структури данни са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стек</a:t>
            </a:r>
            <a:r>
              <a:rPr lang="bg-BG" dirty="0"/>
              <a:t> и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опашка</a:t>
            </a:r>
          </a:p>
          <a:p>
            <a:r>
              <a:rPr lang="bg-BG" dirty="0"/>
              <a:t>Те приличат много на свързания списък</a:t>
            </a:r>
          </a:p>
          <a:p>
            <a:r>
              <a:rPr lang="bg-BG" dirty="0"/>
              <a:t>Просто имат по-малко от функционалността му</a:t>
            </a:r>
          </a:p>
          <a:p>
            <a:r>
              <a:rPr lang="bg-BG" dirty="0"/>
              <a:t>Могат лесно да се имплементират чрез свързан списък</a:t>
            </a:r>
          </a:p>
          <a:p>
            <a:pPr lvl="1"/>
            <a:r>
              <a:rPr lang="bg-BG" dirty="0"/>
              <a:t>Вече не се налага да е </a:t>
            </a:r>
            <a:r>
              <a:rPr lang="bg-BG" dirty="0" err="1"/>
              <a:t>двусвързан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335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Множество</a:t>
            </a:r>
            <a:r>
              <a:rPr lang="en-US" dirty="0"/>
              <a:t> / 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тип данни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Множество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/>
              <a:t>()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dirty="0"/>
              <a:t>(Element e)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void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/>
              <a:t>(Element e)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/>
              <a:t>(Element e)</a:t>
            </a:r>
          </a:p>
        </p:txBody>
      </p:sp>
    </p:spTree>
    <p:extLst>
      <p:ext uri="{BB962C8B-B14F-4D97-AF65-F5344CB8AC3E}">
        <p14:creationId xmlns:p14="http://schemas.microsoft.com/office/powerpoint/2010/main" val="318450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Множество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java.util.Set</a:t>
            </a:r>
            <a:r>
              <a:rPr lang="en-US" dirty="0"/>
              <a:t>;</a:t>
            </a:r>
          </a:p>
          <a:p>
            <a:r>
              <a:rPr lang="en-US" dirty="0"/>
              <a:t>Implemented by:</a:t>
            </a:r>
          </a:p>
          <a:p>
            <a:pPr lv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HashSet</a:t>
            </a:r>
            <a:endParaRPr lang="bg-B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bg-BG" dirty="0"/>
              <a:t>използва </a:t>
            </a:r>
            <a:r>
              <a:rPr lang="bg-B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таблица</a:t>
            </a:r>
            <a:endParaRPr lang="bg-BG" dirty="0"/>
          </a:p>
          <a:p>
            <a:pPr lvl="2"/>
            <a:r>
              <a:rPr lang="bg-BG" dirty="0"/>
              <a:t>ще го обсъдим малко по-късно</a:t>
            </a:r>
          </a:p>
          <a:p>
            <a:pPr lv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TreeSet</a:t>
            </a:r>
            <a:endParaRPr lang="bg-B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bg-BG" dirty="0"/>
              <a:t>използва 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червено-черно дърво</a:t>
            </a:r>
          </a:p>
          <a:p>
            <a:pPr lvl="2"/>
            <a:r>
              <a:rPr lang="bg-BG" dirty="0"/>
              <a:t>ние ще покажем имплементация с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AVL 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дърво </a:t>
            </a:r>
            <a:r>
              <a:rPr lang="bg-BG" dirty="0"/>
              <a:t>(също ефективно, но по-просто)</a:t>
            </a:r>
          </a:p>
        </p:txBody>
      </p:sp>
    </p:spTree>
    <p:extLst>
      <p:ext uri="{BB962C8B-B14F-4D97-AF65-F5344CB8AC3E}">
        <p14:creationId xmlns:p14="http://schemas.microsoft.com/office/powerpoint/2010/main" val="429314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</a:t>
            </a:r>
            <a:r>
              <a:rPr lang="bg-BG" dirty="0"/>
              <a:t>дърво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>
            <a:normAutofit/>
          </a:bodyPr>
          <a:lstStyle/>
          <a:p>
            <a:r>
              <a:rPr lang="bg-BG" dirty="0"/>
              <a:t>Или накратко</a:t>
            </a:r>
            <a:endParaRPr lang="en-US" dirty="0"/>
          </a:p>
          <a:p>
            <a:r>
              <a:rPr lang="bg-BG" dirty="0" err="1"/>
              <a:t>самобалансиращо</a:t>
            </a:r>
            <a:r>
              <a:rPr lang="bg-BG" dirty="0"/>
              <a:t> се двоично дърво за търсене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45" y="896172"/>
            <a:ext cx="57340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Интерфейсът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/>
              <a:t>()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dirty="0"/>
              <a:t>(Element e)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void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/>
              <a:t>(Element e)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/>
              <a:t>(Element e)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да, вече е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generic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какво ще говорим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Малко увод</a:t>
            </a:r>
          </a:p>
          <a:p>
            <a:r>
              <a:rPr lang="en-US" dirty="0"/>
              <a:t>Java collections</a:t>
            </a:r>
          </a:p>
          <a:p>
            <a:r>
              <a:rPr lang="bg-BG" dirty="0"/>
              <a:t>Свързан списък</a:t>
            </a:r>
          </a:p>
          <a:p>
            <a:r>
              <a:rPr lang="en-US" dirty="0"/>
              <a:t>AVL </a:t>
            </a:r>
            <a:r>
              <a:rPr lang="bg-BG" dirty="0"/>
              <a:t>дърво</a:t>
            </a:r>
          </a:p>
          <a:p>
            <a:r>
              <a:rPr lang="en-US" dirty="0" err="1"/>
              <a:t>HashSet</a:t>
            </a:r>
            <a:r>
              <a:rPr lang="en-US" dirty="0"/>
              <a:t> &amp; </a:t>
            </a:r>
            <a:r>
              <a:rPr lang="en-US" dirty="0" err="1"/>
              <a:t>HashMap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31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Балансиране </a:t>
            </a:r>
            <a:r>
              <a:rPr lang="en-US" dirty="0"/>
              <a:t>- </a:t>
            </a:r>
            <a:r>
              <a:rPr lang="bg-BG" dirty="0"/>
              <a:t>чрез ротация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6532105" cy="4195481"/>
              </a:xfrm>
            </p:spPr>
            <p:txBody>
              <a:bodyPr/>
              <a:lstStyle/>
              <a:p>
                <a:r>
                  <a:rPr lang="bg-BG" dirty="0"/>
                  <a:t>Операциите стават все по-неефективни, когато дървото се „изражда“ в списък</a:t>
                </a:r>
              </a:p>
              <a:p>
                <a:r>
                  <a:rPr lang="bg-BG" dirty="0"/>
                  <a:t>Затова го </a:t>
                </a: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балансираме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bg-BG" dirty="0"/>
                  <a:t>За всеки връх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  <a:r>
                  <a:rPr lang="bg-BG" dirty="0"/>
                  <a:t> на дървото искаме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left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height</m:t>
                    </m:r>
                    <m:r>
                      <m:rPr>
                        <m:nor/>
                      </m:rPr>
                      <a:rPr lang="en-US" dirty="0"/>
                      <m:t> –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right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height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 0, 1}</m:t>
                    </m:r>
                  </m:oMath>
                </a14:m>
                <a:endParaRPr lang="en-US" b="0" dirty="0"/>
              </a:p>
              <a:p>
                <a:r>
                  <a:rPr lang="bg-BG" dirty="0"/>
                  <a:t>В противен случай правим </a:t>
                </a: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ротация</a:t>
                </a:r>
                <a:r>
                  <a:rPr lang="bg-BG" dirty="0"/>
                  <a:t> около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6532105" cy="4195481"/>
              </a:xfrm>
              <a:blipFill>
                <a:blip r:embed="rId2"/>
                <a:stretch>
                  <a:fillRect l="-466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17" y="2052918"/>
            <a:ext cx="3488685" cy="348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AVL </a:t>
            </a:r>
            <a:r>
              <a:rPr lang="bg-BG" dirty="0">
                <a:solidFill>
                  <a:schemeClr val="tx1"/>
                </a:solidFill>
              </a:rPr>
              <a:t>дърво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528457"/>
            <a:ext cx="8946541" cy="171994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484513"/>
              </p:ext>
            </p:extLst>
          </p:nvPr>
        </p:nvGraphicFramePr>
        <p:xfrm>
          <a:off x="1146856" y="2058858"/>
          <a:ext cx="81899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42">
                  <a:extLst>
                    <a:ext uri="{9D8B030D-6E8A-4147-A177-3AD203B41FA5}">
                      <a16:colId xmlns:a16="http://schemas.microsoft.com/office/drawing/2014/main" val="1600279353"/>
                    </a:ext>
                  </a:extLst>
                </a:gridCol>
                <a:gridCol w="1822580">
                  <a:extLst>
                    <a:ext uri="{9D8B030D-6E8A-4147-A177-3AD203B41FA5}">
                      <a16:colId xmlns:a16="http://schemas.microsoft.com/office/drawing/2014/main" val="1456291666"/>
                    </a:ext>
                  </a:extLst>
                </a:gridCol>
                <a:gridCol w="2363755">
                  <a:extLst>
                    <a:ext uri="{9D8B030D-6E8A-4147-A177-3AD203B41FA5}">
                      <a16:colId xmlns:a16="http://schemas.microsoft.com/office/drawing/2014/main" val="172880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AVL</a:t>
                      </a:r>
                      <a:r>
                        <a:rPr lang="en-US" baseline="0" dirty="0"/>
                        <a:t> </a:t>
                      </a:r>
                      <a:r>
                        <a:rPr lang="bg-BG" baseline="0" dirty="0"/>
                        <a:t>дърво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err="1"/>
                        <a:t>Хеш</a:t>
                      </a:r>
                      <a:r>
                        <a:rPr lang="bg-BG" baseline="0" dirty="0"/>
                        <a:t> таблица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6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Търсене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5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Добавяне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2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Изтриване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0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66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Хеш</a:t>
            </a:r>
            <a:r>
              <a:rPr lang="bg-BG" dirty="0"/>
              <a:t> таблица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19" y="533753"/>
            <a:ext cx="4370594" cy="31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Хеш</a:t>
            </a:r>
            <a:r>
              <a:rPr lang="bg-BG" dirty="0"/>
              <a:t> таблицата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Един елемент в таблицата може да е: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 </a:t>
            </a:r>
            <a:r>
              <a:rPr lang="en-US" dirty="0"/>
              <a:t>-&gt;  </a:t>
            </a:r>
            <a:r>
              <a:rPr lang="bg-BG" dirty="0"/>
              <a:t>класа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HashSet</a:t>
            </a:r>
            <a:r>
              <a:rPr lang="en-US" dirty="0"/>
              <a:t> </a:t>
            </a:r>
            <a:r>
              <a:rPr lang="bg-BG" dirty="0"/>
              <a:t>с интерфейс на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(Key, value) </a:t>
            </a:r>
            <a:r>
              <a:rPr lang="bg-BG" dirty="0"/>
              <a:t>-&gt; класа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HashMap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dirty="0"/>
              <a:t>с интерфейс на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2 на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Множество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Припомняме, че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Множество</a:t>
            </a:r>
            <a:r>
              <a:rPr lang="bg-BG" dirty="0"/>
              <a:t> е само интерфейс: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isEmpty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dirty="0"/>
              <a:t>(Element e)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/>
              <a:t>(Element e)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/>
              <a:t>(Element e)</a:t>
            </a:r>
          </a:p>
          <a:p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Абстрактният тип данни</a:t>
            </a:r>
            <a:r>
              <a:rPr lang="bg-BG" dirty="0"/>
              <a:t> (интерфейса) не ни ограничава с никаква конкретна 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структура от данни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bg-BG" dirty="0"/>
              <a:t>Преди малко видяхме имплементацията чрез 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структурата</a:t>
            </a:r>
            <a:r>
              <a:rPr lang="bg-BG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AVL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дърво</a:t>
            </a:r>
            <a:endParaRPr lang="bg-BG" dirty="0"/>
          </a:p>
          <a:p>
            <a:r>
              <a:rPr lang="bg-BG" dirty="0"/>
              <a:t>Сега ще покажем друга, използваща 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структурата </a:t>
            </a:r>
            <a:r>
              <a:rPr lang="bg-B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таблица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3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Интерфейсът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/>
              <a:t>()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dirty="0"/>
              <a:t>(Element e)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void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/>
              <a:t>(Element e)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/>
              <a:t>(Element e)</a:t>
            </a:r>
          </a:p>
        </p:txBody>
      </p:sp>
    </p:spTree>
    <p:extLst>
      <p:ext uri="{BB962C8B-B14F-4D97-AF65-F5344CB8AC3E}">
        <p14:creationId xmlns:p14="http://schemas.microsoft.com/office/powerpoint/2010/main" val="372186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Стратегии за справяне с колизии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Отделно подреждане</a:t>
            </a:r>
            <a:r>
              <a:rPr lang="bg-BG" dirty="0"/>
              <a:t> (</a:t>
            </a:r>
            <a:r>
              <a:rPr lang="en-US" dirty="0"/>
              <a:t>separate chaining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Чрез свързан списък</a:t>
            </a:r>
          </a:p>
          <a:p>
            <a:pPr lvl="1"/>
            <a:r>
              <a:rPr lang="bg-BG" dirty="0"/>
              <a:t>Чрез друга структура</a:t>
            </a:r>
          </a:p>
          <a:p>
            <a:pPr lvl="2"/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Java 8</a:t>
            </a:r>
            <a:r>
              <a:rPr lang="bg-BG" dirty="0"/>
              <a:t> например използва </a:t>
            </a:r>
            <a:r>
              <a:rPr lang="en-US" dirty="0"/>
              <a:t>AVL </a:t>
            </a:r>
            <a:r>
              <a:rPr lang="bg-BG" dirty="0"/>
              <a:t>дърво</a:t>
            </a:r>
            <a:endParaRPr lang="en-US" dirty="0"/>
          </a:p>
          <a:p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Отворена адресация</a:t>
            </a:r>
            <a:r>
              <a:rPr lang="bg-BG" dirty="0"/>
              <a:t> (</a:t>
            </a:r>
            <a:r>
              <a:rPr lang="en-US" dirty="0"/>
              <a:t>open addressing</a:t>
            </a:r>
            <a:r>
              <a:rPr lang="bg-BG" dirty="0"/>
              <a:t>)</a:t>
            </a:r>
          </a:p>
          <a:p>
            <a:r>
              <a:rPr lang="bg-BG" dirty="0"/>
              <a:t>Други?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0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AVL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дърво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таблица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528457"/>
            <a:ext cx="8946541" cy="171994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89610"/>
              </p:ext>
            </p:extLst>
          </p:nvPr>
        </p:nvGraphicFramePr>
        <p:xfrm>
          <a:off x="1146856" y="2058858"/>
          <a:ext cx="81899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42">
                  <a:extLst>
                    <a:ext uri="{9D8B030D-6E8A-4147-A177-3AD203B41FA5}">
                      <a16:colId xmlns:a16="http://schemas.microsoft.com/office/drawing/2014/main" val="1600279353"/>
                    </a:ext>
                  </a:extLst>
                </a:gridCol>
                <a:gridCol w="1822580">
                  <a:extLst>
                    <a:ext uri="{9D8B030D-6E8A-4147-A177-3AD203B41FA5}">
                      <a16:colId xmlns:a16="http://schemas.microsoft.com/office/drawing/2014/main" val="1456291666"/>
                    </a:ext>
                  </a:extLst>
                </a:gridCol>
                <a:gridCol w="2363755">
                  <a:extLst>
                    <a:ext uri="{9D8B030D-6E8A-4147-A177-3AD203B41FA5}">
                      <a16:colId xmlns:a16="http://schemas.microsoft.com/office/drawing/2014/main" val="172880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AVL</a:t>
                      </a:r>
                      <a:r>
                        <a:rPr lang="en-US" baseline="0" dirty="0"/>
                        <a:t> </a:t>
                      </a:r>
                      <a:r>
                        <a:rPr lang="bg-BG" baseline="0" dirty="0"/>
                        <a:t>дърво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err="1"/>
                        <a:t>Хеш</a:t>
                      </a:r>
                      <a:r>
                        <a:rPr lang="bg-BG" baseline="0" dirty="0"/>
                        <a:t> таблица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6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Търсене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5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Добавяне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2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Изтриване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0148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947636"/>
              </p:ext>
            </p:extLst>
          </p:nvPr>
        </p:nvGraphicFramePr>
        <p:xfrm>
          <a:off x="1146856" y="3542218"/>
          <a:ext cx="81899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42">
                  <a:extLst>
                    <a:ext uri="{9D8B030D-6E8A-4147-A177-3AD203B41FA5}">
                      <a16:colId xmlns:a16="http://schemas.microsoft.com/office/drawing/2014/main" val="1600279353"/>
                    </a:ext>
                  </a:extLst>
                </a:gridCol>
                <a:gridCol w="1822580">
                  <a:extLst>
                    <a:ext uri="{9D8B030D-6E8A-4147-A177-3AD203B41FA5}">
                      <a16:colId xmlns:a16="http://schemas.microsoft.com/office/drawing/2014/main" val="1456291666"/>
                    </a:ext>
                  </a:extLst>
                </a:gridCol>
                <a:gridCol w="2363755">
                  <a:extLst>
                    <a:ext uri="{9D8B030D-6E8A-4147-A177-3AD203B41FA5}">
                      <a16:colId xmlns:a16="http://schemas.microsoft.com/office/drawing/2014/main" val="172880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Колизии?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Не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Да </a:t>
                      </a:r>
                      <a:r>
                        <a:rPr lang="bg-BG" dirty="0">
                          <a:sym typeface="Wingdings" panose="05000000000000000000" pitchFamily="2" charset="2"/>
                        </a:rPr>
                        <a:t>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6331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255712" y="4680857"/>
            <a:ext cx="8946541" cy="1719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Някакъв вид информация, която нашите програми получават като вход/създават и обработват</a:t>
            </a:r>
          </a:p>
          <a:p>
            <a:r>
              <a:rPr lang="bg-BG" dirty="0"/>
              <a:t>Едно от основните неща, за които използваме компютрите, е да създаваме, съхраняваме и променяме данни</a:t>
            </a:r>
          </a:p>
          <a:p>
            <a:r>
              <a:rPr lang="bg-BG" dirty="0"/>
              <a:t>Затова ни се налага да съхраняваме данните в компютъра по такъв начин, че да можем да работим с тях лесно и ефективно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тип данни </a:t>
            </a:r>
            <a:r>
              <a:rPr lang="en-US" dirty="0"/>
              <a:t>vs </a:t>
            </a:r>
            <a:r>
              <a:rPr lang="bg-BG" dirty="0"/>
              <a:t>структура данни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Абстрактен тип данни (АТД) </a:t>
            </a:r>
            <a:r>
              <a:rPr lang="bg-BG" dirty="0"/>
              <a:t>– логическо описание</a:t>
            </a:r>
          </a:p>
          <a:p>
            <a:pPr lvl="1"/>
            <a:r>
              <a:rPr lang="bg-BG" dirty="0"/>
              <a:t>гледа се на типа данни от гледна точка на потребителя</a:t>
            </a:r>
          </a:p>
          <a:p>
            <a:pPr lvl="1"/>
            <a:r>
              <a:rPr lang="bg-BG" i="1" dirty="0"/>
              <a:t>Какви</a:t>
            </a:r>
            <a:r>
              <a:rPr lang="bg-BG" dirty="0"/>
              <a:t> операции мога да извършвам с данните?</a:t>
            </a:r>
            <a:endParaRPr lang="en-US" dirty="0"/>
          </a:p>
          <a:p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Структура от данни </a:t>
            </a:r>
            <a:r>
              <a:rPr lang="bg-BG" dirty="0"/>
              <a:t>– конкретно описание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dirty="0"/>
              <a:t>как са подредени данните в</a:t>
            </a:r>
            <a:r>
              <a:rPr lang="en-US" dirty="0"/>
              <a:t> </a:t>
            </a:r>
            <a:r>
              <a:rPr lang="bg-BG" dirty="0"/>
              <a:t>паметта</a:t>
            </a:r>
          </a:p>
          <a:p>
            <a:pPr lvl="1"/>
            <a:r>
              <a:rPr lang="bg-BG" i="1" dirty="0"/>
              <a:t>Как</a:t>
            </a:r>
            <a:r>
              <a:rPr lang="bg-BG" dirty="0"/>
              <a:t> се извършват операциите върху данните?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dirty="0"/>
              <a:t>Един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АТД </a:t>
            </a:r>
            <a:r>
              <a:rPr lang="bg-BG" dirty="0"/>
              <a:t>може да бъде реализиран чрез различни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структури от данни</a:t>
            </a:r>
          </a:p>
          <a:p>
            <a:r>
              <a:rPr lang="bg-BG" dirty="0"/>
              <a:t>За потребителя не трябва да е видимо коя точно</a:t>
            </a:r>
          </a:p>
          <a:p>
            <a:r>
              <a:rPr lang="bg-BG" dirty="0"/>
              <a:t>Например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списък</a:t>
            </a:r>
            <a:r>
              <a:rPr lang="bg-BG" dirty="0"/>
              <a:t> може да бъде реализиран чрез структурите 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статичен</a:t>
            </a:r>
            <a:r>
              <a:rPr lang="bg-BG" dirty="0"/>
              <a:t>/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динамичен масив</a:t>
            </a:r>
            <a:r>
              <a:rPr lang="bg-BG" dirty="0"/>
              <a:t>, 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едно-</a:t>
            </a:r>
            <a:r>
              <a:rPr lang="bg-BG" dirty="0"/>
              <a:t> или </a:t>
            </a:r>
            <a:r>
              <a:rPr lang="bg-B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двусвързан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списък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Структури данни в </a:t>
            </a:r>
            <a:r>
              <a:rPr lang="en-US" dirty="0"/>
              <a:t>Java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6111" y="2060575"/>
                <a:ext cx="4396339" cy="4195763"/>
              </a:xfrm>
            </p:spPr>
            <p:txBody>
              <a:bodyPr>
                <a:normAutofit/>
              </a:bodyPr>
              <a:lstStyle/>
              <a:p>
                <a:r>
                  <a:rPr lang="bg-BG" dirty="0"/>
                  <a:t>Колекция </a:t>
                </a:r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АТД </a:t>
                </a:r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bg-BG" dirty="0"/>
                  <a:t> Структура данни</a:t>
                </a: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Java Collections</a:t>
                </a:r>
                <a:r>
                  <a:rPr lang="en-US" dirty="0"/>
                  <a:t> framework:</a:t>
                </a:r>
              </a:p>
              <a:p>
                <a:pPr lvl="1"/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Интерфейси</a:t>
                </a:r>
                <a:r>
                  <a:rPr lang="bg-BG" dirty="0"/>
                  <a:t> т.е. абстрактни типове данни</a:t>
                </a:r>
              </a:p>
              <a:p>
                <a:pPr lvl="1"/>
                <a:r>
                  <a:rPr lang="bg-BG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Имплементации</a:t>
                </a:r>
                <a:r>
                  <a:rPr lang="bg-BG" dirty="0"/>
                  <a:t> т.е. конкретни класове т.е. структури данни</a:t>
                </a:r>
              </a:p>
              <a:p>
                <a:pPr lvl="1"/>
                <a:r>
                  <a:rPr lang="bg-BG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Алгоритми</a:t>
                </a:r>
                <a:endPara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import </a:t>
                </a:r>
                <a:r>
                  <a:rPr lang="en-US" dirty="0" err="1"/>
                  <a:t>java.util</a:t>
                </a:r>
                <a:r>
                  <a:rPr lang="en-US" dirty="0"/>
                  <a:t>.*;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6111" y="2060575"/>
                <a:ext cx="4396339" cy="4195763"/>
              </a:xfrm>
              <a:blipFill>
                <a:blip r:embed="rId2"/>
                <a:stretch>
                  <a:fillRect l="-416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2450" y="1555103"/>
            <a:ext cx="6042718" cy="4701235"/>
          </a:xfrm>
        </p:spPr>
      </p:pic>
    </p:spTree>
    <p:extLst>
      <p:ext uri="{BB962C8B-B14F-4D97-AF65-F5344CB8AC3E}">
        <p14:creationId xmlns:p14="http://schemas.microsoft.com/office/powerpoint/2010/main" val="307619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Списък / </a:t>
            </a:r>
            <a:r>
              <a:rPr lang="en-US" dirty="0"/>
              <a:t>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8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тип данни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Списък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isEmpty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void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pushBack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r>
              <a:rPr lang="en-US" dirty="0"/>
              <a:t>void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pushBefore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index, 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bg-BG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8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Имплементации на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Списък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java.util.List</a:t>
            </a:r>
            <a:r>
              <a:rPr lang="en-US" dirty="0"/>
              <a:t>;</a:t>
            </a:r>
            <a:endParaRPr lang="bg-BG" dirty="0"/>
          </a:p>
          <a:p>
            <a:r>
              <a:rPr lang="en-US" dirty="0"/>
              <a:t>Implemented by:</a:t>
            </a:r>
          </a:p>
          <a:p>
            <a:pPr lv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ArrayList</a:t>
            </a:r>
            <a:r>
              <a:rPr lang="en-US" dirty="0"/>
              <a:t> </a:t>
            </a:r>
            <a:r>
              <a:rPr lang="bg-BG" dirty="0"/>
              <a:t>– статичен (обикновен) масив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Vector</a:t>
            </a:r>
            <a:r>
              <a:rPr lang="en-US" dirty="0"/>
              <a:t> – </a:t>
            </a:r>
            <a:r>
              <a:rPr lang="bg-BG" dirty="0"/>
              <a:t>динамичен масив</a:t>
            </a:r>
          </a:p>
          <a:p>
            <a:pPr lv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LinkedList</a:t>
            </a:r>
            <a:r>
              <a:rPr lang="en-US" dirty="0"/>
              <a:t> – </a:t>
            </a:r>
            <a:r>
              <a:rPr lang="bg-BG" dirty="0"/>
              <a:t>свързан списък</a:t>
            </a:r>
          </a:p>
          <a:p>
            <a:pPr lvl="2"/>
            <a:r>
              <a:rPr lang="bg-BG" dirty="0"/>
              <a:t>Едносвързан</a:t>
            </a:r>
          </a:p>
          <a:p>
            <a:pPr lvl="2"/>
            <a:r>
              <a:rPr lang="bg-BG" u="sng" dirty="0" err="1"/>
              <a:t>Двусвързан</a:t>
            </a:r>
            <a:r>
              <a:rPr lang="bg-BG" dirty="0"/>
              <a:t> – обикновено се ползва този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LinkedList</a:t>
            </a:r>
            <a:r>
              <a:rPr lang="en-US" dirty="0"/>
              <a:t> </a:t>
            </a:r>
            <a:r>
              <a:rPr lang="bg-BG" dirty="0"/>
              <a:t>също имплементира интерфейса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</a:p>
          <a:p>
            <a:r>
              <a:rPr lang="bg-BG" dirty="0"/>
              <a:t>Всяка от трите структури има плюсове и минуси – избираме според ситуацията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9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Двусвързан</a:t>
            </a:r>
            <a:r>
              <a:rPr lang="bg-BG" dirty="0"/>
              <a:t> списък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21" y="693240"/>
            <a:ext cx="5838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6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4596</TotalTime>
  <Words>959</Words>
  <Application>Microsoft Office PowerPoint</Application>
  <PresentationFormat>Widescreen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Century Gothic</vt:lpstr>
      <vt:lpstr>Wingdings</vt:lpstr>
      <vt:lpstr>Wingdings 3</vt:lpstr>
      <vt:lpstr>Ion</vt:lpstr>
      <vt:lpstr>Структури данни</vt:lpstr>
      <vt:lpstr>За какво ще говорим</vt:lpstr>
      <vt:lpstr>Данни</vt:lpstr>
      <vt:lpstr>Абстрактен тип данни vs структура данни</vt:lpstr>
      <vt:lpstr>Структури данни в Java</vt:lpstr>
      <vt:lpstr>Списък / List</vt:lpstr>
      <vt:lpstr>Абстрактен тип данни Списък</vt:lpstr>
      <vt:lpstr>Имплементации на Списък</vt:lpstr>
      <vt:lpstr>Двусвързан списък</vt:lpstr>
      <vt:lpstr>Интерфейсът List</vt:lpstr>
      <vt:lpstr>ArrayList vs Vector vs LinkedList</vt:lpstr>
      <vt:lpstr>Java Generics</vt:lpstr>
      <vt:lpstr>Generic интерфейсът на List</vt:lpstr>
      <vt:lpstr>Стек и опашка</vt:lpstr>
      <vt:lpstr>Множество / Set</vt:lpstr>
      <vt:lpstr>Абстрактен тип данни Множество</vt:lpstr>
      <vt:lpstr>Имплементация на Множество</vt:lpstr>
      <vt:lpstr>AVL дърво</vt:lpstr>
      <vt:lpstr>Интерфейсът Set</vt:lpstr>
      <vt:lpstr>Балансиране - чрез ротация</vt:lpstr>
      <vt:lpstr>AVL дърво</vt:lpstr>
      <vt:lpstr>Хеш таблица</vt:lpstr>
      <vt:lpstr>Хеш таблицата</vt:lpstr>
      <vt:lpstr>Имплементация 2 на Множество</vt:lpstr>
      <vt:lpstr>Интерфейсът Set</vt:lpstr>
      <vt:lpstr>Стратегии за справяне с колизии</vt:lpstr>
      <vt:lpstr>AVL дърво vs Хеш таблица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Структури данни</dc:title>
  <dc:creator>Katsarski, Bozhin</dc:creator>
  <cp:lastModifiedBy>Katsarski, Bozhin</cp:lastModifiedBy>
  <cp:revision>106</cp:revision>
  <dcterms:created xsi:type="dcterms:W3CDTF">2017-09-01T12:37:16Z</dcterms:created>
  <dcterms:modified xsi:type="dcterms:W3CDTF">2017-09-06T11:28:50Z</dcterms:modified>
</cp:coreProperties>
</file>