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CCFF"/>
    <a:srgbClr val="00FF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13EB-67A4-FFAC-D129-B8D327516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3D2C1-E452-ECDD-BFF9-2DF94187E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62BE7-2484-1676-C7E6-75272B98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3B45-3261-8E87-E083-93FCC705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F49A-C07A-5F14-C5ED-1FCCD686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C1B4-5459-1715-4CED-8585794A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F879B-8F04-70FC-B5D6-D0424FBD4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DAAB-AF44-DF60-2100-9637D16C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A229-FC77-D120-4072-88925F0F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72B5-D9B1-C088-90C4-8D68F174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9B757-E38E-D460-3BF1-34069CF92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48312-8825-B721-85EF-3AED8F4B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6076-F36E-F5EE-083B-D6E710E4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DACE-4941-9739-E859-89CB4D0B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8154-7EFA-B53A-92E1-C0E4B1EC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6827-B3C4-69BD-CD8A-49DA9ED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8856-89C0-EA8A-73CB-C31C8B5B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79D3-6404-FAF1-2855-A8305829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4496-5D8D-BB2F-0BF4-5A2BDD6F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98FF2-85C4-CF25-5CC5-2C69048B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F144-660B-9082-1FF1-90C55303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EC46-7C2A-EBD5-8F35-B9C15B10A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B8EC-4B84-9D9B-A055-4DD0EB0D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0500-5E28-76AE-D674-5E3C78A5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97F5-3CF9-7862-4BB2-DB0564C2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7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A4C1-D11B-7657-FA3E-CF4DB54F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8AF5-DECC-A572-AA3B-07D343AB2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32A52-2047-D191-3823-3826903ED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7AB98-4CB2-D101-27AE-151EB347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5460F-76C9-44A7-447E-55CA9331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10244-A893-CCBA-5454-C5F2DCF5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953F-18E8-97FF-3351-BA2F32CA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1CFF9-4BAC-35EA-2F34-B56FB75B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9B32E-BB9D-A02F-4F02-9392A9864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77F94-8957-2D60-723B-98A51A099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BBC49-9F28-47E0-6E93-6510F0A69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6BCE9-1120-A702-F049-83C5D215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2CD85-1C3A-17F5-DB28-29582D58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71A50-DCE9-B005-13E4-A721C02D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85AD-FF0E-3D89-9BDF-30EC0FEF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781FA-FBAA-B64C-A4D4-1978E9B7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6D53F-E557-832B-ACCA-148EBAD1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E402F-92EA-689E-8EB0-EF7E4422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2EDDF-B757-56A0-1952-50723F09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F4C94-9CF2-9B6E-11EE-8C6329ED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25E7B-9996-0142-783E-B79D4F3F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7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EE4-9917-C7B6-14FE-B29F4731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60AD-21E2-11B6-8D67-53BBD082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0EDC-EF62-1271-D837-582303D9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3187B-E8CC-2E05-994D-FA81B5BC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A6F24-C892-2D49-455C-58944CB2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6D662-335F-532A-C4E9-C0DB19B9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6E80-9E75-85AC-A513-3CA81C3F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FC7BF-992C-CD7E-10F7-A88BD7D06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E31F4-7AAB-79C3-46C6-DCAE6772C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94769-C64A-2A55-D134-2066A92E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A067D-43EC-7020-6C37-5C02DC87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D424B-E9A9-5F63-6238-9C4AF6F8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58153-25FE-87FF-F7CA-C4EC2DFA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EAE2F-4CF9-6646-17C7-3ED372CC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955F-6B25-0A90-DB47-21234E2B5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8D6D-D756-28AA-1FCB-123E2D415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B99BA-68F1-2A82-235C-CA62373CE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6BF4-4C67-B4BB-B8EF-203329177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Evaluating effect size distribution of different regenerative agriculture practices across soil, climatic and topographical factors</a:t>
            </a:r>
            <a:b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0DAF9-8D59-1346-DA08-CEC088DCB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2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diagram of different colored squares&#10;&#10;AI-generated content may be incorrect.">
            <a:extLst>
              <a:ext uri="{FF2B5EF4-FFF2-40B4-BE49-F238E27FC236}">
                <a16:creationId xmlns:a16="http://schemas.microsoft.com/office/drawing/2014/main" id="{1B91CF8D-4EFE-D8D8-C6D3-445E8BF98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15" y="934203"/>
            <a:ext cx="9720000" cy="5831123"/>
          </a:xfrm>
          <a:prstGeom prst="rect">
            <a:avLst/>
          </a:prstGeom>
        </p:spPr>
      </p:pic>
      <p:pic>
        <p:nvPicPr>
          <p:cNvPr id="122" name="Picture 121" descr="A map of the world&#10;&#10;AI-generated content may be incorrect.">
            <a:extLst>
              <a:ext uri="{FF2B5EF4-FFF2-40B4-BE49-F238E27FC236}">
                <a16:creationId xmlns:a16="http://schemas.microsoft.com/office/drawing/2014/main" id="{4AB8B2CF-B3C1-3176-9563-9F0261137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55" y="204894"/>
            <a:ext cx="6307037" cy="2519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ED885-F33A-F557-E046-7EABDCE1D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2039" y="204894"/>
            <a:ext cx="1475625" cy="157051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6A23AF9-8388-01EC-853C-AD9F7067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35" y="30946"/>
            <a:ext cx="4503589" cy="66782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size, Aridity, P</a:t>
            </a:r>
          </a:p>
        </p:txBody>
      </p:sp>
    </p:spTree>
    <p:extLst>
      <p:ext uri="{BB962C8B-B14F-4D97-AF65-F5344CB8AC3E}">
        <p14:creationId xmlns:p14="http://schemas.microsoft.com/office/powerpoint/2010/main" val="95864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4B3B-E698-1D98-DE1F-A50D5EB4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9C5D-8230-BAF6-459E-36B04E93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9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6F9200-0559-A11D-61C0-7EAFB0098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4546" y="0"/>
            <a:ext cx="5119943" cy="675899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ED3CBE-7A7F-A54F-6408-0E9054BF5109}"/>
              </a:ext>
            </a:extLst>
          </p:cNvPr>
          <p:cNvSpPr txBox="1"/>
          <p:nvPr/>
        </p:nvSpPr>
        <p:spPr>
          <a:xfrm>
            <a:off x="144379" y="741766"/>
            <a:ext cx="5574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1: Overall trend in data across all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ED3CBE-7A7F-A54F-6408-0E9054BF5109}"/>
              </a:ext>
            </a:extLst>
          </p:cNvPr>
          <p:cNvSpPr txBox="1"/>
          <p:nvPr/>
        </p:nvSpPr>
        <p:spPr>
          <a:xfrm>
            <a:off x="144379" y="741766"/>
            <a:ext cx="5574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2: </a:t>
            </a:r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 in data for each management and </a:t>
            </a:r>
          </a:p>
          <a:p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across all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1538-3B2E-67FD-5439-BAE619CF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672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Crop groups</a:t>
            </a:r>
          </a:p>
          <a:p>
            <a:r>
              <a:rPr lang="en-US" sz="1600" dirty="0"/>
              <a:t>Climate regions</a:t>
            </a:r>
          </a:p>
          <a:p>
            <a:r>
              <a:rPr lang="en-US" sz="1600" dirty="0"/>
              <a:t>Aridity</a:t>
            </a:r>
          </a:p>
          <a:p>
            <a:r>
              <a:rPr lang="en-US" sz="1600" dirty="0"/>
              <a:t>GDD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BE2C3-E74B-A5E5-B915-B95E6E27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99"/>
          <a:stretch/>
        </p:blipFill>
        <p:spPr>
          <a:xfrm>
            <a:off x="5719010" y="68898"/>
            <a:ext cx="6369856" cy="67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ED3CBE-7A7F-A54F-6408-0E9054BF5109}"/>
              </a:ext>
            </a:extLst>
          </p:cNvPr>
          <p:cNvSpPr txBox="1"/>
          <p:nvPr/>
        </p:nvSpPr>
        <p:spPr>
          <a:xfrm>
            <a:off x="144379" y="741766"/>
            <a:ext cx="5574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2: </a:t>
            </a:r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 in data for each management and </a:t>
            </a:r>
          </a:p>
          <a:p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across all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1538-3B2E-67FD-5439-BAE619CF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672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BD, P, pH, SOC</a:t>
            </a:r>
          </a:p>
          <a:p>
            <a:r>
              <a:rPr lang="en-US" sz="1600" dirty="0"/>
              <a:t>Texture</a:t>
            </a:r>
          </a:p>
          <a:p>
            <a:r>
              <a:rPr lang="en-US" sz="1600" dirty="0"/>
              <a:t>Elevation</a:t>
            </a:r>
          </a:p>
          <a:p>
            <a:r>
              <a:rPr lang="en-US" sz="1600" dirty="0"/>
              <a:t>Slope</a:t>
            </a:r>
          </a:p>
          <a:p>
            <a:r>
              <a:rPr lang="en-US" sz="1600" dirty="0"/>
              <a:t>Soil type</a:t>
            </a:r>
          </a:p>
          <a:p>
            <a:r>
              <a:rPr lang="en-US" sz="1600" dirty="0"/>
              <a:t>Landform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8CB156-6C8A-3EFD-51E8-CC2DDDF7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632" y="0"/>
            <a:ext cx="4193475" cy="6658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1A344-A310-B441-3A0F-5DA43E5AB9A6}"/>
              </a:ext>
            </a:extLst>
          </p:cNvPr>
          <p:cNvSpPr txBox="1"/>
          <p:nvPr/>
        </p:nvSpPr>
        <p:spPr>
          <a:xfrm>
            <a:off x="9293877" y="6611779"/>
            <a:ext cx="23570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% change (crop yield)</a:t>
            </a:r>
          </a:p>
        </p:txBody>
      </p:sp>
    </p:spTree>
    <p:extLst>
      <p:ext uri="{BB962C8B-B14F-4D97-AF65-F5344CB8AC3E}">
        <p14:creationId xmlns:p14="http://schemas.microsoft.com/office/powerpoint/2010/main" val="391650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ED3CBE-7A7F-A54F-6408-0E9054BF5109}"/>
              </a:ext>
            </a:extLst>
          </p:cNvPr>
          <p:cNvSpPr txBox="1"/>
          <p:nvPr/>
        </p:nvSpPr>
        <p:spPr>
          <a:xfrm>
            <a:off x="144379" y="741766"/>
            <a:ext cx="5574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3: </a:t>
            </a:r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 size distribution across different no-</a:t>
            </a:r>
          </a:p>
          <a:p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tillage management practices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1538-3B2E-67FD-5439-BAE619CF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672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BD, P, pH, SOC</a:t>
            </a:r>
          </a:p>
          <a:p>
            <a:r>
              <a:rPr lang="en-US" sz="1600" dirty="0"/>
              <a:t>Texture</a:t>
            </a:r>
          </a:p>
          <a:p>
            <a:r>
              <a:rPr lang="en-US" sz="1600" dirty="0"/>
              <a:t>Elevation</a:t>
            </a:r>
          </a:p>
          <a:p>
            <a:r>
              <a:rPr lang="en-US" sz="1600" dirty="0"/>
              <a:t>Slope</a:t>
            </a:r>
          </a:p>
          <a:p>
            <a:r>
              <a:rPr lang="en-US" sz="1600" dirty="0"/>
              <a:t>Soil type</a:t>
            </a:r>
          </a:p>
          <a:p>
            <a:r>
              <a:rPr lang="en-US" sz="1600" dirty="0"/>
              <a:t>Landform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EAE1EF-A575-0DF3-6133-1F00A8664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3692"/>
            <a:ext cx="5730875" cy="61906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05439-3494-B739-541B-47BA30C47E85}"/>
              </a:ext>
            </a:extLst>
          </p:cNvPr>
          <p:cNvSpPr/>
          <p:nvPr/>
        </p:nvSpPr>
        <p:spPr>
          <a:xfrm>
            <a:off x="9996755" y="6287784"/>
            <a:ext cx="1068512" cy="23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1A344-A310-B441-3A0F-5DA43E5AB9A6}"/>
              </a:ext>
            </a:extLst>
          </p:cNvPr>
          <p:cNvSpPr txBox="1"/>
          <p:nvPr/>
        </p:nvSpPr>
        <p:spPr>
          <a:xfrm>
            <a:off x="9591828" y="6375222"/>
            <a:ext cx="23570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% change (crop yield)</a:t>
            </a:r>
          </a:p>
        </p:txBody>
      </p:sp>
    </p:spTree>
    <p:extLst>
      <p:ext uri="{BB962C8B-B14F-4D97-AF65-F5344CB8AC3E}">
        <p14:creationId xmlns:p14="http://schemas.microsoft.com/office/powerpoint/2010/main" val="205276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ED3CBE-7A7F-A54F-6408-0E9054BF5109}"/>
              </a:ext>
            </a:extLst>
          </p:cNvPr>
          <p:cNvSpPr txBox="1"/>
          <p:nvPr/>
        </p:nvSpPr>
        <p:spPr>
          <a:xfrm>
            <a:off x="144379" y="741766"/>
            <a:ext cx="5574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4: </a:t>
            </a:r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513113-71D2-7B2A-93BA-3D48C8B5B2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00" y="127229"/>
            <a:ext cx="5574631" cy="6603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799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EB91-A719-BB2C-FFE5-68E2F607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C7AB-6985-9234-B521-43C66EEC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repeat the first article</a:t>
            </a:r>
          </a:p>
        </p:txBody>
      </p:sp>
    </p:spTree>
    <p:extLst>
      <p:ext uri="{BB962C8B-B14F-4D97-AF65-F5344CB8AC3E}">
        <p14:creationId xmlns:p14="http://schemas.microsoft.com/office/powerpoint/2010/main" val="336208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F6F5-852E-1B94-ABBC-0A78AFC0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Discussing further the effect size distribution across variables by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49F3-5F0A-79C4-B144-40387618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507"/>
            <a:ext cx="10515600" cy="3834455"/>
          </a:xfrm>
        </p:spPr>
        <p:txBody>
          <a:bodyPr/>
          <a:lstStyle/>
          <a:p>
            <a:r>
              <a:rPr lang="en-US" dirty="0"/>
              <a:t>Select the best variables using </a:t>
            </a:r>
            <a:r>
              <a:rPr lang="en-US" dirty="0" err="1"/>
              <a:t>XGBoost</a:t>
            </a:r>
            <a:r>
              <a:rPr lang="en-US" dirty="0"/>
              <a:t> for prediction</a:t>
            </a:r>
          </a:p>
          <a:p>
            <a:r>
              <a:rPr lang="en-US" dirty="0"/>
              <a:t> Relation of the top 2 variables with effect size</a:t>
            </a:r>
          </a:p>
          <a:p>
            <a:r>
              <a:rPr lang="en-US" dirty="0"/>
              <a:t>Map =&gt; the bivariate trend</a:t>
            </a:r>
          </a:p>
        </p:txBody>
      </p:sp>
    </p:spTree>
    <p:extLst>
      <p:ext uri="{BB962C8B-B14F-4D97-AF65-F5344CB8AC3E}">
        <p14:creationId xmlns:p14="http://schemas.microsoft.com/office/powerpoint/2010/main" val="244423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ACFBE412-4856-4E01-6063-D1B186500833}"/>
              </a:ext>
            </a:extLst>
          </p:cNvPr>
          <p:cNvSpPr txBox="1"/>
          <p:nvPr/>
        </p:nvSpPr>
        <p:spPr>
          <a:xfrm rot="16200000">
            <a:off x="3870550" y="3183626"/>
            <a:ext cx="1888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Decreasing aridity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33A56-0B15-7A7B-ADBB-8F194598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36" y="30946"/>
            <a:ext cx="4046890" cy="667820"/>
          </a:xfrm>
        </p:spPr>
        <p:txBody>
          <a:bodyPr>
            <a:normAutofit fontScale="90000"/>
          </a:bodyPr>
          <a:lstStyle/>
          <a:p>
            <a:r>
              <a:rPr lang="en-US" dirty="0"/>
              <a:t>Agroforestry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012B-6924-F1BC-3544-3DF16A3C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17" y="877638"/>
            <a:ext cx="3423024" cy="824993"/>
          </a:xfrm>
        </p:spPr>
        <p:txBody>
          <a:bodyPr>
            <a:normAutofit/>
          </a:bodyPr>
          <a:lstStyle/>
          <a:p>
            <a:r>
              <a:rPr lang="en-US" sz="2000" dirty="0" err="1"/>
              <a:t>XGBoost</a:t>
            </a:r>
            <a:r>
              <a:rPr lang="en-US" sz="2000" dirty="0"/>
              <a:t> : R</a:t>
            </a:r>
            <a:r>
              <a:rPr lang="en-US" sz="2000" baseline="30000" dirty="0"/>
              <a:t>2 </a:t>
            </a:r>
            <a:r>
              <a:rPr lang="en-US" sz="2000" dirty="0"/>
              <a:t>= 0.21</a:t>
            </a:r>
          </a:p>
          <a:p>
            <a:r>
              <a:rPr lang="en-US" sz="2000" dirty="0"/>
              <a:t>Phosphorus, Aridity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57E08A-209F-9321-BB9E-ABDF2397097E}"/>
              </a:ext>
            </a:extLst>
          </p:cNvPr>
          <p:cNvGrpSpPr/>
          <p:nvPr/>
        </p:nvGrpSpPr>
        <p:grpSpPr>
          <a:xfrm>
            <a:off x="5597277" y="1120766"/>
            <a:ext cx="4896000" cy="4320000"/>
            <a:chOff x="5833582" y="168721"/>
            <a:chExt cx="4896000" cy="4320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D56FBC-A1A1-AE2E-F334-D38D886B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582" y="168721"/>
              <a:ext cx="0" cy="43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B5E2EC-C073-DDEC-4589-54B771E7B16F}"/>
                </a:ext>
              </a:extLst>
            </p:cNvPr>
            <p:cNvCxnSpPr>
              <a:cxnSpLocks/>
            </p:cNvCxnSpPr>
            <p:nvPr/>
          </p:nvCxnSpPr>
          <p:spPr>
            <a:xfrm>
              <a:off x="5833582" y="4477638"/>
              <a:ext cx="4896000" cy="8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461D35-8B87-CA3A-1EB2-E91D322E484F}"/>
              </a:ext>
            </a:extLst>
          </p:cNvPr>
          <p:cNvSpPr txBox="1"/>
          <p:nvPr/>
        </p:nvSpPr>
        <p:spPr>
          <a:xfrm>
            <a:off x="7078008" y="5852199"/>
            <a:ext cx="2024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Phosphorus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6BB448-1B78-4283-5C79-A36D0832A759}"/>
              </a:ext>
            </a:extLst>
          </p:cNvPr>
          <p:cNvSpPr txBox="1"/>
          <p:nvPr/>
        </p:nvSpPr>
        <p:spPr>
          <a:xfrm rot="16200000">
            <a:off x="4795532" y="4964835"/>
            <a:ext cx="9349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&lt; 0.05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62830-E36C-5FC3-D23D-C52C56B11BFA}"/>
              </a:ext>
            </a:extLst>
          </p:cNvPr>
          <p:cNvSpPr txBox="1"/>
          <p:nvPr/>
        </p:nvSpPr>
        <p:spPr>
          <a:xfrm rot="16200000">
            <a:off x="4943960" y="4918596"/>
            <a:ext cx="1006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Hyper arid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904461-5277-4EC7-610C-B91884319578}"/>
              </a:ext>
            </a:extLst>
          </p:cNvPr>
          <p:cNvSpPr txBox="1"/>
          <p:nvPr/>
        </p:nvSpPr>
        <p:spPr>
          <a:xfrm>
            <a:off x="5552019" y="5386947"/>
            <a:ext cx="1058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400" u="none" strike="noStrike" dirty="0">
                <a:effectLst/>
              </a:rPr>
              <a:t>Very Low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A5D6B4-786E-E3CE-911C-DCE6300508B4}"/>
              </a:ext>
            </a:extLst>
          </p:cNvPr>
          <p:cNvSpPr txBox="1"/>
          <p:nvPr/>
        </p:nvSpPr>
        <p:spPr>
          <a:xfrm>
            <a:off x="6552369" y="5386947"/>
            <a:ext cx="851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400" u="none" strike="noStrike" dirty="0">
                <a:effectLst/>
              </a:rPr>
              <a:t>Low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3F6D40-3F92-A0B8-2F88-E04FE75C742B}"/>
              </a:ext>
            </a:extLst>
          </p:cNvPr>
          <p:cNvSpPr txBox="1"/>
          <p:nvPr/>
        </p:nvSpPr>
        <p:spPr>
          <a:xfrm>
            <a:off x="7351254" y="5404575"/>
            <a:ext cx="897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400" b="0" i="0" dirty="0">
                <a:solidFill>
                  <a:srgbClr val="000000"/>
                </a:solidFill>
                <a:latin typeface="Aptos Narrow" panose="020B0004020202020204" pitchFamily="34" charset="0"/>
              </a:rPr>
              <a:t>Medium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501AE4-70A7-ACFF-F211-C341B3B92C1B}"/>
              </a:ext>
            </a:extLst>
          </p:cNvPr>
          <p:cNvSpPr txBox="1"/>
          <p:nvPr/>
        </p:nvSpPr>
        <p:spPr>
          <a:xfrm rot="16200000">
            <a:off x="4751162" y="4073344"/>
            <a:ext cx="101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0.05-0.20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474FD3-67D6-2025-5757-867B8038E4D7}"/>
              </a:ext>
            </a:extLst>
          </p:cNvPr>
          <p:cNvSpPr txBox="1"/>
          <p:nvPr/>
        </p:nvSpPr>
        <p:spPr>
          <a:xfrm rot="16200000">
            <a:off x="5095601" y="4039942"/>
            <a:ext cx="6678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Arid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8C64EC-1B48-A344-6A70-6E779A478FE6}"/>
              </a:ext>
            </a:extLst>
          </p:cNvPr>
          <p:cNvSpPr txBox="1"/>
          <p:nvPr/>
        </p:nvSpPr>
        <p:spPr>
          <a:xfrm rot="16200000">
            <a:off x="4964235" y="3217407"/>
            <a:ext cx="9659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Semi arid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F0A918-695C-DBB7-9C0E-DAF7475DE06D}"/>
              </a:ext>
            </a:extLst>
          </p:cNvPr>
          <p:cNvSpPr txBox="1"/>
          <p:nvPr/>
        </p:nvSpPr>
        <p:spPr>
          <a:xfrm rot="16200000">
            <a:off x="4911447" y="2353455"/>
            <a:ext cx="1073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Sub-humid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7D6D9F-28D4-7CFA-7F82-944B2C892001}"/>
              </a:ext>
            </a:extLst>
          </p:cNvPr>
          <p:cNvSpPr txBox="1"/>
          <p:nvPr/>
        </p:nvSpPr>
        <p:spPr>
          <a:xfrm rot="16200000">
            <a:off x="5033836" y="1573595"/>
            <a:ext cx="820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Humid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EBDF05-D770-8FA3-B811-794435FD8EB8}"/>
              </a:ext>
            </a:extLst>
          </p:cNvPr>
          <p:cNvSpPr txBox="1"/>
          <p:nvPr/>
        </p:nvSpPr>
        <p:spPr>
          <a:xfrm rot="16200000">
            <a:off x="4675229" y="3213126"/>
            <a:ext cx="1137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0.20-0.50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431278-1EBE-7EF0-0117-5F84162E5993}"/>
              </a:ext>
            </a:extLst>
          </p:cNvPr>
          <p:cNvSpPr txBox="1"/>
          <p:nvPr/>
        </p:nvSpPr>
        <p:spPr>
          <a:xfrm rot="16200000">
            <a:off x="4678132" y="2380723"/>
            <a:ext cx="1133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0.50-0.65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A4E5F8-BDF3-5D2A-ED6B-6A9A7DC02A6C}"/>
              </a:ext>
            </a:extLst>
          </p:cNvPr>
          <p:cNvSpPr txBox="1"/>
          <p:nvPr/>
        </p:nvSpPr>
        <p:spPr>
          <a:xfrm rot="16200000">
            <a:off x="4699629" y="1619809"/>
            <a:ext cx="1073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&gt;0.65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03D80C-65A3-4FD2-EEA9-E2535C3A8FBF}"/>
              </a:ext>
            </a:extLst>
          </p:cNvPr>
          <p:cNvSpPr txBox="1"/>
          <p:nvPr/>
        </p:nvSpPr>
        <p:spPr>
          <a:xfrm>
            <a:off x="5555542" y="5574150"/>
            <a:ext cx="824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400" dirty="0"/>
              <a:t>&lt;5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D455D0-C391-E71F-A50A-66D99BE3AAE9}"/>
              </a:ext>
            </a:extLst>
          </p:cNvPr>
          <p:cNvSpPr txBox="1"/>
          <p:nvPr/>
        </p:nvSpPr>
        <p:spPr>
          <a:xfrm>
            <a:off x="6322363" y="5595239"/>
            <a:ext cx="1000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5-10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C33A1F-640F-569E-0E57-BF917C3DFF43}"/>
              </a:ext>
            </a:extLst>
          </p:cNvPr>
          <p:cNvSpPr txBox="1"/>
          <p:nvPr/>
        </p:nvSpPr>
        <p:spPr>
          <a:xfrm>
            <a:off x="7431462" y="5595238"/>
            <a:ext cx="824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en-US" sz="1400" dirty="0"/>
              <a:t>10-20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B86451A-E3CF-5547-0292-32BB02AA8A90}"/>
              </a:ext>
            </a:extLst>
          </p:cNvPr>
          <p:cNvGrpSpPr/>
          <p:nvPr/>
        </p:nvGrpSpPr>
        <p:grpSpPr>
          <a:xfrm>
            <a:off x="5603181" y="1248355"/>
            <a:ext cx="4600325" cy="4180510"/>
            <a:chOff x="5595160" y="1240334"/>
            <a:chExt cx="4600325" cy="418051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6467519-97BE-F49C-F189-12D40E621FAC}"/>
                </a:ext>
              </a:extLst>
            </p:cNvPr>
            <p:cNvGrpSpPr/>
            <p:nvPr/>
          </p:nvGrpSpPr>
          <p:grpSpPr>
            <a:xfrm>
              <a:off x="7447583" y="1248005"/>
              <a:ext cx="890377" cy="4165518"/>
              <a:chOff x="5610161" y="1256026"/>
              <a:chExt cx="798763" cy="416551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BEC59E-51C0-DA81-2E0C-42E350817621}"/>
                  </a:ext>
                </a:extLst>
              </p:cNvPr>
              <p:cNvSpPr/>
              <p:nvPr/>
            </p:nvSpPr>
            <p:spPr>
              <a:xfrm>
                <a:off x="5617825" y="4605973"/>
                <a:ext cx="791099" cy="8155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C67788C-D7CE-FF4A-AB10-E6AE86A473F8}"/>
                  </a:ext>
                </a:extLst>
              </p:cNvPr>
              <p:cNvSpPr/>
              <p:nvPr/>
            </p:nvSpPr>
            <p:spPr>
              <a:xfrm>
                <a:off x="5612032" y="3741312"/>
                <a:ext cx="791096" cy="86513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F4EF847-57A6-AB31-C8B0-88C3D8244FDD}"/>
                  </a:ext>
                </a:extLst>
              </p:cNvPr>
              <p:cNvSpPr/>
              <p:nvPr/>
            </p:nvSpPr>
            <p:spPr>
              <a:xfrm>
                <a:off x="5610161" y="2902764"/>
                <a:ext cx="791093" cy="8365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AC21407-5B65-C2FB-3556-9326BA1BAB94}"/>
                  </a:ext>
                </a:extLst>
              </p:cNvPr>
              <p:cNvSpPr/>
              <p:nvPr/>
            </p:nvSpPr>
            <p:spPr>
              <a:xfrm>
                <a:off x="5610624" y="2080614"/>
                <a:ext cx="791093" cy="8365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4C019A4-BA79-8732-8FA9-48C49DAB8F2B}"/>
                  </a:ext>
                </a:extLst>
              </p:cNvPr>
              <p:cNvSpPr/>
              <p:nvPr/>
            </p:nvSpPr>
            <p:spPr>
              <a:xfrm>
                <a:off x="5617000" y="1256026"/>
                <a:ext cx="791093" cy="85880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02D29C3-DFF1-8AAF-DE36-55C3D1EFA048}"/>
                </a:ext>
              </a:extLst>
            </p:cNvPr>
            <p:cNvGrpSpPr/>
            <p:nvPr/>
          </p:nvGrpSpPr>
          <p:grpSpPr>
            <a:xfrm>
              <a:off x="8317705" y="1245588"/>
              <a:ext cx="950328" cy="4172107"/>
              <a:chOff x="6344538" y="1253609"/>
              <a:chExt cx="950328" cy="4172107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E75FBD-3091-A5C3-C32A-310259E4B04A}"/>
                  </a:ext>
                </a:extLst>
              </p:cNvPr>
              <p:cNvSpPr/>
              <p:nvPr/>
            </p:nvSpPr>
            <p:spPr>
              <a:xfrm>
                <a:off x="6357527" y="4597716"/>
                <a:ext cx="937339" cy="82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AA9F7CF-4F08-3F9F-C77E-42DE49D6B932}"/>
                  </a:ext>
                </a:extLst>
              </p:cNvPr>
              <p:cNvSpPr/>
              <p:nvPr/>
            </p:nvSpPr>
            <p:spPr>
              <a:xfrm>
                <a:off x="6344538" y="3740103"/>
                <a:ext cx="937336" cy="86513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E6E4405-5E56-0276-AC91-89690C3BD4C0}"/>
                  </a:ext>
                </a:extLst>
              </p:cNvPr>
              <p:cNvSpPr/>
              <p:nvPr/>
            </p:nvSpPr>
            <p:spPr>
              <a:xfrm>
                <a:off x="6349864" y="2911080"/>
                <a:ext cx="937332" cy="8365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3E23A3-202E-D0E0-1DB9-D21382A08CDD}"/>
                  </a:ext>
                </a:extLst>
              </p:cNvPr>
              <p:cNvSpPr/>
              <p:nvPr/>
            </p:nvSpPr>
            <p:spPr>
              <a:xfrm>
                <a:off x="6350327" y="2079405"/>
                <a:ext cx="937332" cy="8365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64DBBFB-17FF-0D6E-F9AE-6C38087C59D7}"/>
                  </a:ext>
                </a:extLst>
              </p:cNvPr>
              <p:cNvSpPr/>
              <p:nvPr/>
            </p:nvSpPr>
            <p:spPr>
              <a:xfrm>
                <a:off x="6357528" y="1253609"/>
                <a:ext cx="937332" cy="86000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6DBC470-B270-493F-6F61-2F25408676B8}"/>
                </a:ext>
              </a:extLst>
            </p:cNvPr>
            <p:cNvGrpSpPr/>
            <p:nvPr/>
          </p:nvGrpSpPr>
          <p:grpSpPr>
            <a:xfrm>
              <a:off x="5595160" y="1251704"/>
              <a:ext cx="940389" cy="4151285"/>
              <a:chOff x="7275877" y="1277071"/>
              <a:chExt cx="940389" cy="41512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26733F9-3C9B-3430-B06F-DC6A1C0469A6}"/>
                  </a:ext>
                </a:extLst>
              </p:cNvPr>
              <p:cNvSpPr/>
              <p:nvPr/>
            </p:nvSpPr>
            <p:spPr>
              <a:xfrm>
                <a:off x="7275877" y="4615262"/>
                <a:ext cx="937339" cy="8130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C86810-A931-BE7F-6E3B-838E43A3CBBC}"/>
                  </a:ext>
                </a:extLst>
              </p:cNvPr>
              <p:cNvSpPr/>
              <p:nvPr/>
            </p:nvSpPr>
            <p:spPr>
              <a:xfrm>
                <a:off x="7278930" y="3748124"/>
                <a:ext cx="937336" cy="865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2D30AE0-F959-DBED-FFB3-72A11AA0F160}"/>
                  </a:ext>
                </a:extLst>
              </p:cNvPr>
              <p:cNvSpPr/>
              <p:nvPr/>
            </p:nvSpPr>
            <p:spPr>
              <a:xfrm>
                <a:off x="7276235" y="2919101"/>
                <a:ext cx="937332" cy="8365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98CB9B9-ADB1-F0DE-F58A-6670386B4B28}"/>
                  </a:ext>
                </a:extLst>
              </p:cNvPr>
              <p:cNvSpPr/>
              <p:nvPr/>
            </p:nvSpPr>
            <p:spPr>
              <a:xfrm>
                <a:off x="7276698" y="2087426"/>
                <a:ext cx="937332" cy="8365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6584E4E-F82B-6825-F1A5-6A85BD1CBF92}"/>
                  </a:ext>
                </a:extLst>
              </p:cNvPr>
              <p:cNvSpPr/>
              <p:nvPr/>
            </p:nvSpPr>
            <p:spPr>
              <a:xfrm>
                <a:off x="7275878" y="1277071"/>
                <a:ext cx="937332" cy="83654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55E2E6-65E6-59CE-332C-4487A68B7C77}"/>
                </a:ext>
              </a:extLst>
            </p:cNvPr>
            <p:cNvGrpSpPr/>
            <p:nvPr/>
          </p:nvGrpSpPr>
          <p:grpSpPr>
            <a:xfrm>
              <a:off x="6517600" y="1249651"/>
              <a:ext cx="943121" cy="4157407"/>
              <a:chOff x="8217082" y="1270949"/>
              <a:chExt cx="943121" cy="415740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53EFDC5-2AD0-E266-BD26-05FFAB51A4F6}"/>
                  </a:ext>
                </a:extLst>
              </p:cNvPr>
              <p:cNvSpPr/>
              <p:nvPr/>
            </p:nvSpPr>
            <p:spPr>
              <a:xfrm>
                <a:off x="8222050" y="4615262"/>
                <a:ext cx="937339" cy="81309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83C6AF7-B6AE-0200-926A-92646DEB0942}"/>
                  </a:ext>
                </a:extLst>
              </p:cNvPr>
              <p:cNvSpPr/>
              <p:nvPr/>
            </p:nvSpPr>
            <p:spPr>
              <a:xfrm>
                <a:off x="8217082" y="3756145"/>
                <a:ext cx="937336" cy="86513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08A05FD-DC23-AF73-5488-486C33C58B0B}"/>
                  </a:ext>
                </a:extLst>
              </p:cNvPr>
              <p:cNvSpPr/>
              <p:nvPr/>
            </p:nvSpPr>
            <p:spPr>
              <a:xfrm>
                <a:off x="8222408" y="2925618"/>
                <a:ext cx="937332" cy="83654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D26402-8D40-B875-7E91-6037E09DDDE8}"/>
                  </a:ext>
                </a:extLst>
              </p:cNvPr>
              <p:cNvSpPr/>
              <p:nvPr/>
            </p:nvSpPr>
            <p:spPr>
              <a:xfrm>
                <a:off x="8222871" y="2087426"/>
                <a:ext cx="937332" cy="83654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687272E-5100-5083-0897-8EA178992A79}"/>
                  </a:ext>
                </a:extLst>
              </p:cNvPr>
              <p:cNvSpPr/>
              <p:nvPr/>
            </p:nvSpPr>
            <p:spPr>
              <a:xfrm>
                <a:off x="8222051" y="1270949"/>
                <a:ext cx="937332" cy="84266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D52737-F572-182D-1A73-15F00437D7AF}"/>
                </a:ext>
              </a:extLst>
            </p:cNvPr>
            <p:cNvGrpSpPr/>
            <p:nvPr/>
          </p:nvGrpSpPr>
          <p:grpSpPr>
            <a:xfrm>
              <a:off x="9252364" y="1240334"/>
              <a:ext cx="943121" cy="4180510"/>
              <a:chOff x="9140070" y="1240334"/>
              <a:chExt cx="943121" cy="4180510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182D4FD-5665-E15A-BDBC-3DAF1BE0F824}"/>
                  </a:ext>
                </a:extLst>
              </p:cNvPr>
              <p:cNvSpPr/>
              <p:nvPr/>
            </p:nvSpPr>
            <p:spPr>
              <a:xfrm>
                <a:off x="9145038" y="4592844"/>
                <a:ext cx="937339" cy="82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803EF8C-673D-3FEF-35EC-6CADDDFDF0E9}"/>
                  </a:ext>
                </a:extLst>
              </p:cNvPr>
              <p:cNvSpPr/>
              <p:nvPr/>
            </p:nvSpPr>
            <p:spPr>
              <a:xfrm>
                <a:off x="9140070" y="3733727"/>
                <a:ext cx="937336" cy="86513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78FAEBC-242E-DB75-FED7-0542BC4A5717}"/>
                  </a:ext>
                </a:extLst>
              </p:cNvPr>
              <p:cNvSpPr/>
              <p:nvPr/>
            </p:nvSpPr>
            <p:spPr>
              <a:xfrm>
                <a:off x="9145396" y="2895179"/>
                <a:ext cx="937332" cy="8365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5F688C1-8691-0E9F-142A-32BF0B579130}"/>
                  </a:ext>
                </a:extLst>
              </p:cNvPr>
              <p:cNvSpPr/>
              <p:nvPr/>
            </p:nvSpPr>
            <p:spPr>
              <a:xfrm>
                <a:off x="9145859" y="2073029"/>
                <a:ext cx="937332" cy="8365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0930E08-C899-2A2A-7AD6-BB610D3BD94F}"/>
                  </a:ext>
                </a:extLst>
              </p:cNvPr>
              <p:cNvSpPr/>
              <p:nvPr/>
            </p:nvSpPr>
            <p:spPr>
              <a:xfrm>
                <a:off x="9145039" y="1240334"/>
                <a:ext cx="937332" cy="8749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A90792D9-BBD4-35A1-D2CB-9F653FC2E9F4}"/>
              </a:ext>
            </a:extLst>
          </p:cNvPr>
          <p:cNvSpPr txBox="1"/>
          <p:nvPr/>
        </p:nvSpPr>
        <p:spPr>
          <a:xfrm>
            <a:off x="8242563" y="5413218"/>
            <a:ext cx="897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400" b="0" i="0" dirty="0">
                <a:solidFill>
                  <a:srgbClr val="000000"/>
                </a:solidFill>
                <a:latin typeface="Aptos Narrow" panose="020B0004020202020204" pitchFamily="34" charset="0"/>
              </a:rPr>
              <a:t>high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67644FF-F58D-5400-C5F6-DB80FE736DDE}"/>
              </a:ext>
            </a:extLst>
          </p:cNvPr>
          <p:cNvSpPr txBox="1"/>
          <p:nvPr/>
        </p:nvSpPr>
        <p:spPr>
          <a:xfrm>
            <a:off x="9222692" y="5420261"/>
            <a:ext cx="897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400" b="0" i="0" dirty="0">
                <a:solidFill>
                  <a:srgbClr val="000000"/>
                </a:solidFill>
                <a:latin typeface="Aptos Narrow" panose="020B0004020202020204" pitchFamily="34" charset="0"/>
              </a:rPr>
              <a:t>Very high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8A159B5-7DB8-1FA2-8C5C-D0A7EE9C7E6D}"/>
              </a:ext>
            </a:extLst>
          </p:cNvPr>
          <p:cNvSpPr txBox="1"/>
          <p:nvPr/>
        </p:nvSpPr>
        <p:spPr>
          <a:xfrm>
            <a:off x="8168545" y="5609517"/>
            <a:ext cx="824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en-US" sz="1400" dirty="0"/>
              <a:t>20-30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36A626-D936-A894-9215-01D972135DEC}"/>
              </a:ext>
            </a:extLst>
          </p:cNvPr>
          <p:cNvSpPr txBox="1"/>
          <p:nvPr/>
        </p:nvSpPr>
        <p:spPr>
          <a:xfrm>
            <a:off x="9323174" y="5593475"/>
            <a:ext cx="824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en-US" sz="1400" dirty="0"/>
              <a:t>&gt; 30</a:t>
            </a:r>
          </a:p>
        </p:txBody>
      </p:sp>
      <p:sp>
        <p:nvSpPr>
          <p:cNvPr id="117" name="Arrow: Up 116">
            <a:extLst>
              <a:ext uri="{FF2B5EF4-FFF2-40B4-BE49-F238E27FC236}">
                <a16:creationId xmlns:a16="http://schemas.microsoft.com/office/drawing/2014/main" id="{A3D90CA1-62B2-F536-B9A8-C865CDE09133}"/>
              </a:ext>
            </a:extLst>
          </p:cNvPr>
          <p:cNvSpPr/>
          <p:nvPr/>
        </p:nvSpPr>
        <p:spPr>
          <a:xfrm>
            <a:off x="4918593" y="1233681"/>
            <a:ext cx="215133" cy="4266666"/>
          </a:xfrm>
          <a:prstGeom prst="upArrow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Arrow: Up 117">
            <a:extLst>
              <a:ext uri="{FF2B5EF4-FFF2-40B4-BE49-F238E27FC236}">
                <a16:creationId xmlns:a16="http://schemas.microsoft.com/office/drawing/2014/main" id="{E306D424-C608-EFDD-6DDC-FBC43C8B9920}"/>
              </a:ext>
            </a:extLst>
          </p:cNvPr>
          <p:cNvSpPr/>
          <p:nvPr/>
        </p:nvSpPr>
        <p:spPr>
          <a:xfrm rot="5400000">
            <a:off x="8027353" y="3727509"/>
            <a:ext cx="216000" cy="5040000"/>
          </a:xfrm>
          <a:prstGeom prst="upArrow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A860908-B9B5-4277-B72F-C2EC9F1E2F7E}"/>
              </a:ext>
            </a:extLst>
          </p:cNvPr>
          <p:cNvSpPr txBox="1"/>
          <p:nvPr/>
        </p:nvSpPr>
        <p:spPr>
          <a:xfrm>
            <a:off x="6015789" y="6314486"/>
            <a:ext cx="3777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Increasing environmental risk</a:t>
            </a:r>
          </a:p>
        </p:txBody>
      </p:sp>
    </p:spTree>
    <p:extLst>
      <p:ext uri="{BB962C8B-B14F-4D97-AF65-F5344CB8AC3E}">
        <p14:creationId xmlns:p14="http://schemas.microsoft.com/office/powerpoint/2010/main" val="228347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206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Calibri</vt:lpstr>
      <vt:lpstr>Times New Roman</vt:lpstr>
      <vt:lpstr>Office Theme</vt:lpstr>
      <vt:lpstr>Evaluating effect size distribution of different regenerative agriculture practices across soil, climatic and topographical factors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Statistics???</vt:lpstr>
      <vt:lpstr>Discussing further the effect size distribution across variables by mapping</vt:lpstr>
      <vt:lpstr>Agroforestry</vt:lpstr>
      <vt:lpstr>Effect size, Aridity, 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Hounkpatin Ozias</dc:creator>
  <cp:lastModifiedBy>Hounkpatin Ozias</cp:lastModifiedBy>
  <cp:revision>16</cp:revision>
  <dcterms:created xsi:type="dcterms:W3CDTF">2025-05-14T07:32:21Z</dcterms:created>
  <dcterms:modified xsi:type="dcterms:W3CDTF">2025-05-15T08:03:09Z</dcterms:modified>
</cp:coreProperties>
</file>