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3" r:id="rId3"/>
    <p:sldId id="264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88" r:id="rId14"/>
    <p:sldId id="278" r:id="rId15"/>
    <p:sldId id="289" r:id="rId16"/>
    <p:sldId id="286" r:id="rId17"/>
    <p:sldId id="279" r:id="rId18"/>
    <p:sldId id="287" r:id="rId19"/>
    <p:sldId id="280" r:id="rId20"/>
    <p:sldId id="281" r:id="rId21"/>
    <p:sldId id="282" r:id="rId22"/>
    <p:sldId id="284" r:id="rId23"/>
    <p:sldId id="285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7" r:id="rId47"/>
    <p:sldId id="316" r:id="rId48"/>
    <p:sldId id="318" r:id="rId49"/>
    <p:sldId id="319" r:id="rId50"/>
    <p:sldId id="320" r:id="rId51"/>
    <p:sldId id="322" r:id="rId52"/>
    <p:sldId id="321" r:id="rId53"/>
    <p:sldId id="323" r:id="rId54"/>
    <p:sldId id="324" r:id="rId55"/>
    <p:sldId id="325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60"/>
  </p:normalViewPr>
  <p:slideViewPr>
    <p:cSldViewPr>
      <p:cViewPr varScale="1">
        <p:scale>
          <a:sx n="45" d="100"/>
          <a:sy n="4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BC03-7C83-4C14-81FA-9828F85BDFBD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CC29-F1ED-4456-BCC9-4EAC5C2430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C29-F1ED-4456-BCC9-4EAC5C24306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Usando Strings e IO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64488" cy="45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4"/>
                <a:gridCol w="2196269"/>
                <a:gridCol w="4403805"/>
              </a:tblGrid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de Retorno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append</a:t>
                      </a:r>
                      <a:r>
                        <a:rPr lang="pt-BR" dirty="0" smtClean="0"/>
                        <a:t>(String </a:t>
                      </a:r>
                      <a:r>
                        <a:rPr lang="pt-BR" dirty="0" smtClean="0"/>
                        <a:t>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s</a:t>
                      </a:r>
                      <a:endParaRPr lang="pt-BR" dirty="0"/>
                    </a:p>
                  </a:txBody>
                  <a:tcPr/>
                </a:tc>
              </a:tr>
              <a:tr h="74730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delete(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baseline="0" dirty="0" smtClean="0"/>
                        <a:t> a, </a:t>
                      </a:r>
                      <a:r>
                        <a:rPr lang="pt-BR" baseline="0" dirty="0" err="1" smtClean="0"/>
                        <a:t>int</a:t>
                      </a:r>
                      <a:r>
                        <a:rPr lang="pt-BR" baseline="0" dirty="0" smtClean="0"/>
                        <a:t> b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sem a </a:t>
                      </a:r>
                      <a:r>
                        <a:rPr lang="pt-BR" dirty="0" err="1" smtClean="0"/>
                        <a:t>substring</a:t>
                      </a:r>
                      <a:r>
                        <a:rPr lang="pt-BR" dirty="0" smtClean="0"/>
                        <a:t> de a até b-1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a, String 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concatenando</a:t>
                      </a:r>
                      <a:r>
                        <a:rPr lang="pt-BR" baseline="0" dirty="0" smtClean="0"/>
                        <a:t> a String b a </a:t>
                      </a:r>
                      <a:r>
                        <a:rPr lang="pt-BR" baseline="0" dirty="0" err="1" smtClean="0"/>
                        <a:t>patir</a:t>
                      </a:r>
                      <a:r>
                        <a:rPr lang="pt-BR" baseline="0" dirty="0" smtClean="0"/>
                        <a:t> de a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reverse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StringBuilder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</a:t>
                      </a:r>
                      <a:r>
                        <a:rPr lang="pt-BR" baseline="0" dirty="0" smtClean="0"/>
                        <a:t> mesmo objeto </a:t>
                      </a:r>
                      <a:r>
                        <a:rPr lang="pt-BR" dirty="0" err="1" smtClean="0"/>
                        <a:t>StringBuilder</a:t>
                      </a:r>
                      <a:r>
                        <a:rPr lang="pt-BR" dirty="0" smtClean="0"/>
                        <a:t> invertido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toString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  o valor</a:t>
                      </a:r>
                      <a:r>
                        <a:rPr lang="pt-BR" baseline="0" dirty="0" smtClean="0"/>
                        <a:t> da String</a:t>
                      </a:r>
                      <a:endParaRPr lang="pt-BR" dirty="0" smtClean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Métodos Importantes de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encadeamento de métodos em que o resultado de um método é usado para invocar outro método e assim por diante</a:t>
            </a:r>
          </a:p>
          <a:p>
            <a:r>
              <a:rPr lang="pt-BR" dirty="0" smtClean="0"/>
              <a:t>Pode cair no exame por ofuscar o código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chaining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262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String 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 = "</a:t>
            </a:r>
            <a:r>
              <a:rPr lang="en-US" dirty="0" err="1" smtClean="0">
                <a:ea typeface="Calibri"/>
                <a:cs typeface="Times New Roman"/>
              </a:rPr>
              <a:t>abc".concat</a:t>
            </a:r>
            <a:r>
              <a:rPr lang="en-US" dirty="0" smtClean="0">
                <a:ea typeface="Calibri"/>
                <a:cs typeface="Times New Roman"/>
              </a:rPr>
              <a:t>("def").</a:t>
            </a:r>
            <a:r>
              <a:rPr lang="en-US" dirty="0" err="1" smtClean="0">
                <a:ea typeface="Calibri"/>
                <a:cs typeface="Times New Roman"/>
              </a:rPr>
              <a:t>toUpperCase</a:t>
            </a:r>
            <a:r>
              <a:rPr lang="en-US" dirty="0" smtClean="0">
                <a:ea typeface="Calibri"/>
                <a:cs typeface="Times New Roman"/>
              </a:rPr>
              <a:t>().replace('</a:t>
            </a:r>
            <a:r>
              <a:rPr lang="en-US" dirty="0" err="1" smtClean="0">
                <a:ea typeface="Calibri"/>
                <a:cs typeface="Times New Roman"/>
              </a:rPr>
              <a:t>C','x</a:t>
            </a:r>
            <a:r>
              <a:rPr lang="en-US" dirty="0" smtClean="0">
                <a:ea typeface="Calibri"/>
                <a:cs typeface="Times New Roman"/>
              </a:rPr>
              <a:t>');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 builder = new </a:t>
            </a:r>
            <a:r>
              <a:rPr lang="en-US" dirty="0" err="1" smtClean="0">
                <a:ea typeface="Calibri"/>
                <a:cs typeface="Times New Roman"/>
              </a:rPr>
              <a:t>StringBuilder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abc</a:t>
            </a:r>
            <a:r>
              <a:rPr lang="en-US" dirty="0" smtClean="0">
                <a:ea typeface="Calibri"/>
                <a:cs typeface="Times New Roman"/>
              </a:rPr>
              <a:t>").append("def").replace(1,4,"TTT") 	.reverse().delete(0,2);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str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(builder);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36512" y="4437112"/>
            <a:ext cx="9144000" cy="710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ABxDEF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TTTa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grupos de manipulação de arquivos</a:t>
            </a:r>
          </a:p>
          <a:p>
            <a:pPr lvl="1"/>
            <a:r>
              <a:rPr lang="pt-BR" dirty="0" smtClean="0"/>
              <a:t>Manipula o arquivo em si(A classe File)</a:t>
            </a:r>
          </a:p>
          <a:p>
            <a:pPr lvl="1"/>
            <a:r>
              <a:rPr lang="pt-BR" dirty="0" smtClean="0"/>
              <a:t>Manipula o conteúdo do arquivo(Classes de entrada e saída)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File</a:t>
            </a:r>
          </a:p>
          <a:p>
            <a:pPr lvl="1"/>
            <a:r>
              <a:rPr lang="pt-BR" dirty="0" smtClean="0"/>
              <a:t>Representação abstrata de um caminho</a:t>
            </a:r>
          </a:p>
          <a:p>
            <a:pPr lvl="1"/>
            <a:r>
              <a:rPr lang="pt-BR" dirty="0" smtClean="0"/>
              <a:t>Não é usado para escrever ou ler dados de arquivos</a:t>
            </a:r>
          </a:p>
          <a:p>
            <a:pPr lvl="1"/>
            <a:r>
              <a:rPr lang="pt-BR" dirty="0" smtClean="0"/>
              <a:t>É usado para realizar operações como criar, buscar e remover arquivos ou diretórios</a:t>
            </a:r>
          </a:p>
          <a:p>
            <a:pPr lvl="1"/>
            <a:r>
              <a:rPr lang="pt-BR" dirty="0" smtClean="0"/>
              <a:t>Ou seja, manipula o próprio arquivo ou diretório e não o conteúdo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para manipulação de arquivo ou diretório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Possuem diversos formatos mas subdividem-se em basicamente dois tipos básicos mais relevantes</a:t>
            </a:r>
          </a:p>
          <a:p>
            <a:pPr lvl="1"/>
            <a:r>
              <a:rPr lang="pt-BR" dirty="0" smtClean="0"/>
              <a:t>Leitura e escrita de bytes(Classes </a:t>
            </a:r>
            <a:r>
              <a:rPr lang="pt-BR" dirty="0" err="1" smtClean="0"/>
              <a:t>InputStream</a:t>
            </a:r>
            <a:r>
              <a:rPr lang="pt-BR" dirty="0" smtClean="0"/>
              <a:t> e </a:t>
            </a:r>
            <a:r>
              <a:rPr lang="pt-BR" dirty="0" err="1" smtClean="0"/>
              <a:t>OutputStream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Leitura e escrita de </a:t>
            </a:r>
            <a:r>
              <a:rPr lang="pt-BR" dirty="0" err="1" smtClean="0"/>
              <a:t>characteres</a:t>
            </a:r>
            <a:r>
              <a:rPr lang="pt-BR" dirty="0" smtClean="0"/>
              <a:t>(Classes </a:t>
            </a:r>
            <a:r>
              <a:rPr lang="pt-BR" dirty="0" err="1" smtClean="0"/>
              <a:t>Reader</a:t>
            </a:r>
            <a:r>
              <a:rPr lang="pt-BR" dirty="0" smtClean="0"/>
              <a:t> e </a:t>
            </a:r>
            <a:r>
              <a:rPr lang="pt-BR" dirty="0" err="1" smtClean="0"/>
              <a:t>Writer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Classes de manipulação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FileReader</a:t>
            </a:r>
            <a:endParaRPr lang="pt-BR" dirty="0" smtClean="0"/>
          </a:p>
          <a:p>
            <a:pPr lvl="1"/>
            <a:r>
              <a:rPr lang="pt-BR" dirty="0" smtClean="0"/>
              <a:t>Utilizado para ler o conteúdo de arquivos com caracteres</a:t>
            </a:r>
          </a:p>
          <a:p>
            <a:pPr lvl="1"/>
            <a:r>
              <a:rPr lang="pt-BR" dirty="0" smtClean="0"/>
              <a:t>Em geral se utilizam </a:t>
            </a:r>
            <a:r>
              <a:rPr lang="pt-BR" dirty="0" err="1" smtClean="0"/>
              <a:t>wrappers</a:t>
            </a:r>
            <a:endParaRPr lang="pt-BR" dirty="0" smtClean="0"/>
          </a:p>
          <a:p>
            <a:r>
              <a:rPr lang="pt-BR" dirty="0" err="1" smtClean="0"/>
              <a:t>BufferedReader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wrapper</a:t>
            </a:r>
            <a:r>
              <a:rPr lang="pt-BR" dirty="0" smtClean="0"/>
              <a:t> de nível superior que utiliza buffers para aumentar a eficiência</a:t>
            </a:r>
          </a:p>
          <a:p>
            <a:pPr lvl="1"/>
            <a:r>
              <a:rPr lang="pt-BR" dirty="0" smtClean="0"/>
              <a:t>Possui métodos mais fáceis de usar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leitores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FileWriter</a:t>
            </a:r>
            <a:endParaRPr lang="pt-BR" dirty="0" smtClean="0"/>
          </a:p>
          <a:p>
            <a:pPr lvl="1"/>
            <a:r>
              <a:rPr lang="pt-BR" dirty="0" err="1" smtClean="0"/>
              <a:t>Utizada</a:t>
            </a:r>
            <a:r>
              <a:rPr lang="pt-BR" dirty="0" smtClean="0"/>
              <a:t> para escrever caracteres em um arquivo</a:t>
            </a:r>
          </a:p>
          <a:p>
            <a:pPr lvl="1"/>
            <a:r>
              <a:rPr lang="pt-BR" dirty="0" smtClean="0"/>
              <a:t>São geralmente empacotadas com outras classes</a:t>
            </a:r>
          </a:p>
          <a:p>
            <a:r>
              <a:rPr lang="pt-BR" dirty="0" err="1" smtClean="0"/>
              <a:t>BufferedWriter</a:t>
            </a:r>
            <a:endParaRPr lang="pt-BR" dirty="0" smtClean="0"/>
          </a:p>
          <a:p>
            <a:pPr lvl="1"/>
            <a:r>
              <a:rPr lang="pt-BR" dirty="0" smtClean="0"/>
              <a:t>Aumenta a eficiência na escrita</a:t>
            </a:r>
          </a:p>
          <a:p>
            <a:pPr lvl="1"/>
            <a:r>
              <a:rPr lang="pt-BR" dirty="0" err="1" smtClean="0"/>
              <a:t>Geralmete</a:t>
            </a:r>
            <a:r>
              <a:rPr lang="pt-BR" dirty="0" smtClean="0"/>
              <a:t> é um </a:t>
            </a:r>
            <a:r>
              <a:rPr lang="pt-BR" dirty="0" err="1" smtClean="0"/>
              <a:t>wrapper</a:t>
            </a:r>
            <a:r>
              <a:rPr lang="pt-BR" dirty="0" smtClean="0"/>
              <a:t> superior</a:t>
            </a:r>
          </a:p>
          <a:p>
            <a:pPr lvl="1"/>
            <a:r>
              <a:rPr lang="pt-BR" dirty="0" smtClean="0"/>
              <a:t>Possui métodos melhores de escrita</a:t>
            </a:r>
          </a:p>
          <a:p>
            <a:r>
              <a:rPr lang="pt-BR" dirty="0" err="1" smtClean="0"/>
              <a:t>PrintWriter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writer</a:t>
            </a:r>
            <a:r>
              <a:rPr lang="pt-BR" dirty="0" smtClean="0"/>
              <a:t> com vários métodos que são mais flexíveis</a:t>
            </a:r>
          </a:p>
          <a:p>
            <a:pPr lvl="1"/>
            <a:r>
              <a:rPr lang="pt-BR" dirty="0" smtClean="0"/>
              <a:t>A partir de </a:t>
            </a:r>
            <a:r>
              <a:rPr lang="pt-BR" dirty="0" err="1" smtClean="0"/>
              <a:t>java</a:t>
            </a:r>
            <a:r>
              <a:rPr lang="pt-BR" dirty="0" smtClean="0"/>
              <a:t> 1.5 não necessita de outros </a:t>
            </a:r>
            <a:r>
              <a:rPr lang="pt-BR" dirty="0" err="1" smtClean="0"/>
              <a:t>writers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42493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Classes para escrita de conteúdo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ler e escrever no console</a:t>
            </a:r>
          </a:p>
          <a:p>
            <a:r>
              <a:rPr lang="pt-BR" dirty="0" smtClean="0"/>
              <a:t>Possui formatação especial em console</a:t>
            </a:r>
          </a:p>
          <a:p>
            <a:r>
              <a:rPr lang="pt-BR" dirty="0" smtClean="0"/>
              <a:t>Possui métodos diferenciados para manipulação de senhas via console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criação de arquivos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556792"/>
            <a:ext cx="9144000" cy="4214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import java.io.*;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Writer1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 // warning: exceptions possible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boolean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false;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File("fileWrite1.txt"); // it's only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for a real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file.createNewFile</a:t>
            </a:r>
            <a:r>
              <a:rPr lang="en-US" dirty="0" smtClean="0">
                <a:ea typeface="Calibri"/>
                <a:cs typeface="Times New Roman"/>
              </a:rPr>
              <a:t>(); // maybe create a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newFile</a:t>
            </a:r>
            <a:r>
              <a:rPr lang="en-US" dirty="0" smtClean="0">
                <a:ea typeface="Calibri"/>
                <a:cs typeface="Times New Roman"/>
              </a:rPr>
              <a:t>); // already there?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file.exists</a:t>
            </a:r>
            <a:r>
              <a:rPr lang="en-US" dirty="0" smtClean="0">
                <a:ea typeface="Calibri"/>
                <a:cs typeface="Times New Roman"/>
              </a:rPr>
              <a:t>()); // look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duas maneiras de criar uma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Através do operador 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new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pt-BR" sz="20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 lvl="1"/>
            <a:r>
              <a:rPr lang="pt-BR" dirty="0" smtClean="0"/>
              <a:t>Declarando os valores literais limitados por </a:t>
            </a:r>
            <a:r>
              <a:rPr lang="pt-BR" b="1" i="1" dirty="0" smtClean="0"/>
              <a:t>“aspas duplas”</a:t>
            </a:r>
          </a:p>
          <a:p>
            <a:pPr marL="457200" lvl="1" indent="0">
              <a:buNone/>
            </a:pP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String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myName</a:t>
            </a:r>
            <a:r>
              <a:rPr lang="pt-BR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= </a:t>
            </a:r>
            <a:r>
              <a:rPr lang="pt-BR" sz="2000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"Fred Smith</a:t>
            </a:r>
            <a:r>
              <a:rPr lang="pt-BR" sz="2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pt-BR" sz="2000" b="1" i="1" dirty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execução 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Secunda execução</a:t>
            </a:r>
          </a:p>
          <a:p>
            <a:pPr lvl="1"/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createNewFile</a:t>
            </a:r>
            <a:r>
              <a:rPr lang="pt-BR" dirty="0" smtClean="0"/>
              <a:t> retorna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1"/>
            <a:r>
              <a:rPr lang="pt-BR" dirty="0" smtClean="0"/>
              <a:t>Segundo </a:t>
            </a:r>
            <a:r>
              <a:rPr lang="pt-BR" dirty="0" err="1" smtClean="0"/>
              <a:t>exists</a:t>
            </a:r>
            <a:r>
              <a:rPr lang="pt-BR" dirty="0" smtClean="0"/>
              <a:t> retorna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denovo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aconteceu no exemplo?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fw.write</a:t>
            </a:r>
            <a:r>
              <a:rPr lang="en-US" dirty="0" smtClean="0">
                <a:ea typeface="Calibri"/>
                <a:cs typeface="Times New Roman"/>
              </a:rPr>
              <a:t>("howdy\</a:t>
            </a:r>
            <a:r>
              <a:rPr lang="en-US" dirty="0" err="1" smtClean="0">
                <a:ea typeface="Calibri"/>
                <a:cs typeface="Times New Roman"/>
              </a:rPr>
              <a:t>nfolks</a:t>
            </a:r>
            <a:r>
              <a:rPr lang="en-US" dirty="0" smtClean="0">
                <a:ea typeface="Calibri"/>
                <a:cs typeface="Times New Roman"/>
              </a:rPr>
              <a:t>\n"); // write characters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the file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apenas com </a:t>
            </a:r>
            <a:r>
              <a:rPr lang="pt-BR" dirty="0" err="1" smtClean="0"/>
              <a:t>FileReader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in = new char[50]; // to store input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size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size = </a:t>
            </a:r>
            <a:r>
              <a:rPr lang="en-US" dirty="0" err="1" smtClean="0">
                <a:ea typeface="Calibri"/>
                <a:cs typeface="Times New Roman"/>
              </a:rPr>
              <a:t>fr.read</a:t>
            </a:r>
            <a:r>
              <a:rPr lang="en-US" dirty="0" smtClean="0">
                <a:ea typeface="Calibri"/>
                <a:cs typeface="Times New Roman"/>
              </a:rPr>
              <a:t>(in); // read the whole file!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(size + " "); // how many bytes read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for(char c : in) // print the array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</a:t>
            </a:r>
            <a:r>
              <a:rPr lang="en-US" dirty="0" smtClean="0">
                <a:ea typeface="Calibri"/>
                <a:cs typeface="Times New Roman"/>
              </a:rPr>
              <a:t>(c);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assesI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42475"/>
            <a:ext cx="8352928" cy="648286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PrintWriter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980728"/>
            <a:ext cx="9144000" cy="5507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Writer2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just an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(file); // create an actual file				        				// &amp; a </a:t>
            </a:r>
            <a:r>
              <a:rPr lang="en-US" dirty="0" err="1" smtClean="0">
                <a:ea typeface="Calibri"/>
                <a:cs typeface="Times New Roman"/>
              </a:rPr>
              <a:t>FileWriter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obj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 pw = new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fw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PrintWriter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that will send 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	// output to a Writer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("howdy"); // write the data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pw.println</a:t>
            </a:r>
            <a:r>
              <a:rPr lang="en-US" dirty="0" smtClean="0">
                <a:ea typeface="Calibri"/>
                <a:cs typeface="Times New Roman"/>
              </a:rPr>
              <a:t>("folks");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pw.flush</a:t>
            </a:r>
            <a:r>
              <a:rPr lang="en-US" dirty="0" smtClean="0">
                <a:ea typeface="Calibri"/>
                <a:cs typeface="Times New Roman"/>
              </a:rPr>
              <a:t>(); // flush before closing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pw.close</a:t>
            </a:r>
            <a:r>
              <a:rPr lang="en-US" dirty="0" smtClean="0">
                <a:ea typeface="Calibri"/>
                <a:cs typeface="Times New Roman"/>
              </a:rPr>
              <a:t>(); // close file when done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BufferedReader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6144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class Reader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 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File("fileWrite2.txt"); // finds again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(file);// create a </a:t>
            </a:r>
            <a:r>
              <a:rPr lang="en-US" dirty="0" err="1" smtClean="0">
                <a:ea typeface="Calibri"/>
                <a:cs typeface="Times New Roman"/>
              </a:rPr>
              <a:t>FileReader</a:t>
            </a:r>
            <a:r>
              <a:rPr lang="en-US" dirty="0" smtClean="0">
                <a:ea typeface="Calibri"/>
                <a:cs typeface="Times New Roman"/>
              </a:rPr>
              <a:t>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br</a:t>
            </a:r>
            <a:r>
              <a:rPr lang="en-US" dirty="0" smtClean="0">
                <a:ea typeface="Calibri"/>
                <a:cs typeface="Times New Roman"/>
              </a:rPr>
              <a:t> =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new </a:t>
            </a:r>
            <a:r>
              <a:rPr lang="en-US" dirty="0" err="1" smtClean="0">
                <a:ea typeface="Calibri"/>
                <a:cs typeface="Times New Roman"/>
              </a:rPr>
              <a:t>BufferedReader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fr</a:t>
            </a:r>
            <a:r>
              <a:rPr lang="en-US" dirty="0" smtClean="0">
                <a:ea typeface="Calibri"/>
                <a:cs typeface="Times New Roman"/>
              </a:rPr>
              <a:t>); // create a </a:t>
            </a:r>
            <a:r>
              <a:rPr lang="en-US" dirty="0" err="1" smtClean="0">
                <a:ea typeface="Calibri"/>
                <a:cs typeface="Times New Roman"/>
              </a:rPr>
              <a:t>BufferReader</a:t>
            </a:r>
            <a:r>
              <a:rPr lang="en-US" dirty="0" smtClean="0">
                <a:ea typeface="Calibri"/>
                <a:cs typeface="Times New Roman"/>
              </a:rPr>
              <a:t> 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		// get its data from a Reader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String data = null;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while((data = </a:t>
            </a:r>
            <a:r>
              <a:rPr lang="en-US" dirty="0" err="1" smtClean="0">
                <a:ea typeface="Calibri"/>
                <a:cs typeface="Times New Roman"/>
              </a:rPr>
              <a:t>br.readLine</a:t>
            </a:r>
            <a:r>
              <a:rPr lang="en-US" dirty="0" smtClean="0">
                <a:ea typeface="Calibri"/>
                <a:cs typeface="Times New Roman"/>
              </a:rPr>
              <a:t>())!=null){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fr.close</a:t>
            </a:r>
            <a:r>
              <a:rPr lang="en-US" dirty="0" smtClean="0">
                <a:ea typeface="Calibri"/>
                <a:cs typeface="Times New Roman"/>
              </a:rPr>
              <a:t>(); // again, always close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 catch(</a:t>
            </a:r>
            <a:r>
              <a:rPr lang="en-US" dirty="0" err="1" smtClean="0">
                <a:ea typeface="Calibri"/>
                <a:cs typeface="Times New Roman"/>
              </a:rPr>
              <a:t>IOException</a:t>
            </a:r>
            <a:r>
              <a:rPr lang="en-US" dirty="0" smtClean="0">
                <a:ea typeface="Calibri"/>
                <a:cs typeface="Times New Roman"/>
              </a:rPr>
              <a:t> e) {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pt-BR" dirty="0" smtClean="0"/>
              <a:t>File </a:t>
            </a:r>
            <a:r>
              <a:rPr lang="pt-BR" dirty="0" err="1" smtClean="0"/>
              <a:t>file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File(“</a:t>
            </a:r>
            <a:r>
              <a:rPr lang="pt-BR" dirty="0" err="1" smtClean="0"/>
              <a:t>foo</a:t>
            </a:r>
            <a:r>
              <a:rPr lang="pt-BR" dirty="0" smtClean="0"/>
              <a:t>”);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não existe, nada é criado</a:t>
            </a:r>
          </a:p>
          <a:p>
            <a:pPr lvl="1"/>
            <a:r>
              <a:rPr lang="pt-BR" dirty="0" smtClean="0"/>
              <a:t>Se “</a:t>
            </a:r>
            <a:r>
              <a:rPr lang="pt-BR" dirty="0" err="1" smtClean="0"/>
              <a:t>foo</a:t>
            </a:r>
            <a:r>
              <a:rPr lang="pt-BR" dirty="0" smtClean="0"/>
              <a:t>” existe, o objeto file já se refere a esse arquivo ou diretório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Para criar um arquivo vazio precisamos:</a:t>
            </a:r>
          </a:p>
          <a:p>
            <a:pPr lvl="1"/>
            <a:r>
              <a:rPr lang="pt-BR" dirty="0" smtClean="0"/>
              <a:t>Chamar o método file.</a:t>
            </a:r>
            <a:r>
              <a:rPr lang="pt-BR" dirty="0" err="1" smtClean="0"/>
              <a:t>createNewFile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Passar o arquivo file por meio de construtor para um </a:t>
            </a:r>
            <a:r>
              <a:rPr lang="pt-BR" dirty="0" err="1" smtClean="0"/>
              <a:t>FileWriter</a:t>
            </a:r>
            <a:r>
              <a:rPr lang="pt-BR" dirty="0" smtClean="0"/>
              <a:t> ou </a:t>
            </a:r>
            <a:r>
              <a:rPr lang="pt-BR" dirty="0" err="1" smtClean="0"/>
              <a:t>PrintWriter</a:t>
            </a:r>
            <a:endParaRPr lang="pt-BR" dirty="0" smtClean="0"/>
          </a:p>
          <a:p>
            <a:r>
              <a:rPr lang="pt-BR" dirty="0" smtClean="0"/>
              <a:t>Para criar um diretório</a:t>
            </a:r>
          </a:p>
          <a:p>
            <a:pPr lvl="1"/>
            <a:r>
              <a:rPr lang="pt-BR" dirty="0" smtClean="0"/>
              <a:t>Chamamos o método file.</a:t>
            </a:r>
            <a:r>
              <a:rPr lang="pt-BR" dirty="0" err="1" smtClean="0"/>
              <a:t>mkdir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Com o construtor File(file, “foo2”), criamos um arquivo “foo2” nesse diretório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Um diretório não pode ser criado por um </a:t>
            </a:r>
            <a:r>
              <a:rPr lang="pt-BR" dirty="0" err="1" smtClean="0"/>
              <a:t>writer</a:t>
            </a:r>
            <a:r>
              <a:rPr lang="pt-BR" dirty="0" smtClean="0"/>
              <a:t>, apenas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Arquivos e Diretórios(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28800"/>
            <a:ext cx="8064896" cy="455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delDir.mkdir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delFile1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"delFile1.txt");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adicionamos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outro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delFile2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"delFile2.txt");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delFile2.createNewFile();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removemos</a:t>
            </a:r>
            <a:r>
              <a:rPr lang="en-US" dirty="0" smtClean="0">
                <a:ea typeface="Calibri"/>
                <a:cs typeface="Times New Roman"/>
              </a:rPr>
              <a:t> delFile1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delFile1.delete();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smtClean="0"/>
              <a:t>Exemplos(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74322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tentamos</a:t>
            </a:r>
            <a:r>
              <a:rPr lang="en-US" dirty="0" smtClean="0">
                <a:ea typeface="Calibri"/>
                <a:cs typeface="Times New Roman"/>
              </a:rPr>
              <a:t> remover o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(“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 is” + </a:t>
            </a:r>
            <a:r>
              <a:rPr lang="en-US" dirty="0" err="1" smtClean="0">
                <a:ea typeface="Calibri"/>
                <a:cs typeface="Times New Roman"/>
              </a:rPr>
              <a:t>delDir.delete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criamos</a:t>
            </a:r>
            <a:r>
              <a:rPr lang="en-US" dirty="0" smtClean="0">
                <a:ea typeface="Calibri"/>
                <a:cs typeface="Times New Roman"/>
              </a:rPr>
              <a:t> um novo </a:t>
            </a:r>
            <a:r>
              <a:rPr lang="en-US" dirty="0" err="1" smtClean="0">
                <a:ea typeface="Calibri"/>
                <a:cs typeface="Times New Roman"/>
              </a:rPr>
              <a:t>objeto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 = new File(</a:t>
            </a:r>
            <a:r>
              <a:rPr lang="en-US" dirty="0" err="1" smtClean="0">
                <a:ea typeface="Calibri"/>
                <a:cs typeface="Times New Roman"/>
              </a:rPr>
              <a:t>delDir</a:t>
            </a:r>
            <a:r>
              <a:rPr lang="en-US" dirty="0" smtClean="0">
                <a:ea typeface="Calibri"/>
                <a:cs typeface="Times New Roman"/>
              </a:rPr>
              <a:t>, "newName.txt");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o </a:t>
            </a:r>
            <a:r>
              <a:rPr lang="en-US" dirty="0" err="1" smtClean="0">
                <a:ea typeface="Calibri"/>
                <a:cs typeface="Times New Roman"/>
              </a:rPr>
              <a:t>arquivo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delFile2.renameTo(</a:t>
            </a:r>
            <a:r>
              <a:rPr lang="en-US" dirty="0" err="1" smtClean="0">
                <a:ea typeface="Calibri"/>
                <a:cs typeface="Times New Roman"/>
              </a:rPr>
              <a:t>newName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// </a:t>
            </a:r>
            <a:r>
              <a:rPr lang="en-US" dirty="0" err="1" smtClean="0">
                <a:ea typeface="Calibri"/>
                <a:cs typeface="Times New Roman"/>
              </a:rPr>
              <a:t>renomeamos</a:t>
            </a:r>
            <a:r>
              <a:rPr lang="en-US" dirty="0" smtClean="0">
                <a:ea typeface="Calibri"/>
                <a:cs typeface="Times New Roman"/>
              </a:rPr>
              <a:t> um </a:t>
            </a:r>
            <a:r>
              <a:rPr lang="en-US" dirty="0" err="1" smtClean="0">
                <a:ea typeface="Calibri"/>
                <a:cs typeface="Times New Roman"/>
              </a:rPr>
              <a:t>diretório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 = new File("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delDir.renameTo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newDir</a:t>
            </a:r>
            <a:r>
              <a:rPr lang="en-US" dirty="0" smtClean="0"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Comportamento das </a:t>
            </a:r>
            <a:r>
              <a:rPr lang="pt-BR" dirty="0" err="1" smtClean="0"/>
              <a:t>Strings</a:t>
            </a:r>
            <a:r>
              <a:rPr lang="pt-BR" dirty="0" smtClean="0"/>
              <a:t> em Memória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55776" y="2025858"/>
            <a:ext cx="3744416" cy="133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s1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s2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s3 = 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s4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s5 = </a:t>
            </a:r>
            <a:r>
              <a:rPr lang="en-US" sz="14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String(</a:t>
            </a:r>
            <a:r>
              <a:rPr lang="en-US" sz="1400" dirty="0">
                <a:solidFill>
                  <a:srgbClr val="2A00FF"/>
                </a:solidFill>
                <a:latin typeface="Courier New"/>
                <a:ea typeface="Calibri"/>
                <a:cs typeface="Times New Roman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</p:txBody>
      </p:sp>
      <p:pic>
        <p:nvPicPr>
          <p:cNvPr id="1028" name="Picture 4" descr="http://www.ntu.edu.sg/home/ehchua/programming/java/images/OOP_StringLliteralVsObjec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6010275" cy="258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3752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delete() não remove um diretório que não está vazio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recebe um objeto File válido do qual recuperará o nome</a:t>
            </a:r>
          </a:p>
          <a:p>
            <a:r>
              <a:rPr lang="pt-BR" dirty="0" err="1" smtClean="0"/>
              <a:t>renameTo</a:t>
            </a:r>
            <a:r>
              <a:rPr lang="pt-BR" dirty="0" smtClean="0"/>
              <a:t>() pode </a:t>
            </a:r>
            <a:r>
              <a:rPr lang="pt-BR" dirty="0" err="1" smtClean="0"/>
              <a:t>renomear</a:t>
            </a:r>
            <a:r>
              <a:rPr lang="pt-BR" dirty="0" smtClean="0"/>
              <a:t> um diretório que não está vazio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File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Assumindo que temos um </a:t>
            </a:r>
            <a:r>
              <a:rPr lang="pt-BR" dirty="0" err="1" smtClean="0"/>
              <a:t>diretorio</a:t>
            </a:r>
            <a:r>
              <a:rPr lang="pt-BR" dirty="0" smtClean="0"/>
              <a:t> chamado </a:t>
            </a:r>
            <a:r>
              <a:rPr lang="pt-BR" dirty="0" err="1" smtClean="0"/>
              <a:t>searchThis</a:t>
            </a:r>
            <a:r>
              <a:rPr lang="pt-BR" dirty="0" smtClean="0"/>
              <a:t>, podemos iterar pelos  arquivos e </a:t>
            </a:r>
            <a:r>
              <a:rPr lang="pt-BR" dirty="0" err="1" smtClean="0"/>
              <a:t>diretorios</a:t>
            </a:r>
            <a:r>
              <a:rPr lang="pt-BR" dirty="0" smtClean="0"/>
              <a:t> com o método </a:t>
            </a:r>
            <a:r>
              <a:rPr lang="pt-BR" dirty="0" err="1" smtClean="0"/>
              <a:t>list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 um arquivo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6064" y="3356992"/>
            <a:ext cx="8100392" cy="2322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String[] files = new String[100];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search = new File("</a:t>
            </a:r>
            <a:r>
              <a:rPr lang="en-US" dirty="0" err="1" smtClean="0">
                <a:ea typeface="Calibri"/>
                <a:cs typeface="Times New Roman"/>
              </a:rPr>
              <a:t>searchThis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files = </a:t>
            </a:r>
            <a:r>
              <a:rPr lang="en-US" dirty="0" err="1" smtClean="0">
                <a:ea typeface="Calibri"/>
                <a:cs typeface="Times New Roman"/>
              </a:rPr>
              <a:t>search.list</a:t>
            </a:r>
            <a:r>
              <a:rPr lang="en-US" dirty="0" smtClean="0">
                <a:ea typeface="Calibri"/>
                <a:cs typeface="Times New Roman"/>
              </a:rPr>
              <a:t>(); // create the list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for(String fn : files) // iterate through it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("found " + fn);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Partindo do cominho atual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236186"/>
            <a:ext cx="8100392" cy="2303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File </a:t>
            </a:r>
            <a:r>
              <a:rPr lang="en-US" dirty="0" err="1" smtClean="0">
                <a:ea typeface="Calibri"/>
                <a:cs typeface="Times New Roman"/>
              </a:rPr>
              <a:t>searchDir</a:t>
            </a:r>
            <a:r>
              <a:rPr lang="en-US" dirty="0" smtClean="0">
                <a:ea typeface="Calibri"/>
                <a:cs typeface="Times New Roman"/>
              </a:rPr>
              <a:t> = new File(".");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for (String value : </a:t>
            </a:r>
            <a:r>
              <a:rPr lang="en-US" dirty="0" err="1" smtClean="0">
                <a:ea typeface="Calibri"/>
                <a:cs typeface="Times New Roman"/>
              </a:rPr>
              <a:t>searchDir.list</a:t>
            </a:r>
            <a:r>
              <a:rPr lang="en-US" dirty="0" smtClean="0">
                <a:ea typeface="Calibri"/>
                <a:cs typeface="Times New Roman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File </a:t>
            </a:r>
            <a:r>
              <a:rPr lang="en-US" dirty="0" err="1" smtClean="0">
                <a:ea typeface="Calibri"/>
                <a:cs typeface="Times New Roman"/>
              </a:rPr>
              <a:t>file</a:t>
            </a:r>
            <a:r>
              <a:rPr lang="en-US" dirty="0" smtClean="0">
                <a:ea typeface="Calibri"/>
                <a:cs typeface="Times New Roman"/>
              </a:rPr>
              <a:t> = new File(value);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file.getAbsolutePath</a:t>
            </a:r>
            <a:r>
              <a:rPr lang="en-US" dirty="0" smtClean="0">
                <a:ea typeface="Calibri"/>
                <a:cs typeface="Times New Roman"/>
              </a:rPr>
              <a:t>()+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" </a:t>
            </a:r>
            <a:r>
              <a:rPr lang="en-US" dirty="0" err="1" smtClean="0">
                <a:ea typeface="Calibri"/>
                <a:cs typeface="Times New Roman"/>
              </a:rPr>
              <a:t>isFile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file.isFile</a:t>
            </a:r>
            <a:r>
              <a:rPr lang="en-US" dirty="0" smtClean="0">
                <a:ea typeface="Calibri"/>
                <a:cs typeface="Times New Roman"/>
              </a:rPr>
              <a:t>()+" </a:t>
            </a:r>
            <a:r>
              <a:rPr lang="en-US" dirty="0" err="1" smtClean="0">
                <a:ea typeface="Calibri"/>
                <a:cs typeface="Times New Roman"/>
              </a:rPr>
              <a:t>isDirectory</a:t>
            </a:r>
            <a:r>
              <a:rPr lang="en-US" dirty="0" smtClean="0">
                <a:ea typeface="Calibri"/>
                <a:cs typeface="Times New Roman"/>
              </a:rPr>
              <a:t>:"+</a:t>
            </a:r>
            <a:r>
              <a:rPr lang="en-US" dirty="0" err="1" smtClean="0">
                <a:ea typeface="Calibri"/>
                <a:cs typeface="Times New Roman"/>
              </a:rPr>
              <a:t>file.isDirectory</a:t>
            </a:r>
            <a:r>
              <a:rPr lang="en-US" dirty="0" smtClean="0"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a iteração entre uma linha de comando e um teclado físico</a:t>
            </a:r>
          </a:p>
          <a:p>
            <a:r>
              <a:rPr lang="pt-BR" dirty="0" smtClean="0"/>
              <a:t>Recupera-se através de System.console()</a:t>
            </a:r>
          </a:p>
          <a:p>
            <a:r>
              <a:rPr lang="pt-BR" dirty="0" smtClean="0"/>
              <a:t>Pode-se estar executando em um lugar que não tenha console, por isso deve-se testar se ele  é nulo</a:t>
            </a:r>
          </a:p>
          <a:p>
            <a:r>
              <a:rPr lang="pt-BR" dirty="0" smtClean="0"/>
              <a:t>É nova, adicionada ao </a:t>
            </a:r>
            <a:r>
              <a:rPr lang="pt-BR" dirty="0" err="1" smtClean="0"/>
              <a:t>java</a:t>
            </a:r>
            <a:r>
              <a:rPr lang="pt-BR" dirty="0" smtClean="0"/>
              <a:t> 6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Console 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facilita receber input da linha de comando, seja explícito ou não(password)</a:t>
            </a:r>
          </a:p>
          <a:p>
            <a:r>
              <a:rPr lang="pt-BR" dirty="0" smtClean="0"/>
              <a:t>Facilita a escrita formatada no console</a:t>
            </a:r>
          </a:p>
          <a:p>
            <a:r>
              <a:rPr lang="pt-BR" dirty="0" smtClean="0"/>
              <a:t>Facilita a escrita de testes e senhas sem uma GUI</a:t>
            </a:r>
          </a:p>
          <a:p>
            <a:r>
              <a:rPr lang="pt-BR" dirty="0" smtClean="0"/>
              <a:t>Para leitura possui os métodos </a:t>
            </a:r>
            <a:r>
              <a:rPr lang="pt-BR" dirty="0" err="1" smtClean="0"/>
              <a:t>readLine</a:t>
            </a:r>
            <a:r>
              <a:rPr lang="pt-BR" dirty="0" smtClean="0"/>
              <a:t>() e </a:t>
            </a:r>
            <a:r>
              <a:rPr lang="pt-BR" dirty="0" err="1" smtClean="0"/>
              <a:t>readPassword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da classe Console 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readPassword</a:t>
            </a:r>
            <a:r>
              <a:rPr lang="pt-BR" dirty="0" smtClean="0"/>
              <a:t>() retorna um </a:t>
            </a:r>
            <a:r>
              <a:rPr lang="pt-BR" dirty="0" err="1" smtClean="0"/>
              <a:t>array</a:t>
            </a:r>
            <a:r>
              <a:rPr lang="pt-BR" dirty="0" smtClean="0"/>
              <a:t> de caracteres, porque uma </a:t>
            </a:r>
            <a:r>
              <a:rPr lang="pt-BR" dirty="0" err="1" smtClean="0"/>
              <a:t>stirng</a:t>
            </a:r>
            <a:r>
              <a:rPr lang="pt-BR" dirty="0" smtClean="0"/>
              <a:t> pode ficar no pool de strings por mais tempo que o desejado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Funcionalidade da classe Console(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20688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NewConsole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Console </a:t>
            </a:r>
            <a:r>
              <a:rPr lang="en-US" dirty="0" err="1" smtClean="0">
                <a:ea typeface="Calibri"/>
                <a:cs typeface="Times New Roman"/>
              </a:rPr>
              <a:t>console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System.console</a:t>
            </a:r>
            <a:r>
              <a:rPr lang="en-US" dirty="0" smtClean="0">
                <a:ea typeface="Calibri"/>
                <a:cs typeface="Times New Roman"/>
              </a:rPr>
              <a:t>(); // #1: get a Console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if (console == null)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Não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possui</a:t>
            </a:r>
            <a:r>
              <a:rPr lang="en-US" dirty="0" smtClean="0">
                <a:ea typeface="Calibri"/>
                <a:cs typeface="Times New Roman"/>
              </a:rPr>
              <a:t> console");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System.exit</a:t>
            </a:r>
            <a:r>
              <a:rPr lang="en-US" dirty="0" smtClean="0">
                <a:ea typeface="Calibri"/>
                <a:cs typeface="Times New Roman"/>
              </a:rPr>
              <a:t>(0);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String login = </a:t>
            </a:r>
            <a:r>
              <a:rPr lang="en-US" dirty="0" err="1" smtClean="0">
                <a:ea typeface="Calibri"/>
                <a:cs typeface="Times New Roman"/>
              </a:rPr>
              <a:t>console.readLine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o login: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char[] pw = </a:t>
            </a:r>
            <a:r>
              <a:rPr lang="en-US" dirty="0" err="1" smtClean="0">
                <a:ea typeface="Calibri"/>
                <a:cs typeface="Times New Roman"/>
              </a:rPr>
              <a:t>console.readPassword</a:t>
            </a:r>
            <a:r>
              <a:rPr lang="en-US" dirty="0" smtClean="0">
                <a:ea typeface="Calibri"/>
                <a:cs typeface="Times New Roman"/>
              </a:rPr>
              <a:t>("%s", "</a:t>
            </a:r>
            <a:r>
              <a:rPr lang="en-US" dirty="0" err="1" smtClean="0">
                <a:ea typeface="Calibri"/>
                <a:cs typeface="Times New Roman"/>
              </a:rPr>
              <a:t>Digite</a:t>
            </a:r>
            <a:r>
              <a:rPr lang="en-US" dirty="0" smtClean="0">
                <a:ea typeface="Calibri"/>
                <a:cs typeface="Times New Roman"/>
              </a:rPr>
              <a:t> a 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("Login: %s \n", login);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</a:t>
            </a:r>
            <a:r>
              <a:rPr lang="en-US" dirty="0" err="1" smtClean="0">
                <a:ea typeface="Calibri"/>
                <a:cs typeface="Times New Roman"/>
              </a:rPr>
              <a:t>Senha</a:t>
            </a:r>
            <a:r>
              <a:rPr lang="en-US" dirty="0" smtClean="0">
                <a:ea typeface="Calibri"/>
                <a:cs typeface="Times New Roman"/>
              </a:rPr>
              <a:t>: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for (char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 : pw)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	</a:t>
            </a:r>
            <a:r>
              <a:rPr lang="en-US" dirty="0" err="1" smtClean="0">
                <a:ea typeface="Calibri"/>
                <a:cs typeface="Times New Roman"/>
              </a:rPr>
              <a:t>console.format</a:t>
            </a:r>
            <a:r>
              <a:rPr lang="en-US" dirty="0" smtClean="0">
                <a:ea typeface="Calibri"/>
                <a:cs typeface="Times New Roman"/>
              </a:rPr>
              <a:t>("%c", </a:t>
            </a:r>
            <a:r>
              <a:rPr lang="en-US" dirty="0" err="1" smtClean="0">
                <a:ea typeface="Calibri"/>
                <a:cs typeface="Times New Roman"/>
              </a:rPr>
              <a:t>ch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mais importantes 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.util.Date: A maioria dos métodos da classe foram deprecados, mas funciona muito bem como uma ponte entre </a:t>
            </a:r>
            <a:r>
              <a:rPr lang="pt-BR" dirty="0" err="1" smtClean="0"/>
              <a:t>Calendar</a:t>
            </a:r>
            <a:r>
              <a:rPr lang="pt-BR" dirty="0" smtClean="0"/>
              <a:t> e </a:t>
            </a:r>
            <a:r>
              <a:rPr lang="pt-BR" dirty="0" err="1" smtClean="0"/>
              <a:t>DateFormat</a:t>
            </a:r>
            <a:r>
              <a:rPr lang="pt-BR" dirty="0" smtClean="0"/>
              <a:t>. Representa um tempo </a:t>
            </a:r>
            <a:r>
              <a:rPr lang="pt-BR" dirty="0" err="1" smtClean="0"/>
              <a:t>milisegundos</a:t>
            </a:r>
            <a:endParaRPr lang="pt-BR" dirty="0" smtClean="0"/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util.Calendar</a:t>
            </a:r>
            <a:r>
              <a:rPr lang="pt-BR" dirty="0" smtClean="0"/>
              <a:t>: Possui uma grande variedade de métodos que ajuda a converter e manipular data e hora. Possui métodos para adicionar um mês ou uma hora e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Classes mais importantes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DateFormat</a:t>
            </a:r>
            <a:r>
              <a:rPr lang="pt-BR" dirty="0" smtClean="0"/>
              <a:t>: É usada para formatar datas em estilos diferentes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text</a:t>
            </a:r>
            <a:r>
              <a:rPr lang="pt-BR" dirty="0" smtClean="0"/>
              <a:t>.</a:t>
            </a:r>
            <a:r>
              <a:rPr lang="pt-BR" dirty="0" err="1" smtClean="0"/>
              <a:t>NumberFormat</a:t>
            </a:r>
            <a:r>
              <a:rPr lang="pt-BR" dirty="0" smtClean="0"/>
              <a:t>: Classe usada para formatar números e valores monetários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util.Locale</a:t>
            </a:r>
            <a:r>
              <a:rPr lang="pt-BR" dirty="0" smtClean="0"/>
              <a:t>: É a classe que representa uma certa localidade. Funciona em conjunto com </a:t>
            </a:r>
            <a:r>
              <a:rPr lang="pt-BR" dirty="0" err="1" smtClean="0"/>
              <a:t>DateFormat</a:t>
            </a:r>
            <a:r>
              <a:rPr lang="pt-BR" dirty="0" smtClean="0"/>
              <a:t> e </a:t>
            </a:r>
            <a:r>
              <a:rPr lang="pt-BR" dirty="0" err="1" smtClean="0"/>
              <a:t>NumberFormat</a:t>
            </a:r>
            <a:r>
              <a:rPr lang="pt-BR" dirty="0" smtClean="0"/>
              <a:t> auxiliando a conversão de datas e números de acordo com uma localidade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Trabalhando com Datas e Números(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sosUsoDateNumb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6457" y="0"/>
            <a:ext cx="6127871" cy="669566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 lvl="0"/>
            <a:r>
              <a:rPr lang="pt-BR" dirty="0" smtClean="0"/>
              <a:t>Strings são tipos de referência, no entanto são imutáveis</a:t>
            </a:r>
          </a:p>
          <a:p>
            <a:pPr lvl="0"/>
            <a:r>
              <a:rPr lang="pt-BR" dirty="0" smtClean="0"/>
              <a:t>Ex:</a:t>
            </a:r>
            <a:endParaRPr lang="pt-BR" dirty="0"/>
          </a:p>
          <a:p>
            <a:pPr marL="457200" lvl="1" indent="0">
              <a:buNone/>
            </a:pPr>
            <a:endParaRPr lang="pt-BR" sz="2000" b="1" i="1" dirty="0" smtClean="0">
              <a:highlight>
                <a:srgbClr val="E8F2FE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8934"/>
            <a:ext cx="8634955" cy="2357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public static void main(String[] </a:t>
            </a:r>
            <a:r>
              <a:rPr lang="en-US" sz="1600" dirty="0" err="1" smtClean="0">
                <a:ea typeface="Calibri"/>
                <a:cs typeface="Times New Roman"/>
              </a:rPr>
              <a:t>args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 = "</a:t>
            </a:r>
            <a:r>
              <a:rPr lang="en-US" sz="1600" dirty="0" err="1" smtClean="0">
                <a:ea typeface="Calibri"/>
                <a:cs typeface="Times New Roman"/>
              </a:rPr>
              <a:t>abcdef</a:t>
            </a:r>
            <a:r>
              <a:rPr lang="en-US" sz="1600" dirty="0" smtClean="0">
                <a:ea typeface="Calibri"/>
                <a:cs typeface="Times New Roman"/>
              </a:rPr>
              <a:t>"; // create a new String object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String s2 = s; // create a 2nd reference variable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s = </a:t>
            </a:r>
            <a:r>
              <a:rPr lang="en-US" sz="1600" dirty="0" err="1" smtClean="0">
                <a:ea typeface="Calibri"/>
                <a:cs typeface="Times New Roman"/>
              </a:rPr>
              <a:t>s.concat</a:t>
            </a:r>
            <a:r>
              <a:rPr lang="en-US" sz="1600" dirty="0" smtClean="0">
                <a:ea typeface="Calibri"/>
                <a:cs typeface="Times New Roman"/>
              </a:rPr>
              <a:t>(" more stuff");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	</a:t>
            </a:r>
            <a:r>
              <a:rPr lang="en-US" sz="1600" dirty="0" err="1" smtClean="0">
                <a:ea typeface="Calibri"/>
                <a:cs typeface="Times New Roman"/>
              </a:rPr>
              <a:t>System.out.println</a:t>
            </a:r>
            <a:r>
              <a:rPr lang="en-US" sz="1600" dirty="0" smtClean="0">
                <a:ea typeface="Calibri"/>
                <a:cs typeface="Times New Roman"/>
              </a:rPr>
              <a:t>(s2);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um passado complicado porque quando foi criada não se tinha internacionalização</a:t>
            </a:r>
          </a:p>
          <a:p>
            <a:r>
              <a:rPr lang="pt-BR" dirty="0" smtClean="0"/>
              <a:t>Maioria dos métodos foram deprecados</a:t>
            </a:r>
          </a:p>
          <a:p>
            <a:r>
              <a:rPr lang="pt-BR" dirty="0" smtClean="0"/>
              <a:t>Ainda é muito utilizada em códigos legados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Obs</a:t>
            </a:r>
            <a:r>
              <a:rPr lang="pt-BR" dirty="0" smtClean="0"/>
              <a:t>:Na maioria dos casos um </a:t>
            </a:r>
            <a:r>
              <a:rPr lang="pt-BR" dirty="0" err="1" smtClean="0"/>
              <a:t>Calendar</a:t>
            </a:r>
            <a:r>
              <a:rPr lang="pt-BR" dirty="0" smtClean="0"/>
              <a:t> deve ser usado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 classe Date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uma data em </a:t>
            </a:r>
            <a:r>
              <a:rPr lang="pt-BR" dirty="0" err="1" smtClean="0"/>
              <a:t>milisegundos</a:t>
            </a:r>
            <a:r>
              <a:rPr lang="pt-BR" dirty="0" smtClean="0"/>
              <a:t> a partir de 1 de Janeiro de 1970</a:t>
            </a:r>
          </a:p>
          <a:p>
            <a:r>
              <a:rPr lang="pt-BR" dirty="0" smtClean="0"/>
              <a:t>Valores negativos são contados ao inverso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.util.Date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488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class </a:t>
            </a:r>
            <a:r>
              <a:rPr lang="en-US" dirty="0" err="1" smtClean="0">
                <a:ea typeface="Calibri"/>
                <a:cs typeface="Times New Roman"/>
              </a:rPr>
              <a:t>DateTest</a:t>
            </a:r>
            <a:r>
              <a:rPr lang="en-US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date2 = new Date(-1000000000000l);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 = new Date(0l);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Date now = new Date();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(date1);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(date2);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dateZero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now.setTime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now.getTime</a:t>
            </a:r>
            <a:r>
              <a:rPr lang="en-US" dirty="0" smtClean="0">
                <a:ea typeface="Calibri"/>
                <a:cs typeface="Times New Roman"/>
              </a:rPr>
              <a:t>() + 3600000);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(now);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do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90638"/>
            <a:ext cx="8100392" cy="1666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Sat Sep 08 22:46:40 GMT-03:00 2001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Sun Apr 24 19:13:20 GMT-03:00 1938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Wed Dec 31 21:00:00 GMT-03:00 1969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15:59:44 GMT-03:00 2012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Thu Jan 12 16:59:44 GMT-03:00 2012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objetivo facilitar a manipulação de datas </a:t>
            </a:r>
          </a:p>
          <a:p>
            <a:r>
              <a:rPr lang="pt-BR" dirty="0" smtClean="0"/>
              <a:t>Possui muitos métodos e campos </a:t>
            </a:r>
          </a:p>
          <a:p>
            <a:r>
              <a:rPr lang="pt-BR" dirty="0" smtClean="0"/>
              <a:t>É uma classe abstrata</a:t>
            </a:r>
          </a:p>
          <a:p>
            <a:r>
              <a:rPr lang="pt-BR" dirty="0" smtClean="0"/>
              <a:t>Deve ser utilizada pelo método estático </a:t>
            </a:r>
            <a:r>
              <a:rPr lang="pt-BR" dirty="0" err="1" smtClean="0"/>
              <a:t>getInstance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Calendar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692696"/>
            <a:ext cx="8100392" cy="5807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("1st date " + d1.toString());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c.setTime</a:t>
            </a:r>
            <a:r>
              <a:rPr lang="en-US" dirty="0" smtClean="0">
                <a:ea typeface="Calibri"/>
                <a:cs typeface="Times New Roman"/>
              </a:rPr>
              <a:t>(d1); // #1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if(</a:t>
            </a:r>
            <a:r>
              <a:rPr lang="en-US" dirty="0" err="1" smtClean="0">
                <a:ea typeface="Calibri"/>
                <a:cs typeface="Times New Roman"/>
              </a:rPr>
              <a:t>Calendar.SUNDAY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err="1" smtClean="0">
                <a:ea typeface="Calibri"/>
                <a:cs typeface="Times New Roman"/>
              </a:rPr>
              <a:t>c.getFirstDayOfWeek</a:t>
            </a:r>
            <a:r>
              <a:rPr lang="en-US" dirty="0" smtClean="0">
                <a:ea typeface="Calibri"/>
                <a:cs typeface="Times New Roman"/>
              </a:rPr>
              <a:t>()) // #2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("Sunday is the first day of the week");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("trillionth </a:t>
            </a:r>
            <a:r>
              <a:rPr lang="en-US" dirty="0" err="1" smtClean="0">
                <a:ea typeface="Calibri"/>
                <a:cs typeface="Times New Roman"/>
              </a:rPr>
              <a:t>milli</a:t>
            </a:r>
            <a:r>
              <a:rPr lang="en-US" dirty="0" smtClean="0">
                <a:ea typeface="Calibri"/>
                <a:cs typeface="Times New Roman"/>
              </a:rPr>
              <a:t> day of week is:"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+ </a:t>
            </a:r>
            <a:r>
              <a:rPr lang="en-US" dirty="0" err="1" smtClean="0">
                <a:ea typeface="Calibri"/>
                <a:cs typeface="Times New Roman"/>
              </a:rPr>
              <a:t>c.get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Calendar.DAY_OF_WEEK</a:t>
            </a:r>
            <a:r>
              <a:rPr lang="en-US" dirty="0" smtClean="0">
                <a:ea typeface="Calibri"/>
                <a:cs typeface="Times New Roman"/>
              </a:rPr>
              <a:t>)); // #3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c.add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Calendar.MONTH</a:t>
            </a:r>
            <a:r>
              <a:rPr lang="en-US" dirty="0" smtClean="0">
                <a:ea typeface="Calibri"/>
                <a:cs typeface="Times New Roman"/>
              </a:rPr>
              <a:t>, 1); // #4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 // #5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("new date:" + d2.toString() 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Saída de 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641574"/>
            <a:ext cx="810039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1st date Sat Sep 08 22:46:40 GMT-03:00 2001</a:t>
            </a:r>
          </a:p>
          <a:p>
            <a:r>
              <a:rPr lang="en-US" dirty="0" smtClean="0"/>
              <a:t>trillionth </a:t>
            </a:r>
            <a:r>
              <a:rPr lang="en-US" dirty="0" err="1" smtClean="0"/>
              <a:t>milli</a:t>
            </a:r>
            <a:r>
              <a:rPr lang="en-US" dirty="0" smtClean="0"/>
              <a:t> day of week is:7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date:Mon</a:t>
            </a:r>
            <a:r>
              <a:rPr lang="en-US" dirty="0" smtClean="0"/>
              <a:t> Oct 08 22:46:40 GMT-03:00 2001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 para formatar data apropriadamente</a:t>
            </a:r>
          </a:p>
          <a:p>
            <a:r>
              <a:rPr lang="pt-BR" dirty="0" smtClean="0"/>
              <a:t>Também é abstrata, por isso possui muitos métodos </a:t>
            </a:r>
            <a:r>
              <a:rPr lang="pt-BR" dirty="0" err="1" smtClean="0"/>
              <a:t>getInstance</a:t>
            </a:r>
            <a:r>
              <a:rPr lang="pt-BR" dirty="0" smtClean="0"/>
              <a:t>()  sobrecarregados para receber diferentes tipos de estilos</a:t>
            </a:r>
          </a:p>
          <a:p>
            <a:r>
              <a:rPr lang="pt-BR" dirty="0" smtClean="0"/>
              <a:t>Pode também transformar uma string em uma data válida através do método parse()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896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Date d1 = new Date(1000000000000L);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[]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 = new 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[6];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[0] = </a:t>
            </a:r>
            <a:r>
              <a:rPr lang="en-US" dirty="0" err="1" smtClean="0">
                <a:ea typeface="Calibri"/>
                <a:cs typeface="Times New Roman"/>
              </a:rPr>
              <a:t>DateFormat.getInstance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[1]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[2]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[3]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DateFormat.MEDIUM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[4]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DateFormat.LONG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[5]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for(</a:t>
            </a: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: </a:t>
            </a:r>
            <a:r>
              <a:rPr lang="en-US" dirty="0" err="1" smtClean="0">
                <a:ea typeface="Calibri"/>
                <a:cs typeface="Times New Roman"/>
              </a:rPr>
              <a:t>dfa</a:t>
            </a:r>
            <a:r>
              <a:rPr lang="en-US" dirty="0" smtClean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08/09/01 22:46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pt-BR" sz="1600" dirty="0" smtClean="0">
                <a:latin typeface="Consolas" pitchFamily="49" charset="0"/>
              </a:rPr>
              <a:t>08/09/2001</a:t>
            </a:r>
          </a:p>
          <a:p>
            <a:r>
              <a:rPr lang="pt-BR" sz="1600" dirty="0" smtClean="0">
                <a:latin typeface="Consolas" pitchFamily="49" charset="0"/>
              </a:rPr>
              <a:t>8 de Setembro de 2001</a:t>
            </a:r>
          </a:p>
          <a:p>
            <a:r>
              <a:rPr lang="pt-BR" sz="1600" dirty="0" smtClean="0">
                <a:latin typeface="Consolas" pitchFamily="49" charset="0"/>
              </a:rPr>
              <a:t>Sábado, 8 de Setembro de 2001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DateFormat</a:t>
            </a:r>
            <a:r>
              <a:rPr lang="pt-BR" dirty="0" smtClean="0"/>
              <a:t> com método parse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00957"/>
            <a:ext cx="8100392" cy="3914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ea typeface="Calibri"/>
                <a:cs typeface="Times New Roman"/>
              </a:rPr>
              <a:t>args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Date d1 = new Date(1000000000000L);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("d1 = " + d1.toString());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DateFormat.SHORT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String s = </a:t>
            </a:r>
            <a:r>
              <a:rPr lang="en-US" dirty="0" err="1" smtClean="0">
                <a:ea typeface="Calibri"/>
                <a:cs typeface="Times New Roman"/>
              </a:rPr>
              <a:t>df.format</a:t>
            </a:r>
            <a:r>
              <a:rPr lang="en-US" dirty="0" smtClean="0">
                <a:ea typeface="Calibri"/>
                <a:cs typeface="Times New Roman"/>
              </a:rPr>
              <a:t>(d1);</a:t>
            </a:r>
          </a:p>
          <a:p>
            <a:pPr lvl="1">
              <a:lnSpc>
                <a:spcPct val="115000"/>
              </a:lnSpc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try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Date d2 = </a:t>
            </a:r>
            <a:r>
              <a:rPr lang="en-US" dirty="0" err="1" smtClean="0">
                <a:ea typeface="Calibri"/>
                <a:cs typeface="Times New Roman"/>
              </a:rPr>
              <a:t>df.parse</a:t>
            </a:r>
            <a:r>
              <a:rPr lang="en-US" dirty="0" smtClean="0">
                <a:ea typeface="Calibri"/>
                <a:cs typeface="Times New Roman"/>
              </a:rPr>
              <a:t>(s);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("parsed = " + d2.toString());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} catch (</a:t>
            </a:r>
            <a:r>
              <a:rPr lang="en-US" dirty="0" err="1" smtClean="0">
                <a:ea typeface="Calibri"/>
                <a:cs typeface="Times New Roman"/>
              </a:rPr>
              <a:t>ParseException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pe</a:t>
            </a:r>
            <a:r>
              <a:rPr lang="en-US" dirty="0" smtClean="0">
                <a:ea typeface="Calibri"/>
                <a:cs typeface="Times New Roman"/>
              </a:rPr>
              <a:t>) {</a:t>
            </a:r>
          </a:p>
          <a:p>
            <a:pPr lvl="1">
              <a:lnSpc>
                <a:spcPct val="115000"/>
              </a:lnSpc>
            </a:pPr>
            <a:r>
              <a:rPr lang="en-US" dirty="0" smtClean="0">
                <a:ea typeface="Calibri"/>
                <a:cs typeface="Times New Roman"/>
              </a:rPr>
              <a:t>	</a:t>
            </a: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("parse </a:t>
            </a:r>
            <a:r>
              <a:rPr lang="en-US" dirty="0" err="1" smtClean="0">
                <a:ea typeface="Calibri"/>
                <a:cs typeface="Times New Roman"/>
              </a:rPr>
              <a:t>exc</a:t>
            </a:r>
            <a:r>
              <a:rPr lang="en-US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}}</a:t>
            </a:r>
            <a:endParaRPr lang="pt-BR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941168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d1 = Sat </a:t>
            </a:r>
            <a:r>
              <a:rPr lang="pt-BR" sz="1600" dirty="0" err="1" smtClean="0">
                <a:latin typeface="Consolas" pitchFamily="49" charset="0"/>
              </a:rPr>
              <a:t>Sep</a:t>
            </a:r>
            <a:r>
              <a:rPr lang="pt-BR" sz="1600" dirty="0" smtClean="0">
                <a:latin typeface="Consolas" pitchFamily="49" charset="0"/>
              </a:rPr>
              <a:t> 08 22:46:40 GMT-03:00 2001</a:t>
            </a:r>
          </a:p>
          <a:p>
            <a:r>
              <a:rPr lang="pt-BR" sz="1600" dirty="0" smtClean="0">
                <a:latin typeface="Consolas" pitchFamily="49" charset="0"/>
              </a:rPr>
              <a:t>08/09/01</a:t>
            </a:r>
          </a:p>
          <a:p>
            <a:r>
              <a:rPr lang="da-DK" sz="1600" dirty="0" smtClean="0">
                <a:latin typeface="Consolas" pitchFamily="49" charset="0"/>
              </a:rPr>
              <a:t>parsed = Sat Sep 08 00:00:00 GMT-03:00 2001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pic>
        <p:nvPicPr>
          <p:cNvPr id="6" name="Espaço Reservado para Conteúdo 5" descr="str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-2043608"/>
            <a:ext cx="7056784" cy="7744945"/>
          </a:xfrm>
        </p:spPr>
      </p:pic>
    </p:spTree>
    <p:extLst>
      <p:ext uri="{BB962C8B-B14F-4D97-AF65-F5344CB8AC3E}">
        <p14:creationId xmlns="" xmlns:p14="http://schemas.microsoft.com/office/powerpoint/2010/main" val="3046726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região geográfica, política ou cultural específica</a:t>
            </a:r>
          </a:p>
          <a:p>
            <a:r>
              <a:rPr lang="pt-BR" dirty="0" smtClean="0"/>
              <a:t>Possui dois construtores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Locale</a:t>
            </a:r>
            <a:r>
              <a:rPr lang="pt-BR" dirty="0" smtClean="0"/>
              <a:t>(String </a:t>
            </a:r>
            <a:r>
              <a:rPr lang="pt-BR" dirty="0" err="1" smtClean="0"/>
              <a:t>language</a:t>
            </a:r>
            <a:r>
              <a:rPr lang="pt-BR" dirty="0" smtClean="0"/>
              <a:t>, String country)</a:t>
            </a:r>
          </a:p>
          <a:p>
            <a:r>
              <a:rPr lang="pt-BR" dirty="0" smtClean="0"/>
              <a:t>Língua e país são códigos ISSO</a:t>
            </a:r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locPT</a:t>
            </a:r>
            <a:r>
              <a:rPr lang="en-US" dirty="0" smtClean="0"/>
              <a:t> = new Locale("it"); // </a:t>
            </a:r>
            <a:r>
              <a:rPr lang="en-US" dirty="0" err="1" smtClean="0"/>
              <a:t>Italiano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Locale </a:t>
            </a:r>
            <a:r>
              <a:rPr lang="en-US" dirty="0" err="1" smtClean="0"/>
              <a:t>locBR</a:t>
            </a:r>
            <a:r>
              <a:rPr lang="en-US" dirty="0" smtClean="0"/>
              <a:t> = new Locale("it", "CH"); // </a:t>
            </a:r>
            <a:r>
              <a:rPr lang="en-US" dirty="0" err="1" smtClean="0"/>
              <a:t>Suiça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Locale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Locale</a:t>
            </a:r>
            <a:r>
              <a:rPr lang="pt-BR" dirty="0" smtClean="0"/>
              <a:t> com </a:t>
            </a:r>
            <a:r>
              <a:rPr lang="pt-BR" dirty="0" err="1" smtClean="0"/>
              <a:t>DateFormat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994914"/>
            <a:ext cx="8100392" cy="5170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Calendar c = </a:t>
            </a:r>
            <a:r>
              <a:rPr lang="en-US" dirty="0" err="1" smtClean="0">
                <a:ea typeface="Calibri"/>
                <a:cs typeface="Times New Roman"/>
              </a:rPr>
              <a:t>Calendar.getInstance</a:t>
            </a:r>
            <a:r>
              <a:rPr lang="en-US" dirty="0" smtClean="0">
                <a:ea typeface="Calibri"/>
                <a:cs typeface="Times New Roman"/>
              </a:rPr>
              <a:t>();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c.set</a:t>
            </a:r>
            <a:r>
              <a:rPr lang="en-US" dirty="0" smtClean="0">
                <a:ea typeface="Calibri"/>
                <a:cs typeface="Times New Roman"/>
              </a:rPr>
              <a:t>(2010, 11, 14);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Date d2 = </a:t>
            </a:r>
            <a:r>
              <a:rPr lang="en-US" dirty="0" err="1" smtClean="0">
                <a:ea typeface="Calibri"/>
                <a:cs typeface="Times New Roman"/>
              </a:rPr>
              <a:t>c.getTime</a:t>
            </a:r>
            <a:r>
              <a:rPr lang="en-US" dirty="0" smtClean="0"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 = new Locale("it", "IT"); // Italy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 = new Locale("pt"); // Portugal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Locale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 = new Locale("pt", "BR"); // Brazil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dfIT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locIT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("Italy " + </a:t>
            </a:r>
            <a:r>
              <a:rPr lang="en-US" dirty="0" err="1" smtClean="0">
                <a:ea typeface="Calibri"/>
                <a:cs typeface="Times New Roman"/>
              </a:rPr>
              <a:t>dfIT.format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dfPT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locPT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("Portugal " + </a:t>
            </a:r>
            <a:r>
              <a:rPr lang="en-US" dirty="0" err="1" smtClean="0">
                <a:ea typeface="Calibri"/>
                <a:cs typeface="Times New Roman"/>
              </a:rPr>
              <a:t>dfPT.format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DateFormat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dfBR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err="1" smtClean="0">
                <a:ea typeface="Calibri"/>
                <a:cs typeface="Times New Roman"/>
              </a:rPr>
              <a:t>DateFormat.getDateInstance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DateFormat.FULL</a:t>
            </a:r>
            <a:r>
              <a:rPr lang="en-US" dirty="0" smtClean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locBR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ea typeface="Calibri"/>
                <a:cs typeface="Times New Roman"/>
              </a:rPr>
              <a:t>System.out.println</a:t>
            </a:r>
            <a:r>
              <a:rPr lang="en-US" dirty="0" smtClean="0">
                <a:ea typeface="Calibri"/>
                <a:cs typeface="Times New Roman"/>
              </a:rPr>
              <a:t>("Brazil " + </a:t>
            </a:r>
            <a:r>
              <a:rPr lang="en-US" dirty="0" err="1" smtClean="0">
                <a:ea typeface="Calibri"/>
                <a:cs typeface="Times New Roman"/>
              </a:rPr>
              <a:t>dfBR.format</a:t>
            </a:r>
            <a:r>
              <a:rPr lang="en-US" dirty="0" smtClean="0">
                <a:ea typeface="Calibri"/>
                <a:cs typeface="Times New Roman"/>
              </a:rPr>
              <a:t>(d2));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4056" y="1628800"/>
            <a:ext cx="810039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nsolas" pitchFamily="49" charset="0"/>
              </a:rPr>
              <a:t>Italy martedì 14 dicembre 2010</a:t>
            </a:r>
          </a:p>
          <a:p>
            <a:r>
              <a:rPr lang="pt-BR" sz="1600" dirty="0" smtClean="0">
                <a:latin typeface="Consolas" pitchFamily="49" charset="0"/>
              </a:rPr>
              <a:t>Portugal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</a:p>
          <a:p>
            <a:r>
              <a:rPr lang="pt-BR" sz="1600" dirty="0" err="1" smtClean="0">
                <a:latin typeface="Consolas" pitchFamily="49" charset="0"/>
              </a:rPr>
              <a:t>Brazil</a:t>
            </a:r>
            <a:r>
              <a:rPr lang="pt-BR" sz="1600" dirty="0" smtClean="0">
                <a:latin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</a:rPr>
              <a:t>Terça-feira</a:t>
            </a:r>
            <a:r>
              <a:rPr lang="pt-BR" sz="1600" dirty="0" smtClean="0">
                <a:latin typeface="Consolas" pitchFamily="49" charset="0"/>
              </a:rPr>
              <a:t>, 14 de Dezembro de 2010</a:t>
            </a:r>
            <a:endParaRPr lang="pt-BR" sz="16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que formata números e valores monetários utilizando um certo </a:t>
            </a:r>
            <a:r>
              <a:rPr lang="pt-BR" dirty="0" err="1" smtClean="0"/>
              <a:t>locale</a:t>
            </a:r>
            <a:endParaRPr lang="pt-BR" dirty="0" smtClean="0"/>
          </a:p>
          <a:p>
            <a:r>
              <a:rPr lang="pt-BR" dirty="0" smtClean="0"/>
              <a:t>Também é estática(</a:t>
            </a:r>
            <a:r>
              <a:rPr lang="pt-BR" dirty="0" err="1" smtClean="0"/>
              <a:t>getInstance</a:t>
            </a:r>
            <a:r>
              <a:rPr lang="pt-BR" dirty="0" smtClean="0"/>
              <a:t>() e </a:t>
            </a:r>
            <a:r>
              <a:rPr lang="pt-BR" dirty="0" err="1" smtClean="0"/>
              <a:t>getCurrencyInstance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NumberFormat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NumberFormat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153775"/>
            <a:ext cx="810039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onsolas" pitchFamily="49" charset="0"/>
              </a:rPr>
              <a:t>float</a:t>
            </a:r>
            <a:r>
              <a:rPr lang="pt-BR" dirty="0" smtClean="0">
                <a:latin typeface="Consolas" pitchFamily="49" charset="0"/>
              </a:rPr>
              <a:t> f1 = 123.4567f;</a:t>
            </a:r>
          </a:p>
          <a:p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locFR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Locale</a:t>
            </a:r>
            <a:r>
              <a:rPr lang="pt-BR" dirty="0" smtClean="0">
                <a:latin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</a:rPr>
              <a:t>en</a:t>
            </a:r>
            <a:r>
              <a:rPr lang="pt-BR" dirty="0" smtClean="0">
                <a:latin typeface="Consolas" pitchFamily="49" charset="0"/>
              </a:rPr>
              <a:t>", "US"); // France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[]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 = </a:t>
            </a:r>
            <a:r>
              <a:rPr lang="pt-BR" dirty="0" err="1" smtClean="0">
                <a:latin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[4];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[0]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[1]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[2]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();</a:t>
            </a:r>
          </a:p>
          <a:p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[3] = 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getCurrencyInstance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locFR</a:t>
            </a:r>
            <a:r>
              <a:rPr lang="pt-BR" i="1" dirty="0" smtClean="0">
                <a:latin typeface="Consolas" pitchFamily="49" charset="0"/>
              </a:rPr>
              <a:t>);</a:t>
            </a:r>
          </a:p>
          <a:p>
            <a:endParaRPr lang="pt-BR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</a:rPr>
              <a:t>NumberFormat</a:t>
            </a:r>
            <a:r>
              <a:rPr lang="pt-BR" dirty="0" smtClean="0">
                <a:latin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</a:rPr>
              <a:t>nf</a:t>
            </a:r>
            <a:r>
              <a:rPr lang="pt-BR" dirty="0" smtClean="0">
                <a:latin typeface="Consolas" pitchFamily="49" charset="0"/>
              </a:rPr>
              <a:t> : </a:t>
            </a:r>
            <a:r>
              <a:rPr lang="pt-BR" dirty="0" err="1" smtClean="0">
                <a:latin typeface="Consolas" pitchFamily="49" charset="0"/>
              </a:rPr>
              <a:t>nfa</a:t>
            </a:r>
            <a:r>
              <a:rPr lang="pt-BR" dirty="0" smtClean="0">
                <a:latin typeface="Consolas" pitchFamily="49" charset="0"/>
              </a:rPr>
              <a:t>)</a:t>
            </a:r>
          </a:p>
          <a:p>
            <a:r>
              <a:rPr lang="pt-BR" dirty="0" smtClean="0">
                <a:latin typeface="Consolas" pitchFamily="49" charset="0"/>
              </a:rPr>
              <a:t>System.</a:t>
            </a:r>
            <a:r>
              <a:rPr lang="pt-BR" i="1" dirty="0" err="1" smtClean="0">
                <a:latin typeface="Consolas" pitchFamily="49" charset="0"/>
              </a:rPr>
              <a:t>out.println</a:t>
            </a:r>
            <a:r>
              <a:rPr lang="pt-BR" i="1" dirty="0" smtClean="0">
                <a:latin typeface="Consolas" pitchFamily="49" charset="0"/>
              </a:rPr>
              <a:t>(</a:t>
            </a:r>
            <a:r>
              <a:rPr lang="pt-BR" i="1" dirty="0" err="1" smtClean="0">
                <a:latin typeface="Consolas" pitchFamily="49" charset="0"/>
              </a:rPr>
              <a:t>nf</a:t>
            </a:r>
            <a:r>
              <a:rPr lang="pt-BR" i="1" dirty="0" smtClean="0">
                <a:latin typeface="Consolas" pitchFamily="49" charset="0"/>
              </a:rPr>
              <a:t>.</a:t>
            </a:r>
            <a:r>
              <a:rPr lang="pt-BR" i="1" dirty="0" err="1" smtClean="0">
                <a:latin typeface="Consolas" pitchFamily="49" charset="0"/>
              </a:rPr>
              <a:t>format</a:t>
            </a:r>
            <a:r>
              <a:rPr lang="pt-BR" i="1" dirty="0" smtClean="0">
                <a:latin typeface="Consolas" pitchFamily="49" charset="0"/>
              </a:rPr>
              <a:t>(f1));</a:t>
            </a:r>
            <a:endParaRPr lang="pt-BR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437112"/>
            <a:ext cx="810039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</a:rPr>
              <a:t>123,457</a:t>
            </a:r>
          </a:p>
          <a:p>
            <a:r>
              <a:rPr lang="pt-BR" sz="1600" dirty="0" smtClean="0">
                <a:latin typeface="Consolas" pitchFamily="49" charset="0"/>
              </a:rPr>
              <a:t>123.457</a:t>
            </a:r>
          </a:p>
          <a:p>
            <a:r>
              <a:rPr lang="pt-BR" sz="1600" dirty="0" smtClean="0">
                <a:latin typeface="Consolas" pitchFamily="49" charset="0"/>
              </a:rPr>
              <a:t>R$ 123,46</a:t>
            </a:r>
          </a:p>
          <a:p>
            <a:r>
              <a:rPr lang="pt-BR" sz="1600" dirty="0" smtClean="0">
                <a:latin typeface="Consolas" pitchFamily="49" charset="0"/>
              </a:rPr>
              <a:t>$123.46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caleDataNume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476672"/>
            <a:ext cx="7864091" cy="564949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46880885"/>
              </p:ext>
            </p:extLst>
          </p:nvPr>
        </p:nvGraphicFramePr>
        <p:xfrm>
          <a:off x="428596" y="642921"/>
          <a:ext cx="8268548" cy="581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10"/>
                <a:gridCol w="5881038"/>
              </a:tblGrid>
              <a:tr h="388692">
                <a:tc>
                  <a:txBody>
                    <a:bodyPr/>
                    <a:lstStyle/>
                    <a:p>
                      <a:pPr marL="0" marR="0"/>
                      <a:r>
                        <a:rPr lang="pt-BR" b="1" dirty="0" err="1">
                          <a:effectLst/>
                        </a:rPr>
                        <a:t>Method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pt-BR" b="1">
                          <a:effectLst/>
                        </a:rPr>
                        <a:t>Description</a:t>
                      </a:r>
                      <a:endParaRPr lang="pt-BR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charAt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o char em um determinado índice, índice assume valores de </a:t>
                      </a:r>
                      <a:r>
                        <a:rPr lang="pt-BR" dirty="0" smtClean="0">
                          <a:effectLst/>
                        </a:rPr>
                        <a:t>0 </a:t>
                      </a:r>
                      <a:r>
                        <a:rPr lang="pt-BR" dirty="0">
                          <a:effectLst/>
                        </a:rPr>
                        <a:t>a </a:t>
                      </a:r>
                      <a:r>
                        <a:rPr lang="pt-BR" dirty="0" err="1">
                          <a:effectLst/>
                        </a:rPr>
                        <a:t>length</a:t>
                      </a:r>
                      <a:r>
                        <a:rPr lang="pt-BR" dirty="0">
                          <a:effectLst/>
                        </a:rPr>
                        <a:t> () -1;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concat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acrescenta um </a:t>
                      </a:r>
                      <a:r>
                        <a:rPr lang="pt-BR" dirty="0" err="1">
                          <a:effectLst/>
                        </a:rPr>
                        <a:t>String</a:t>
                      </a:r>
                      <a:r>
                        <a:rPr lang="pt-BR" dirty="0">
                          <a:effectLst/>
                        </a:rPr>
                        <a:t> ao final de outro, o mesmo que +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equals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 (case </a:t>
                      </a:r>
                      <a:r>
                        <a:rPr lang="pt-BR" dirty="0" err="1" smtClean="0">
                          <a:effectLst/>
                        </a:rPr>
                        <a:t>sensitive</a:t>
                      </a:r>
                      <a:r>
                        <a:rPr lang="pt-BR" dirty="0" smtClean="0">
                          <a:effectLst/>
                        </a:rPr>
                        <a:t>) 02 </a:t>
                      </a:r>
                      <a:r>
                        <a:rPr lang="pt-BR" dirty="0" err="1" smtClean="0">
                          <a:effectLst/>
                        </a:rPr>
                        <a:t>Strings</a:t>
                      </a:r>
                      <a:r>
                        <a:rPr lang="pt-BR" dirty="0" smtClean="0">
                          <a:effectLst/>
                        </a:rPr>
                        <a:t> (</a:t>
                      </a:r>
                      <a:r>
                        <a:rPr lang="pt-BR" dirty="0" err="1" smtClean="0">
                          <a:effectLst/>
                        </a:rPr>
                        <a:t>conteudo</a:t>
                      </a:r>
                      <a:r>
                        <a:rPr lang="pt-BR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674887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length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retornar o número de </a:t>
                      </a:r>
                      <a:r>
                        <a:rPr lang="pt-BR" dirty="0" smtClean="0">
                          <a:effectLst/>
                        </a:rPr>
                        <a:t>caracteres.</a:t>
                      </a:r>
                      <a:r>
                        <a:rPr lang="pt-BR" dirty="0">
                          <a:effectLst/>
                        </a:rPr>
                        <a:t> É um </a:t>
                      </a:r>
                      <a:r>
                        <a:rPr lang="pt-BR" dirty="0" smtClean="0">
                          <a:effectLst/>
                        </a:rPr>
                        <a:t>método,</a:t>
                      </a:r>
                      <a:r>
                        <a:rPr lang="pt-BR" baseline="0" dirty="0" smtClean="0">
                          <a:effectLst/>
                        </a:rPr>
                        <a:t> ao contrário do </a:t>
                      </a:r>
                      <a:r>
                        <a:rPr lang="pt-BR" baseline="0" dirty="0" err="1" smtClean="0">
                          <a:effectLst/>
                        </a:rPr>
                        <a:t>array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replace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substituir ocorrências de um caractere </a:t>
                      </a:r>
                      <a:r>
                        <a:rPr lang="pt-BR" dirty="0" smtClean="0">
                          <a:effectLst/>
                        </a:rPr>
                        <a:t> por um valor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substring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retorna uma substring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toLowerCase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para minúsculas</a:t>
                      </a:r>
                    </a:p>
                  </a:txBody>
                  <a:tcPr marL="47625" marR="47625" marT="47625" marB="47625"/>
                </a:tc>
              </a:tr>
              <a:tr h="962413">
                <a:tc>
                  <a:txBody>
                    <a:bodyPr/>
                    <a:lstStyle/>
                    <a:p>
                      <a:pPr algn="l"/>
                      <a:r>
                        <a:rPr lang="pt-BR" b="0" dirty="0" err="1" smtClean="0">
                          <a:effectLst/>
                        </a:rPr>
                        <a:t>compareTo</a:t>
                      </a:r>
                      <a:r>
                        <a:rPr lang="pt-BR" b="0" dirty="0" smtClean="0">
                          <a:effectLst/>
                        </a:rPr>
                        <a:t>()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 dirty="0" smtClean="0">
                          <a:effectLst/>
                        </a:rPr>
                        <a:t>Compara duas</a:t>
                      </a:r>
                      <a:r>
                        <a:rPr lang="pt-BR" b="0" baseline="0" dirty="0" smtClean="0">
                          <a:effectLst/>
                        </a:rPr>
                        <a:t> </a:t>
                      </a:r>
                      <a:r>
                        <a:rPr lang="pt-BR" b="0" baseline="0" dirty="0" err="1" smtClean="0">
                          <a:effectLst/>
                        </a:rPr>
                        <a:t>strings</a:t>
                      </a:r>
                      <a:r>
                        <a:rPr lang="pt-BR" b="0" baseline="0" dirty="0" smtClean="0">
                          <a:effectLst/>
                        </a:rPr>
                        <a:t> e retorna 0: iguais, 1: se primeira for maior que a segunda, -1: se segunda for maior que primeira. Maior é em relação a ordem alfabética.</a:t>
                      </a:r>
                      <a:endParaRPr lang="pt-BR" b="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toUpperCase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converte todos os caracteres em letras maiúsculas</a:t>
                      </a: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</a:rPr>
                        <a:t>trim</a:t>
                      </a:r>
                      <a:r>
                        <a:rPr lang="pt-BR" dirty="0">
                          <a:effectLst/>
                        </a:rPr>
                        <a:t> 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remover espaços em branco </a:t>
                      </a:r>
                      <a:r>
                        <a:rPr lang="pt-BR" dirty="0" smtClean="0">
                          <a:effectLst/>
                        </a:rPr>
                        <a:t>no começo </a:t>
                      </a:r>
                      <a:r>
                        <a:rPr lang="pt-BR" smtClean="0">
                          <a:effectLst/>
                        </a:rPr>
                        <a:t>e no final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88692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>
                          <a:effectLst/>
                        </a:rPr>
                        <a:t>equalsIgnoreCase</a:t>
                      </a:r>
                      <a:r>
                        <a:rPr lang="pt-BR" dirty="0" smtClean="0">
                          <a:effectLst/>
                        </a:rPr>
                        <a:t>()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Compara</a:t>
                      </a:r>
                      <a:r>
                        <a:rPr lang="pt-BR" baseline="0" dirty="0" smtClean="0">
                          <a:effectLst/>
                        </a:rPr>
                        <a:t> 02 </a:t>
                      </a:r>
                      <a:r>
                        <a:rPr lang="pt-BR" baseline="0" dirty="0" err="1" smtClean="0">
                          <a:effectLst/>
                        </a:rPr>
                        <a:t>strings</a:t>
                      </a:r>
                      <a:r>
                        <a:rPr lang="pt-BR" baseline="0" dirty="0" smtClean="0">
                          <a:effectLst/>
                        </a:rPr>
                        <a:t> (case </a:t>
                      </a:r>
                      <a:r>
                        <a:rPr lang="pt-BR" baseline="0" dirty="0" err="1" smtClean="0">
                          <a:effectLst/>
                        </a:rPr>
                        <a:t>insensitive</a:t>
                      </a:r>
                      <a:r>
                        <a:rPr lang="pt-BR" baseline="0" dirty="0" smtClean="0">
                          <a:effectLst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Principais Métodos da Classe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150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quando devemos fazer muitas modificações em uma String, estaremos colocando no pool de Strings muitas Strings abandonadas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Porque </a:t>
            </a:r>
            <a:r>
              <a:rPr lang="pt-BR" dirty="0" err="1" smtClean="0"/>
              <a:t>StringBuffer</a:t>
            </a:r>
            <a:r>
              <a:rPr lang="pt-BR" dirty="0" smtClean="0"/>
              <a:t> ou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exatamente iguais e possuem os mesmos métodos, mas </a:t>
            </a:r>
            <a:r>
              <a:rPr lang="pt-BR" dirty="0" err="1" smtClean="0"/>
              <a:t>StringBuffer</a:t>
            </a:r>
            <a:r>
              <a:rPr lang="pt-BR" dirty="0" smtClean="0"/>
              <a:t> é “</a:t>
            </a:r>
            <a:r>
              <a:rPr lang="pt-BR" dirty="0" err="1" smtClean="0"/>
              <a:t>thread-safe</a:t>
            </a:r>
            <a:r>
              <a:rPr lang="pt-BR" dirty="0" smtClean="0"/>
              <a:t>”, ou seja, seus métodos são sincronizados enquanto que </a:t>
            </a:r>
            <a:r>
              <a:rPr lang="pt-BR" dirty="0" err="1" smtClean="0"/>
              <a:t>StringBuilder</a:t>
            </a:r>
            <a:r>
              <a:rPr lang="pt-BR" dirty="0" smtClean="0"/>
              <a:t> não é, então é uma classe mais performática</a:t>
            </a:r>
          </a:p>
          <a:p>
            <a:r>
              <a:rPr lang="pt-BR" dirty="0" err="1" smtClean="0"/>
              <a:t>StringBuilder</a:t>
            </a:r>
            <a:r>
              <a:rPr lang="pt-BR" dirty="0" smtClean="0"/>
              <a:t> foi adicionado no </a:t>
            </a:r>
            <a:r>
              <a:rPr lang="pt-BR" dirty="0" err="1" smtClean="0"/>
              <a:t>java</a:t>
            </a:r>
            <a:r>
              <a:rPr lang="pt-BR" dirty="0" smtClean="0"/>
              <a:t> 1.5</a:t>
            </a:r>
          </a:p>
          <a:p>
            <a:r>
              <a:rPr lang="pt-BR" dirty="0" smtClean="0"/>
              <a:t>Como sempre, é recomendado usar a classe de maior performance, sempre que possível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</a:t>
            </a:r>
            <a:r>
              <a:rPr lang="pt-BR" dirty="0" err="1" smtClean="0"/>
              <a:t>StringBuffer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Utilizando String: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“abc”;</a:t>
            </a:r>
          </a:p>
          <a:p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concat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”);//ou </a:t>
            </a:r>
            <a:r>
              <a:rPr lang="pt-BR" dirty="0" err="1" smtClean="0"/>
              <a:t>str</a:t>
            </a:r>
            <a:r>
              <a:rPr lang="pt-BR" dirty="0" smtClean="0"/>
              <a:t>  += “</a:t>
            </a:r>
            <a:r>
              <a:rPr lang="pt-BR" dirty="0" err="1" smtClean="0"/>
              <a:t>def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Utilizando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err="1" smtClean="0"/>
              <a:t>StringBuilder</a:t>
            </a:r>
            <a:r>
              <a:rPr lang="pt-BR" dirty="0" smtClean="0"/>
              <a:t> </a:t>
            </a:r>
            <a:r>
              <a:rPr lang="pt-BR" dirty="0" err="1" smtClean="0"/>
              <a:t>strBdr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StringBuilder</a:t>
            </a:r>
            <a:r>
              <a:rPr lang="pt-BR" dirty="0" smtClean="0"/>
              <a:t>(“abc”);</a:t>
            </a:r>
          </a:p>
          <a:p>
            <a:r>
              <a:rPr lang="pt-BR" dirty="0" err="1" smtClean="0"/>
              <a:t>strBdr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(“</a:t>
            </a:r>
            <a:r>
              <a:rPr lang="pt-BR" dirty="0" err="1" smtClean="0"/>
              <a:t>def</a:t>
            </a:r>
            <a:r>
              <a:rPr lang="pt-BR" dirty="0" smtClean="0"/>
              <a:t>”);</a:t>
            </a:r>
          </a:p>
          <a:p>
            <a:r>
              <a:rPr lang="pt-BR" dirty="0" smtClean="0"/>
              <a:t>Em ambos os casos, se imprimimos o valor de </a:t>
            </a:r>
            <a:r>
              <a:rPr lang="pt-BR" dirty="0" err="1" smtClean="0"/>
              <a:t>str</a:t>
            </a:r>
            <a:r>
              <a:rPr lang="pt-BR" dirty="0" smtClean="0"/>
              <a:t>, </a:t>
            </a:r>
            <a:r>
              <a:rPr lang="pt-BR" dirty="0" smtClean="0"/>
              <a:t>o mesmo será “</a:t>
            </a:r>
            <a:r>
              <a:rPr lang="pt-BR" dirty="0" err="1" smtClean="0"/>
              <a:t>abcdef</a:t>
            </a:r>
            <a:r>
              <a:rPr lang="pt-BR" dirty="0" smtClean="0"/>
              <a:t>”, no entanto no caso de String, o original “abc” foi abandonado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1292</TotalTime>
  <Words>1926</Words>
  <Application>Microsoft Office PowerPoint</Application>
  <PresentationFormat>Apresentação na tela (4:3)</PresentationFormat>
  <Paragraphs>532</Paragraphs>
  <Slides>55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MODELO_JAVA_INOVE</vt:lpstr>
      <vt:lpstr>Treinamento Certificação JAVA</vt:lpstr>
      <vt:lpstr>Usando a Classe String</vt:lpstr>
      <vt:lpstr>Comportamento das Strings em Memória</vt:lpstr>
      <vt:lpstr>Strings são imutáveis</vt:lpstr>
      <vt:lpstr>Strings são imutáveis</vt:lpstr>
      <vt:lpstr>Principais Métodos da Classe String</vt:lpstr>
      <vt:lpstr>Porque StringBuffer ou StringBuilder?</vt:lpstr>
      <vt:lpstr>Qual a diferença entre StringBuffer e StringBuilder?</vt:lpstr>
      <vt:lpstr>Usando StringBuilder</vt:lpstr>
      <vt:lpstr>Métodos Importantes de StringBuilder</vt:lpstr>
      <vt:lpstr>Method chaining</vt:lpstr>
      <vt:lpstr>Exemplo</vt:lpstr>
      <vt:lpstr>Manipulação de Arquivos</vt:lpstr>
      <vt:lpstr>Classes para manipulação de arquivo ou diretório</vt:lpstr>
      <vt:lpstr>Classes de manipulação de conteúdo</vt:lpstr>
      <vt:lpstr>Classes leitores de conteúdo</vt:lpstr>
      <vt:lpstr>Classes para escrita de conteúdo</vt:lpstr>
      <vt:lpstr>Classe Console</vt:lpstr>
      <vt:lpstr>Exemplo de criação de arquivos</vt:lpstr>
      <vt:lpstr>O que aconteceu no exemplo?</vt:lpstr>
      <vt:lpstr>Exemplo apenas com FileWriter</vt:lpstr>
      <vt:lpstr>Exemplo apenas com FileReader</vt:lpstr>
      <vt:lpstr>Slide 23</vt:lpstr>
      <vt:lpstr>Exemplo com PrintWriter</vt:lpstr>
      <vt:lpstr>Exemplo com BufferedReader</vt:lpstr>
      <vt:lpstr>Trabalhando com Arquivos e Diretórios</vt:lpstr>
      <vt:lpstr>Trabalhando com Arquivos e Diretórios(cont)</vt:lpstr>
      <vt:lpstr>Exemplos</vt:lpstr>
      <vt:lpstr>Exemplos(cont)</vt:lpstr>
      <vt:lpstr>Cuidados com File</vt:lpstr>
      <vt:lpstr>Buscando um arquivo</vt:lpstr>
      <vt:lpstr>Exemplo</vt:lpstr>
      <vt:lpstr>A classe Console </vt:lpstr>
      <vt:lpstr>Funcionalidade da classe Console </vt:lpstr>
      <vt:lpstr>Funcionalidade da classe Console(cont) </vt:lpstr>
      <vt:lpstr>Exemplo</vt:lpstr>
      <vt:lpstr>Trabalhando com Datas e Números</vt:lpstr>
      <vt:lpstr>Trabalhando com Datas e Números(cont)</vt:lpstr>
      <vt:lpstr>Slide 39</vt:lpstr>
      <vt:lpstr>Histórico da classe Date</vt:lpstr>
      <vt:lpstr>A classe java.util.Date</vt:lpstr>
      <vt:lpstr>Exemplo</vt:lpstr>
      <vt:lpstr>Saída do Exemplo</vt:lpstr>
      <vt:lpstr>A classe Calendar</vt:lpstr>
      <vt:lpstr>Exemplo</vt:lpstr>
      <vt:lpstr>Saída de Exemplo</vt:lpstr>
      <vt:lpstr>Classe DateFormat</vt:lpstr>
      <vt:lpstr>Classe DateFormat</vt:lpstr>
      <vt:lpstr>DateFormat com método parse</vt:lpstr>
      <vt:lpstr>A classe Locale</vt:lpstr>
      <vt:lpstr>Classe Locale com DateFormat</vt:lpstr>
      <vt:lpstr>Saída</vt:lpstr>
      <vt:lpstr>A classe NumberFormat</vt:lpstr>
      <vt:lpstr>Exemplo NumberFormat</vt:lpstr>
      <vt:lpstr>Slide 55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171</cp:revision>
  <dcterms:created xsi:type="dcterms:W3CDTF">2011-11-07T18:59:48Z</dcterms:created>
  <dcterms:modified xsi:type="dcterms:W3CDTF">2012-01-26T23:31:33Z</dcterms:modified>
</cp:coreProperties>
</file>