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64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73" r:id="rId11"/>
    <p:sldId id="271" r:id="rId12"/>
    <p:sldId id="272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77" r:id="rId24"/>
    <p:sldId id="286" r:id="rId25"/>
    <p:sldId id="284" r:id="rId26"/>
    <p:sldId id="287" r:id="rId27"/>
    <p:sldId id="288" r:id="rId28"/>
    <p:sldId id="289" r:id="rId29"/>
    <p:sldId id="290" r:id="rId30"/>
    <p:sldId id="291" r:id="rId31"/>
    <p:sldId id="294" r:id="rId32"/>
    <p:sldId id="295" r:id="rId33"/>
    <p:sldId id="296" r:id="rId34"/>
    <p:sldId id="292" r:id="rId35"/>
    <p:sldId id="293" r:id="rId36"/>
    <p:sldId id="297" r:id="rId37"/>
    <p:sldId id="298" r:id="rId38"/>
    <p:sldId id="299" r:id="rId39"/>
    <p:sldId id="300" r:id="rId40"/>
    <p:sldId id="303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4" r:id="rId53"/>
    <p:sldId id="315" r:id="rId54"/>
    <p:sldId id="316" r:id="rId55"/>
    <p:sldId id="317" r:id="rId56"/>
    <p:sldId id="318" r:id="rId57"/>
    <p:sldId id="320" r:id="rId58"/>
    <p:sldId id="322" r:id="rId59"/>
    <p:sldId id="319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5" autoAdjust="0"/>
    <p:restoredTop sz="87744" autoAdjust="0"/>
  </p:normalViewPr>
  <p:slideViewPr>
    <p:cSldViewPr>
      <p:cViewPr>
        <p:scale>
          <a:sx n="50" d="100"/>
          <a:sy n="50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="" xmlns:p14="http://schemas.microsoft.com/office/powerpoint/2010/main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Threads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implementamos a interface </a:t>
            </a:r>
            <a:r>
              <a:rPr lang="pt-BR" dirty="0" err="1" smtClean="0"/>
              <a:t>Runnable</a:t>
            </a:r>
            <a:r>
              <a:rPr lang="pt-BR" dirty="0" smtClean="0"/>
              <a:t>, também necessitamos de uma instância de Thread</a:t>
            </a:r>
          </a:p>
          <a:p>
            <a:pPr lvl="1">
              <a:buNone/>
            </a:pPr>
            <a:r>
              <a:rPr lang="pt-BR" dirty="0" err="1" smtClean="0"/>
              <a:t>MyRunnable</a:t>
            </a:r>
            <a:r>
              <a:rPr lang="pt-BR" dirty="0" smtClean="0"/>
              <a:t> r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MyRunnable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smtClean="0"/>
              <a:t>Thread t = </a:t>
            </a:r>
            <a:r>
              <a:rPr lang="pt-BR" dirty="0" err="1" smtClean="0"/>
              <a:t>new</a:t>
            </a:r>
            <a:r>
              <a:rPr lang="pt-BR" dirty="0" smtClean="0"/>
              <a:t> Thread(r);</a:t>
            </a:r>
          </a:p>
          <a:p>
            <a:r>
              <a:rPr lang="pt-BR" dirty="0" smtClean="0"/>
              <a:t>Podemos pensar na Thread como o trabalhador e </a:t>
            </a:r>
            <a:r>
              <a:rPr lang="pt-BR" dirty="0" err="1" smtClean="0"/>
              <a:t>Runnable</a:t>
            </a:r>
            <a:r>
              <a:rPr lang="pt-BR" dirty="0" smtClean="0"/>
              <a:t> como o trabalho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Instanciando uma Thread </a:t>
            </a:r>
            <a:br>
              <a:rPr lang="pt-BR" dirty="0" smtClean="0"/>
            </a:br>
            <a:r>
              <a:rPr lang="pt-BR" dirty="0" smtClean="0"/>
              <a:t>com </a:t>
            </a:r>
            <a:r>
              <a:rPr lang="pt-BR" dirty="0" err="1" smtClean="0"/>
              <a:t>Runnable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Thread()</a:t>
            </a:r>
          </a:p>
          <a:p>
            <a:r>
              <a:rPr lang="pt-BR" dirty="0" smtClean="0"/>
              <a:t>Thread(</a:t>
            </a:r>
            <a:r>
              <a:rPr lang="pt-BR" dirty="0" err="1" smtClean="0"/>
              <a:t>Runnable</a:t>
            </a:r>
            <a:r>
              <a:rPr lang="pt-BR" dirty="0" smtClean="0"/>
              <a:t> </a:t>
            </a:r>
            <a:r>
              <a:rPr lang="pt-BR" dirty="0" err="1" smtClean="0"/>
              <a:t>target</a:t>
            </a:r>
            <a:r>
              <a:rPr lang="pt-BR" dirty="0" smtClean="0"/>
              <a:t>)</a:t>
            </a:r>
          </a:p>
          <a:p>
            <a:r>
              <a:rPr lang="pt-BR" dirty="0" smtClean="0"/>
              <a:t>Thread(</a:t>
            </a:r>
            <a:r>
              <a:rPr lang="pt-BR" dirty="0" err="1" smtClean="0"/>
              <a:t>Runnable</a:t>
            </a:r>
            <a:r>
              <a:rPr lang="pt-BR" dirty="0" smtClean="0"/>
              <a:t> </a:t>
            </a:r>
            <a:r>
              <a:rPr lang="pt-BR" dirty="0" err="1" smtClean="0"/>
              <a:t>target</a:t>
            </a:r>
            <a:r>
              <a:rPr lang="pt-BR" dirty="0" smtClean="0"/>
              <a:t>, String 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</a:p>
          <a:p>
            <a:r>
              <a:rPr lang="pt-BR" dirty="0" smtClean="0"/>
              <a:t>Thread(String 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 da classe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é o momento em que uma nova thread(fluxo de execução) vai de fato iniciar</a:t>
            </a:r>
          </a:p>
          <a:p>
            <a:pPr lvl="1">
              <a:buNone/>
            </a:pPr>
            <a:r>
              <a:rPr lang="pt-BR" dirty="0" err="1" smtClean="0"/>
              <a:t>t.start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r>
              <a:rPr lang="pt-BR" dirty="0" smtClean="0"/>
              <a:t>Até chamar esse método tudo o que se possui é uma objeto thread e opcionalmente uma classe que implementa 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uma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novo fluxo de execução começa(com seu próprio </a:t>
            </a:r>
            <a:r>
              <a:rPr lang="pt-BR" dirty="0" err="1" smtClean="0"/>
              <a:t>stack</a:t>
            </a:r>
            <a:r>
              <a:rPr lang="pt-BR" dirty="0" smtClean="0"/>
              <a:t>)</a:t>
            </a:r>
          </a:p>
          <a:p>
            <a:r>
              <a:rPr lang="pt-BR" dirty="0" smtClean="0"/>
              <a:t>A thread sai do estado de “novo” e vai para “executável”</a:t>
            </a:r>
          </a:p>
          <a:p>
            <a:r>
              <a:rPr lang="pt-BR" dirty="0" smtClean="0"/>
              <a:t>Quando a thread tem a chance de executar, o método </a:t>
            </a:r>
            <a:r>
              <a:rPr lang="pt-BR" dirty="0" err="1" smtClean="0"/>
              <a:t>run</a:t>
            </a:r>
            <a:r>
              <a:rPr lang="pt-BR" dirty="0" smtClean="0"/>
              <a:t>() vai executar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acontece quando </a:t>
            </a:r>
            <a:br>
              <a:rPr lang="pt-BR" dirty="0" smtClean="0"/>
            </a:br>
            <a:r>
              <a:rPr lang="pt-BR" dirty="0" smtClean="0"/>
              <a:t>chamamos start()?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start() é chamando em uma instância da classe Thread e não </a:t>
            </a:r>
            <a:r>
              <a:rPr lang="pt-BR" dirty="0" err="1" smtClean="0"/>
              <a:t>Runnable</a:t>
            </a:r>
            <a:endParaRPr lang="pt-BR" dirty="0" smtClean="0"/>
          </a:p>
          <a:p>
            <a:r>
              <a:rPr lang="pt-BR" dirty="0" smtClean="0"/>
              <a:t>Chamar o método </a:t>
            </a:r>
            <a:r>
              <a:rPr lang="pt-BR" dirty="0" err="1" smtClean="0"/>
              <a:t>run</a:t>
            </a:r>
            <a:r>
              <a:rPr lang="pt-BR" dirty="0" smtClean="0"/>
              <a:t> diretamente não inicia uma thread </a:t>
            </a:r>
          </a:p>
          <a:p>
            <a:r>
              <a:rPr lang="pt-BR" dirty="0" smtClean="0"/>
              <a:t>Esse código é legal mas não inicia uma thread:</a:t>
            </a:r>
          </a:p>
          <a:p>
            <a:pPr lvl="1">
              <a:buNone/>
            </a:pPr>
            <a:r>
              <a:rPr lang="pt-BR" dirty="0" err="1" smtClean="0"/>
              <a:t>MyRunnable</a:t>
            </a:r>
            <a:r>
              <a:rPr lang="pt-BR" dirty="0" smtClean="0"/>
              <a:t> r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MyRunnable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err="1" smtClean="0"/>
              <a:t>r.run</a:t>
            </a:r>
            <a:r>
              <a:rPr lang="pt-BR" dirty="0" smtClean="0"/>
              <a:t>();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Iniciando uma Thread Esclarecimentos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078" y="1094810"/>
            <a:ext cx="7992888" cy="4905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for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1; x &lt;= 3; x++)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("Run by " 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+ ", x is " + x);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 (String 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nr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t = new Thread(nr);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t.setName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61" y="204518"/>
            <a:ext cx="7865329" cy="593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pt-BR" dirty="0" smtClean="0"/>
              <a:t>Executando múltiplas threads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321946"/>
            <a:ext cx="7992888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ManyNames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 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// Make one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Runnable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nr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one = new Thread(nr);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two = new Thread(nr);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three = new Thread(nr);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one.setName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two.setName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("Lucy");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three.setName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("Ricky");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one.start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two.start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three.start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Saída da execução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14488"/>
            <a:ext cx="799288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% java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ManyNames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Fred, x is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Fred, x is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Fred, x is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Lucy, x is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Lucy, x is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Lucy, x is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Ricky, x is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Ricky, x is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Run by Ricky, x is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Nenhuma </a:t>
            </a:r>
            <a:r>
              <a:rPr lang="pt-BR" dirty="0" err="1" smtClean="0"/>
              <a:t>sequência</a:t>
            </a:r>
            <a:r>
              <a:rPr lang="pt-BR" dirty="0" smtClean="0"/>
              <a:t> de execução é garantida, inclusive se a thread vai terminar, assim que tiver começado</a:t>
            </a:r>
          </a:p>
          <a:p>
            <a:r>
              <a:rPr lang="pt-BR" dirty="0" smtClean="0"/>
              <a:t>Sabemos no entanto que toda thread vai começar e terminar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Fatos sobre threads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java</a:t>
            </a:r>
            <a:r>
              <a:rPr lang="pt-BR" dirty="0" smtClean="0"/>
              <a:t> uma thread significa duas coisas</a:t>
            </a:r>
          </a:p>
          <a:p>
            <a:pPr lvl="1"/>
            <a:r>
              <a:rPr lang="pt-BR" dirty="0" smtClean="0"/>
              <a:t>Uma instância da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</a:t>
            </a:r>
          </a:p>
          <a:p>
            <a:pPr lvl="1"/>
            <a:r>
              <a:rPr lang="pt-BR" dirty="0" smtClean="0"/>
              <a:t>Um fluxo(thread) de execução</a:t>
            </a:r>
          </a:p>
          <a:p>
            <a:r>
              <a:rPr lang="pt-BR" dirty="0" smtClean="0"/>
              <a:t>Um objeto Thread nada mais é do que um objeto normal em </a:t>
            </a:r>
            <a:r>
              <a:rPr lang="pt-BR" dirty="0" err="1" smtClean="0"/>
              <a:t>java</a:t>
            </a:r>
            <a:r>
              <a:rPr lang="pt-BR" dirty="0" smtClean="0"/>
              <a:t>, com suas variáveis e seus métodos 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smtClean="0"/>
              <a:t>são Threads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thread termina quando seu método </a:t>
            </a:r>
            <a:r>
              <a:rPr lang="pt-BR" dirty="0" err="1" smtClean="0"/>
              <a:t>run</a:t>
            </a:r>
            <a:r>
              <a:rPr lang="pt-BR" dirty="0" smtClean="0"/>
              <a:t>() terminar a execução</a:t>
            </a:r>
          </a:p>
          <a:p>
            <a:r>
              <a:rPr lang="pt-BR" dirty="0" smtClean="0"/>
              <a:t>Depois que uma thread iniciou, ela não pode ser iniciada novamente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Fatos sobre threads(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parte da JVM que decide que thread será executada em um dado momento, assim como qual que thread será tirada da execução</a:t>
            </a:r>
          </a:p>
          <a:p>
            <a:r>
              <a:rPr lang="pt-BR" dirty="0" smtClean="0"/>
              <a:t>Apenas uma thread pode ser executada por vez e é o escalonador que vai decidir que thread das possíveis vai ser executada</a:t>
            </a:r>
          </a:p>
          <a:p>
            <a:r>
              <a:rPr lang="pt-BR" dirty="0" smtClean="0"/>
              <a:t>Alguns métodos podem influenciar esse comportamento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escalonador de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thread possui diversos estados:</a:t>
            </a:r>
          </a:p>
          <a:p>
            <a:pPr lvl="1"/>
            <a:r>
              <a:rPr lang="pt-BR" dirty="0" err="1" smtClean="0"/>
              <a:t>New</a:t>
            </a:r>
            <a:r>
              <a:rPr lang="pt-BR" dirty="0" smtClean="0"/>
              <a:t>(Nova)</a:t>
            </a:r>
          </a:p>
          <a:p>
            <a:pPr lvl="1"/>
            <a:r>
              <a:rPr lang="pt-BR" dirty="0" err="1" smtClean="0"/>
              <a:t>Runnable</a:t>
            </a:r>
            <a:r>
              <a:rPr lang="pt-BR" dirty="0" smtClean="0"/>
              <a:t>(Executável)</a:t>
            </a:r>
          </a:p>
          <a:p>
            <a:pPr lvl="1"/>
            <a:r>
              <a:rPr lang="pt-BR" dirty="0" err="1" smtClean="0"/>
              <a:t>Running</a:t>
            </a:r>
            <a:r>
              <a:rPr lang="pt-BR" dirty="0" smtClean="0"/>
              <a:t>(Executando)</a:t>
            </a:r>
          </a:p>
          <a:p>
            <a:pPr lvl="1"/>
            <a:r>
              <a:rPr lang="pt-BR" dirty="0" err="1" smtClean="0"/>
              <a:t>Waiting</a:t>
            </a:r>
            <a:r>
              <a:rPr lang="pt-BR" dirty="0" smtClean="0"/>
              <a:t>/</a:t>
            </a:r>
            <a:r>
              <a:rPr lang="pt-BR" dirty="0" err="1" smtClean="0"/>
              <a:t>blocked</a:t>
            </a:r>
            <a:r>
              <a:rPr lang="pt-BR" dirty="0" smtClean="0"/>
              <a:t>/</a:t>
            </a:r>
            <a:r>
              <a:rPr lang="pt-BR" dirty="0" err="1" smtClean="0"/>
              <a:t>sleeping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 de uma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estado inicial em que se encontra uma thread depois de sua criação</a:t>
            </a:r>
          </a:p>
          <a:p>
            <a:r>
              <a:rPr lang="pt-BR" dirty="0" smtClean="0"/>
              <a:t>Nesse estado não se considera essa thread “viva”</a:t>
            </a:r>
          </a:p>
          <a:p>
            <a:r>
              <a:rPr lang="pt-BR" dirty="0" smtClean="0"/>
              <a:t>É um objeto de Thread, mas não um fluxo de execução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“</a:t>
            </a:r>
            <a:r>
              <a:rPr lang="pt-BR" dirty="0" err="1" smtClean="0"/>
              <a:t>New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é o estado em que uma thread está elegível para executar, mas o escalonador ainda não selecionou para executar</a:t>
            </a:r>
          </a:p>
          <a:p>
            <a:r>
              <a:rPr lang="pt-BR" dirty="0" smtClean="0"/>
              <a:t>Uma thread entra nesse estágio quando chama o método start()</a:t>
            </a:r>
          </a:p>
          <a:p>
            <a:r>
              <a:rPr lang="pt-BR" dirty="0" smtClean="0"/>
              <a:t>É considerada viva</a:t>
            </a:r>
          </a:p>
          <a:p>
            <a:r>
              <a:rPr lang="pt-BR" dirty="0" smtClean="0"/>
              <a:t>Pode voltar a esse estado dependendo do escalonador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“</a:t>
            </a:r>
            <a:r>
              <a:rPr lang="pt-BR" dirty="0" err="1" smtClean="0"/>
              <a:t>Runnable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É quando o </a:t>
            </a:r>
            <a:r>
              <a:rPr lang="pt-BR" dirty="0" err="1" smtClean="0"/>
              <a:t>métod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() está sendo de fato executado, ou seja, é quando o escalonador  a escolheu para rodar</a:t>
            </a:r>
          </a:p>
          <a:p>
            <a:r>
              <a:rPr lang="pt-BR" dirty="0" smtClean="0"/>
              <a:t>É o processo que está sendo executado no momento</a:t>
            </a:r>
          </a:p>
          <a:p>
            <a:r>
              <a:rPr lang="pt-BR" dirty="0" smtClean="0"/>
              <a:t>Uma thread pode sair desse estado simplesmente porque o escalonador quis</a:t>
            </a:r>
          </a:p>
          <a:p>
            <a:r>
              <a:rPr lang="pt-BR" dirty="0" smtClean="0"/>
              <a:t>Existem diversas formas de sair desse estado, mas apenas uma de entrar, o escalonador escolhe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“</a:t>
            </a:r>
            <a:r>
              <a:rPr lang="pt-BR" dirty="0" err="1" smtClean="0"/>
              <a:t>Running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estado em que a thread não está elegível para executar</a:t>
            </a:r>
          </a:p>
          <a:p>
            <a:r>
              <a:rPr lang="pt-BR" dirty="0" smtClean="0"/>
              <a:t>A thread está viva mas não pode executar</a:t>
            </a:r>
          </a:p>
          <a:p>
            <a:r>
              <a:rPr lang="pt-BR" dirty="0" smtClean="0"/>
              <a:t>Pode estar sendo bloqueada(esperando IO)</a:t>
            </a:r>
          </a:p>
          <a:p>
            <a:r>
              <a:rPr lang="pt-BR" dirty="0" smtClean="0"/>
              <a:t>Pode estar dormindo(chamada a </a:t>
            </a:r>
            <a:r>
              <a:rPr lang="pt-BR" dirty="0" err="1" smtClean="0"/>
              <a:t>sleep</a:t>
            </a:r>
            <a:r>
              <a:rPr lang="pt-BR" dirty="0" smtClean="0"/>
              <a:t>())</a:t>
            </a:r>
          </a:p>
          <a:p>
            <a:r>
              <a:rPr lang="pt-BR" dirty="0" smtClean="0"/>
              <a:t>Pode estar esperando(chamada a </a:t>
            </a:r>
            <a:r>
              <a:rPr lang="pt-BR" dirty="0" err="1" smtClean="0"/>
              <a:t>waiting</a:t>
            </a:r>
            <a:r>
              <a:rPr lang="pt-BR" dirty="0" smtClean="0"/>
              <a:t>())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Estado “</a:t>
            </a:r>
            <a:r>
              <a:rPr lang="pt-BR" dirty="0" err="1" smtClean="0"/>
              <a:t>Waiting</a:t>
            </a:r>
            <a:r>
              <a:rPr lang="pt-BR" dirty="0" smtClean="0"/>
              <a:t>, </a:t>
            </a:r>
            <a:r>
              <a:rPr lang="pt-BR" dirty="0" err="1" smtClean="0"/>
              <a:t>Blocked</a:t>
            </a:r>
            <a:r>
              <a:rPr lang="pt-BR" dirty="0" smtClean="0"/>
              <a:t>, </a:t>
            </a:r>
            <a:r>
              <a:rPr lang="pt-BR" dirty="0" err="1" smtClean="0"/>
              <a:t>Sleeping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thread é considerada morta quando o método </a:t>
            </a:r>
            <a:r>
              <a:rPr lang="pt-BR" dirty="0" err="1" smtClean="0"/>
              <a:t>run</a:t>
            </a:r>
            <a:r>
              <a:rPr lang="pt-BR" dirty="0" smtClean="0"/>
              <a:t>() completou</a:t>
            </a:r>
          </a:p>
          <a:p>
            <a:r>
              <a:rPr lang="pt-BR" dirty="0" smtClean="0"/>
              <a:t>Ainda é um objeto Thread mas não uma nova thread</a:t>
            </a:r>
          </a:p>
          <a:p>
            <a:r>
              <a:rPr lang="pt-BR" dirty="0" smtClean="0"/>
              <a:t>Uma vez que morreu não pode voltar a vida</a:t>
            </a:r>
          </a:p>
          <a:p>
            <a:r>
              <a:rPr lang="pt-BR" dirty="0" smtClean="0"/>
              <a:t>Se chamar start() novamente, erro de execução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“</a:t>
            </a:r>
            <a:r>
              <a:rPr lang="pt-BR" dirty="0" err="1" smtClean="0"/>
              <a:t>Dead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hread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2357430"/>
            <a:ext cx="6048603" cy="292039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sleep</a:t>
            </a:r>
            <a:r>
              <a:rPr lang="pt-BR" dirty="0" smtClean="0"/>
              <a:t>() é um método estático da classe Thread</a:t>
            </a:r>
          </a:p>
          <a:p>
            <a:r>
              <a:rPr lang="pt-BR" dirty="0" smtClean="0"/>
              <a:t>É usado para frear uma thread, forçando-a a ir para um estado de </a:t>
            </a:r>
            <a:r>
              <a:rPr lang="pt-BR" dirty="0" err="1" smtClean="0"/>
              <a:t>sleep</a:t>
            </a:r>
            <a:r>
              <a:rPr lang="pt-BR" dirty="0" smtClean="0"/>
              <a:t> por uma fração de tempo informada antes de voltar para ser elegível para execução</a:t>
            </a:r>
          </a:p>
          <a:p>
            <a:pPr lvl="1">
              <a:buNone/>
            </a:pPr>
            <a:r>
              <a:rPr lang="pt-BR" dirty="0" err="1" smtClean="0"/>
              <a:t>try</a:t>
            </a:r>
            <a:r>
              <a:rPr lang="pt-BR" dirty="0" smtClean="0"/>
              <a:t>{</a:t>
            </a:r>
          </a:p>
          <a:p>
            <a:pPr lvl="1">
              <a:buNone/>
            </a:pPr>
            <a:r>
              <a:rPr lang="pt-BR" dirty="0" smtClean="0"/>
              <a:t>	Thread.</a:t>
            </a:r>
            <a:r>
              <a:rPr lang="pt-BR" dirty="0" err="1" smtClean="0"/>
              <a:t>sleep</a:t>
            </a:r>
            <a:r>
              <a:rPr lang="pt-BR" dirty="0" smtClean="0"/>
              <a:t>(20*60*1000);</a:t>
            </a:r>
          </a:p>
          <a:p>
            <a:pPr lvl="1">
              <a:buNone/>
            </a:pPr>
            <a:r>
              <a:rPr lang="pt-BR" dirty="0" smtClean="0"/>
              <a:t>}catch(</a:t>
            </a:r>
            <a:r>
              <a:rPr lang="pt-BR" dirty="0" err="1" smtClean="0"/>
              <a:t>InterruptedException</a:t>
            </a:r>
            <a:r>
              <a:rPr lang="pt-BR" dirty="0" smtClean="0"/>
              <a:t> ex){}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Sleeping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thread(fluxo) de execução é um processo individual que possui seu próprio </a:t>
            </a:r>
            <a:r>
              <a:rPr lang="pt-BR" dirty="0" err="1" smtClean="0"/>
              <a:t>stack</a:t>
            </a:r>
            <a:endParaRPr lang="pt-BR" dirty="0" smtClean="0"/>
          </a:p>
          <a:p>
            <a:r>
              <a:rPr lang="pt-BR" dirty="0" smtClean="0"/>
              <a:t>A outra thread executará em paralelo com a thread principal</a:t>
            </a:r>
          </a:p>
          <a:p>
            <a:r>
              <a:rPr lang="pt-BR" dirty="0" smtClean="0"/>
              <a:t>Mesmo que não sejam criadas sempre existe uma thread executando</a:t>
            </a:r>
          </a:p>
          <a:p>
            <a:r>
              <a:rPr lang="pt-BR" dirty="0" smtClean="0"/>
              <a:t>O método </a:t>
            </a:r>
            <a:r>
              <a:rPr lang="pt-BR" dirty="0" err="1" smtClean="0"/>
              <a:t>main</a:t>
            </a:r>
            <a:r>
              <a:rPr lang="pt-BR" dirty="0" smtClean="0"/>
              <a:t> executa na thread chamada </a:t>
            </a:r>
            <a:r>
              <a:rPr lang="pt-BR" dirty="0" err="1" smtClean="0"/>
              <a:t>main</a:t>
            </a:r>
            <a:r>
              <a:rPr lang="pt-BR" dirty="0" smtClean="0"/>
              <a:t> que é a </a:t>
            </a:r>
            <a:r>
              <a:rPr lang="pt-BR" dirty="0" err="1" smtClean="0"/>
              <a:t>pprimeira</a:t>
            </a:r>
            <a:r>
              <a:rPr lang="pt-BR" dirty="0" smtClean="0"/>
              <a:t> thread a executar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Threads(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9640" y="1666148"/>
            <a:ext cx="7992888" cy="320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NameRunnable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for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x = 1; x &lt; 4; x++)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("Run by "+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Thread.sleep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(1000);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}catch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InterruptedException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Threads sempre possuem alguma prioridade, geralmente representa entre 1 e 10</a:t>
            </a:r>
          </a:p>
          <a:p>
            <a:r>
              <a:rPr lang="pt-BR" dirty="0" smtClean="0"/>
              <a:t>Alguns escalonadores usam essas prioridades para dividir o tempo de execução</a:t>
            </a:r>
          </a:p>
          <a:p>
            <a:r>
              <a:rPr lang="pt-BR" dirty="0" smtClean="0"/>
              <a:t>Na maioria dos casos a thread sendo executada tem uma prioridade igual ou maior que as outras que esperam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Prioridades em threads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Ainda assim não existe garantia desse comportamento, não está na especificação</a:t>
            </a:r>
          </a:p>
          <a:p>
            <a:r>
              <a:rPr lang="pt-BR" dirty="0" smtClean="0"/>
              <a:t>Um sistema não pode depender dessas prioridades para ser usado</a:t>
            </a:r>
          </a:p>
          <a:p>
            <a:r>
              <a:rPr lang="pt-BR" dirty="0" smtClean="0"/>
              <a:t>A prioridade default de uma thread é a mesma prioridade da thread que a criou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Prioridades em threads(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9640" y="1666148"/>
            <a:ext cx="7992888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TestThreads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 (String 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r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Thread t = new Thread(r);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t.setPriority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(8);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idéia de </a:t>
            </a:r>
            <a:r>
              <a:rPr lang="pt-BR" dirty="0" err="1" smtClean="0"/>
              <a:t>yield</a:t>
            </a:r>
            <a:r>
              <a:rPr lang="pt-BR" dirty="0" smtClean="0"/>
              <a:t>() é de trocar o estado da thread em execução para </a:t>
            </a:r>
            <a:r>
              <a:rPr lang="pt-BR" dirty="0" err="1" smtClean="0"/>
              <a:t>Runnable</a:t>
            </a:r>
            <a:r>
              <a:rPr lang="pt-BR" dirty="0" smtClean="0"/>
              <a:t>, dando assim possibilidade de executar outras threads de mesma prioridade</a:t>
            </a:r>
          </a:p>
          <a:p>
            <a:r>
              <a:rPr lang="pt-BR" dirty="0" smtClean="0"/>
              <a:t>É um método estático</a:t>
            </a:r>
          </a:p>
          <a:p>
            <a:r>
              <a:rPr lang="pt-BR" dirty="0" smtClean="0"/>
              <a:t>Nada proíbe o escalonador de colocar a mesma thread de volta para execução</a:t>
            </a:r>
          </a:p>
          <a:p>
            <a:r>
              <a:rPr lang="pt-BR" dirty="0" smtClean="0"/>
              <a:t>Não lança a exceção </a:t>
            </a:r>
            <a:r>
              <a:rPr lang="pt-BR" dirty="0" err="1" smtClean="0"/>
              <a:t>InterruptedException</a:t>
            </a:r>
            <a:r>
              <a:rPr lang="pt-BR" dirty="0" smtClean="0"/>
              <a:t> como os outros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yield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uma thread B necessita que a tarefa de uma thread A termine para poder começar a sua execução, necessitamos de fazer um “</a:t>
            </a:r>
            <a:r>
              <a:rPr lang="pt-BR" dirty="0" err="1" smtClean="0"/>
              <a:t>join</a:t>
            </a:r>
            <a:r>
              <a:rPr lang="pt-BR" dirty="0" smtClean="0"/>
              <a:t>” entre  as threads B e A</a:t>
            </a:r>
          </a:p>
          <a:p>
            <a:r>
              <a:rPr lang="pt-BR" dirty="0" smtClean="0"/>
              <a:t>Isto possibilitará que B não possa passar ao estado </a:t>
            </a:r>
            <a:r>
              <a:rPr lang="pt-BR" dirty="0" err="1" smtClean="0"/>
              <a:t>Runnable</a:t>
            </a:r>
            <a:r>
              <a:rPr lang="pt-BR" dirty="0" smtClean="0"/>
              <a:t> até que A complete sua execução e passe para o estado morto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join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hreadJoi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1538" y="674908"/>
            <a:ext cx="7174677" cy="545125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join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sleep</a:t>
            </a:r>
            <a:r>
              <a:rPr lang="pt-BR" dirty="0" smtClean="0"/>
              <a:t>(): Garantia de que a thread em execução passe ao estado </a:t>
            </a:r>
            <a:r>
              <a:rPr lang="pt-BR" dirty="0" err="1" smtClean="0"/>
              <a:t>sleep</a:t>
            </a:r>
            <a:r>
              <a:rPr lang="pt-BR" dirty="0" smtClean="0"/>
              <a:t> por pelo menos o tempo especificado</a:t>
            </a:r>
          </a:p>
          <a:p>
            <a:r>
              <a:rPr lang="pt-BR" dirty="0" err="1" smtClean="0"/>
              <a:t>yield</a:t>
            </a:r>
            <a:r>
              <a:rPr lang="pt-BR" dirty="0" smtClean="0"/>
              <a:t>(): Não garante absolutamente nada. Sua função é tentar devolver a thread em execução ao estado </a:t>
            </a:r>
            <a:r>
              <a:rPr lang="pt-BR" dirty="0" err="1" smtClean="0"/>
              <a:t>Runnable</a:t>
            </a:r>
            <a:endParaRPr lang="pt-BR" dirty="0" smtClean="0"/>
          </a:p>
          <a:p>
            <a:r>
              <a:rPr lang="pt-BR" dirty="0" err="1" smtClean="0"/>
              <a:t>join</a:t>
            </a:r>
            <a:r>
              <a:rPr lang="pt-BR" dirty="0" smtClean="0"/>
              <a:t>(): Garante que a thread atual pare de executar até finalizar a thread que foi unida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Resumindo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 um problema conhecido como “</a:t>
            </a:r>
            <a:r>
              <a:rPr lang="pt-BR" dirty="0" err="1" smtClean="0"/>
              <a:t>race</a:t>
            </a:r>
            <a:r>
              <a:rPr lang="pt-BR" dirty="0" smtClean="0"/>
              <a:t> </a:t>
            </a:r>
            <a:r>
              <a:rPr lang="pt-BR" dirty="0" err="1" smtClean="0"/>
              <a:t>condition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Se dá quando múltiplas  threads querem acesso a um mesmo recurso</a:t>
            </a:r>
          </a:p>
          <a:p>
            <a:pPr lvl="1"/>
            <a:r>
              <a:rPr lang="pt-BR" dirty="0" smtClean="0"/>
              <a:t>Produz dados corruptos se as threads forem muito rápidas e acessem um recurso em que o acesso deveria ser atômico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incronizaca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00100" y="1714488"/>
            <a:ext cx="7706145" cy="400052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possuindo um núcleo todos os processadores executam processos em paralelo</a:t>
            </a:r>
          </a:p>
          <a:p>
            <a:r>
              <a:rPr lang="pt-BR" dirty="0" smtClean="0"/>
              <a:t>A JVM faz o mesmo mas com processos leves</a:t>
            </a:r>
          </a:p>
          <a:p>
            <a:r>
              <a:rPr lang="pt-BR" dirty="0" smtClean="0"/>
              <a:t>O conceito mais importante de Thread é que não existem garantias de seqüência de execução e o comportamento  difere de JVM para JVM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Threads(</a:t>
            </a:r>
            <a:r>
              <a:rPr lang="pt-BR" dirty="0" err="1" smtClean="0"/>
              <a:t>cont</a:t>
            </a:r>
            <a:r>
              <a:rPr lang="pt-BR" dirty="0" smtClean="0"/>
              <a:t> 2)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57158" y="928670"/>
            <a:ext cx="8572560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private Account acct = new Account();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private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makeWithdrawal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amt)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if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acct.getBalance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&gt;= amt)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" is going to withdraw");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Thread.sleep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(500);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catch(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InterruptedException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acct.withdraw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(amt);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+ " completes the withdrawal");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else 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("Not enough in account for 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" to withdraw " 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acct.getBalance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existe forma de garantir que uma mesma thread permaneça em execução durante toda a operação atômica </a:t>
            </a:r>
          </a:p>
          <a:p>
            <a:r>
              <a:rPr lang="pt-BR" dirty="0" smtClean="0"/>
              <a:t>No entanto, é possível garantir que se uma thread não permanecer ativa durante toda a operação, nenhuma outra thread possa modificar os mesmos dados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Necessidades da Sincronização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fazer duas coisas</a:t>
            </a:r>
          </a:p>
          <a:p>
            <a:pPr lvl="1"/>
            <a:r>
              <a:rPr lang="pt-BR" dirty="0" smtClean="0"/>
              <a:t>Fazer as variáveis privadas</a:t>
            </a:r>
          </a:p>
          <a:p>
            <a:pPr lvl="1"/>
            <a:r>
              <a:rPr lang="pt-BR" dirty="0" smtClean="0"/>
              <a:t>Sincronizar o código que modifica as variáveis(utilizando </a:t>
            </a:r>
            <a:r>
              <a:rPr lang="pt-BR" dirty="0" err="1" smtClean="0"/>
              <a:t>synchronized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proteger os dados?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/>
          <a:lstStyle/>
          <a:p>
            <a:r>
              <a:rPr lang="pt-BR" dirty="0" smtClean="0"/>
              <a:t>Exemplo com sincronização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5720" y="883093"/>
            <a:ext cx="8572560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private Account acct = new Account();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private </a:t>
            </a:r>
            <a:r>
              <a:rPr lang="en-US" sz="1600" b="1" dirty="0" smtClean="0">
                <a:latin typeface="Consolas" pitchFamily="49" charset="0"/>
                <a:ea typeface="Calibri"/>
                <a:cs typeface="Consolas" pitchFamily="49" charset="0"/>
              </a:rPr>
              <a:t>synchronized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makeWithdrawal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amt)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if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acct.getBalance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&gt;= amt)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" is going to withdraw");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Thread.sleep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(500);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 catch(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InterruptedException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acct.withdraw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(amt);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+ " completes the withdrawal");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else 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("Not enough in account for "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Thread.currentThread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+ " to withdraw " 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acct.getBalance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objeto em </a:t>
            </a:r>
            <a:r>
              <a:rPr lang="pt-BR" dirty="0" err="1" smtClean="0"/>
              <a:t>java</a:t>
            </a:r>
            <a:r>
              <a:rPr lang="pt-BR" dirty="0" smtClean="0"/>
              <a:t> tem um </a:t>
            </a:r>
            <a:r>
              <a:rPr lang="pt-BR" dirty="0" err="1" smtClean="0"/>
              <a:t>lock</a:t>
            </a:r>
            <a:r>
              <a:rPr lang="pt-BR" dirty="0" smtClean="0"/>
              <a:t>, que se utiliza quando o mesmo tem um código marcado como </a:t>
            </a:r>
            <a:r>
              <a:rPr lang="pt-BR" dirty="0" err="1" smtClean="0"/>
              <a:t>synchronized</a:t>
            </a:r>
            <a:r>
              <a:rPr lang="pt-BR" dirty="0" smtClean="0"/>
              <a:t> em alguns de seus métodos</a:t>
            </a:r>
          </a:p>
          <a:p>
            <a:r>
              <a:rPr lang="pt-BR" dirty="0" smtClean="0"/>
              <a:t>Quando entramos em um método sincronizado, não estático, obtemos automaticamente o </a:t>
            </a:r>
            <a:r>
              <a:rPr lang="pt-BR" dirty="0" err="1" smtClean="0"/>
              <a:t>lock</a:t>
            </a:r>
            <a:r>
              <a:rPr lang="pt-BR" dirty="0" smtClean="0"/>
              <a:t> da instância da classe que estamos executando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e </a:t>
            </a:r>
            <a:r>
              <a:rPr lang="pt-BR" dirty="0" err="1" smtClean="0"/>
              <a:t>locks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Dado que cada objeto só tem um </a:t>
            </a:r>
            <a:r>
              <a:rPr lang="pt-BR" dirty="0" err="1" smtClean="0"/>
              <a:t>lock</a:t>
            </a:r>
            <a:r>
              <a:rPr lang="pt-BR" dirty="0" smtClean="0"/>
              <a:t>, se um já tiver obtido esse </a:t>
            </a:r>
            <a:r>
              <a:rPr lang="pt-BR" dirty="0" err="1" smtClean="0"/>
              <a:t>lock</a:t>
            </a:r>
            <a:r>
              <a:rPr lang="pt-BR" dirty="0" smtClean="0"/>
              <a:t>, nenhum outro poderá obtê-lo até que o primeiro seja liberado</a:t>
            </a:r>
          </a:p>
          <a:p>
            <a:r>
              <a:rPr lang="pt-BR" dirty="0" smtClean="0"/>
              <a:t>Se uma classe tem métodos sincronizados e </a:t>
            </a:r>
            <a:r>
              <a:rPr lang="pt-BR" smtClean="0"/>
              <a:t>métodos não sincronizados</a:t>
            </a:r>
            <a:r>
              <a:rPr lang="pt-BR" dirty="0" smtClean="0"/>
              <a:t>, múltiplas threads podem acessar os métodos não sincronizados</a:t>
            </a:r>
          </a:p>
          <a:p>
            <a:r>
              <a:rPr lang="pt-BR" dirty="0" smtClean="0"/>
              <a:t>Quando uma thread passa ao estado </a:t>
            </a:r>
            <a:r>
              <a:rPr lang="pt-BR" dirty="0" err="1" smtClean="0"/>
              <a:t>sleep</a:t>
            </a:r>
            <a:r>
              <a:rPr lang="pt-BR" dirty="0" smtClean="0"/>
              <a:t>, ela mantém seus </a:t>
            </a:r>
            <a:r>
              <a:rPr lang="pt-BR" dirty="0" err="1" smtClean="0"/>
              <a:t>locks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e </a:t>
            </a:r>
            <a:r>
              <a:rPr lang="pt-BR" dirty="0" err="1" smtClean="0"/>
              <a:t>locks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thread pode ter </a:t>
            </a:r>
            <a:r>
              <a:rPr lang="pt-BR" dirty="0" err="1" smtClean="0"/>
              <a:t>locks</a:t>
            </a:r>
            <a:r>
              <a:rPr lang="pt-BR" dirty="0" smtClean="0"/>
              <a:t> de mais de uma objeto</a:t>
            </a:r>
          </a:p>
          <a:p>
            <a:r>
              <a:rPr lang="pt-BR" dirty="0" smtClean="0"/>
              <a:t>Na segunda chamada de um outro método </a:t>
            </a:r>
            <a:r>
              <a:rPr lang="pt-BR" dirty="0" err="1" smtClean="0"/>
              <a:t>synchronized</a:t>
            </a:r>
            <a:r>
              <a:rPr lang="pt-BR" dirty="0" smtClean="0"/>
              <a:t> de um objeto de uma mesma thread que já adquiriu o </a:t>
            </a:r>
            <a:r>
              <a:rPr lang="pt-BR" dirty="0" err="1" smtClean="0"/>
              <a:t>lock</a:t>
            </a:r>
            <a:r>
              <a:rPr lang="pt-BR" dirty="0" smtClean="0"/>
              <a:t> desse objeto de um outro método, não tem problema já que a thread já possui esse </a:t>
            </a:r>
            <a:r>
              <a:rPr lang="pt-BR" dirty="0" err="1" smtClean="0"/>
              <a:t>lock</a:t>
            </a:r>
            <a:endParaRPr lang="pt-BR" dirty="0" smtClean="0"/>
          </a:p>
          <a:p>
            <a:r>
              <a:rPr lang="pt-BR" dirty="0" smtClean="0"/>
              <a:t>Se pode sincronizar blocos de código ao invés de métodos inteiros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e </a:t>
            </a:r>
            <a:r>
              <a:rPr lang="pt-BR" dirty="0" err="1" smtClean="0"/>
              <a:t>locks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smtClean="0"/>
              <a:t> 2)</a:t>
            </a: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1556792"/>
            <a:ext cx="8572560" cy="462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SyncTest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synchronized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doStuffAll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		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("not synchronized");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synchronized(this)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doStuffAllBlock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synchronized(this){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	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Só existe uma cópia de dados estáticos, por isso só é necessário um </a:t>
            </a:r>
            <a:r>
              <a:rPr lang="pt-BR" dirty="0" err="1" smtClean="0"/>
              <a:t>lock</a:t>
            </a:r>
            <a:r>
              <a:rPr lang="pt-BR" dirty="0" smtClean="0"/>
              <a:t> para sincronizar métodos estáticos, um </a:t>
            </a:r>
            <a:r>
              <a:rPr lang="pt-BR" dirty="0" err="1" smtClean="0"/>
              <a:t>lock</a:t>
            </a:r>
            <a:r>
              <a:rPr lang="pt-BR" dirty="0" smtClean="0"/>
              <a:t> em toda a classe</a:t>
            </a:r>
          </a:p>
          <a:p>
            <a:r>
              <a:rPr lang="pt-BR" dirty="0" smtClean="0"/>
              <a:t>Toda classe carregada em </a:t>
            </a:r>
            <a:r>
              <a:rPr lang="pt-BR" dirty="0" err="1" smtClean="0"/>
              <a:t>java</a:t>
            </a:r>
            <a:r>
              <a:rPr lang="pt-BR" dirty="0" smtClean="0"/>
              <a:t> tem uma instância de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Class</a:t>
            </a:r>
            <a:r>
              <a:rPr lang="pt-BR" dirty="0" smtClean="0"/>
              <a:t> que representa essa classe</a:t>
            </a:r>
          </a:p>
          <a:p>
            <a:r>
              <a:rPr lang="pt-BR" dirty="0" smtClean="0"/>
              <a:t>É essa instância que é “</a:t>
            </a:r>
            <a:r>
              <a:rPr lang="pt-BR" dirty="0" err="1" smtClean="0"/>
              <a:t>lockada</a:t>
            </a:r>
            <a:r>
              <a:rPr lang="pt-BR" dirty="0" smtClean="0"/>
              <a:t>”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os métodos estáticos?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Essa chamada a “.</a:t>
            </a:r>
            <a:r>
              <a:rPr lang="pt-BR" dirty="0" err="1" smtClean="0"/>
              <a:t>class</a:t>
            </a:r>
            <a:r>
              <a:rPr lang="pt-BR" dirty="0" smtClean="0"/>
              <a:t>” é o que se chama de literal de 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1556792"/>
            <a:ext cx="8572560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SyncTest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synchronized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doStuffBlock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SyncTest.class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("synchronized");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	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ação de uma Thread acontece em um método </a:t>
            </a:r>
            <a:r>
              <a:rPr lang="pt-BR" dirty="0" err="1" smtClean="0"/>
              <a:t>run</a:t>
            </a:r>
            <a:r>
              <a:rPr lang="pt-BR" dirty="0" smtClean="0"/>
              <a:t>() que possui a seguinte assinatura:</a:t>
            </a:r>
          </a:p>
          <a:p>
            <a:pPr lvl="1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(){}</a:t>
            </a:r>
          </a:p>
          <a:p>
            <a:endParaRPr lang="pt-BR" dirty="0" smtClean="0"/>
          </a:p>
          <a:p>
            <a:r>
              <a:rPr lang="pt-BR" dirty="0" smtClean="0"/>
              <a:t>Existem duas maneiras de realizar isso</a:t>
            </a:r>
          </a:p>
          <a:p>
            <a:pPr lvl="1"/>
            <a:r>
              <a:rPr lang="pt-BR" dirty="0" smtClean="0"/>
              <a:t>Estendendo a classe Thread diretamente</a:t>
            </a:r>
          </a:p>
          <a:p>
            <a:pPr lvl="1"/>
            <a:r>
              <a:rPr lang="pt-BR" dirty="0" smtClean="0"/>
              <a:t>Implementando a interface 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uma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Basicamente, a thread vai para uma espécie de pool daquele específico </a:t>
            </a:r>
            <a:r>
              <a:rPr lang="pt-BR" dirty="0" err="1" smtClean="0"/>
              <a:t>lock</a:t>
            </a:r>
            <a:r>
              <a:rPr lang="pt-BR" dirty="0" smtClean="0"/>
              <a:t>, aonde esperará que aquele </a:t>
            </a:r>
            <a:r>
              <a:rPr lang="pt-BR" dirty="0" err="1" smtClean="0"/>
              <a:t>lock</a:t>
            </a:r>
            <a:r>
              <a:rPr lang="pt-BR" dirty="0" smtClean="0"/>
              <a:t> libere para voltar ao estado </a:t>
            </a:r>
            <a:r>
              <a:rPr lang="pt-BR" dirty="0" err="1" smtClean="0"/>
              <a:t>runnable</a:t>
            </a:r>
            <a:endParaRPr lang="pt-BR" dirty="0" smtClean="0"/>
          </a:p>
          <a:p>
            <a:r>
              <a:rPr lang="pt-BR" dirty="0" smtClean="0"/>
              <a:t>Ao se liberar um </a:t>
            </a:r>
            <a:r>
              <a:rPr lang="pt-BR" dirty="0" err="1" smtClean="0"/>
              <a:t>lock</a:t>
            </a:r>
            <a:r>
              <a:rPr lang="pt-BR" dirty="0" smtClean="0"/>
              <a:t> não existe garantia que a primeira thread que estava esperando seja a que obterá aquele </a:t>
            </a:r>
            <a:r>
              <a:rPr lang="pt-BR" dirty="0" err="1" smtClean="0"/>
              <a:t>lock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 se uma thread não conseguir o </a:t>
            </a:r>
            <a:r>
              <a:rPr lang="pt-BR" dirty="0" err="1" smtClean="0"/>
              <a:t>lock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Duas threads que invocam métodos sincronizados não-estáticos só irão se bloquear caso esse método </a:t>
            </a:r>
            <a:r>
              <a:rPr lang="pt-BR" dirty="0" smtClean="0"/>
              <a:t>seja sobre </a:t>
            </a:r>
            <a:r>
              <a:rPr lang="pt-BR" dirty="0" smtClean="0"/>
              <a:t>a mesma instância. Caso contrário terão um </a:t>
            </a:r>
            <a:r>
              <a:rPr lang="pt-BR" dirty="0" err="1" smtClean="0"/>
              <a:t>lock</a:t>
            </a:r>
            <a:r>
              <a:rPr lang="pt-BR" dirty="0" smtClean="0"/>
              <a:t> para cada</a:t>
            </a:r>
          </a:p>
          <a:p>
            <a:r>
              <a:rPr lang="pt-BR" dirty="0" smtClean="0"/>
              <a:t>No caso dos métodos estáticos, as threads sempre concorrerão para o mesmo </a:t>
            </a:r>
            <a:r>
              <a:rPr lang="pt-BR" dirty="0" err="1" smtClean="0"/>
              <a:t>lock</a:t>
            </a:r>
            <a:endParaRPr lang="pt-BR" dirty="0" smtClean="0"/>
          </a:p>
          <a:p>
            <a:r>
              <a:rPr lang="pt-BR" dirty="0" smtClean="0"/>
              <a:t>Um método estático e um não estático não se bloquearão um ao outro, nunca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Esclarecimentos sobre bloqueio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os blocos sincronizados, devemos nos fixar em qual objeto foi utilizado para o bloqueio, ou seja, que objeto está dentro do parêntesis depois de </a:t>
            </a:r>
            <a:r>
              <a:rPr lang="pt-BR" dirty="0" err="1" smtClean="0"/>
              <a:t>synchronized</a:t>
            </a:r>
            <a:r>
              <a:rPr lang="pt-BR" dirty="0" smtClean="0"/>
              <a:t> </a:t>
            </a:r>
          </a:p>
          <a:p>
            <a:r>
              <a:rPr lang="pt-BR" dirty="0" smtClean="0"/>
              <a:t>Se os objetos forem iguais se bloquearão, se não, nunca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Esclarecimentos sobre bloqueio(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Resposta simples: quando um método que será usado por várias threads acessa valores mutáveis</a:t>
            </a:r>
          </a:p>
          <a:p>
            <a:r>
              <a:rPr lang="pt-BR" dirty="0" smtClean="0"/>
              <a:t>Variáveis locais não apresentam problema, cada thread possui as suas</a:t>
            </a:r>
          </a:p>
          <a:p>
            <a:r>
              <a:rPr lang="pt-BR" dirty="0" smtClean="0"/>
              <a:t>Campos não-estáticos devem ser acessados por métodos </a:t>
            </a:r>
            <a:r>
              <a:rPr lang="pt-BR" dirty="0" smtClean="0"/>
              <a:t>sincronizados não-estáticos</a:t>
            </a:r>
            <a:endParaRPr lang="pt-BR" dirty="0" smtClean="0"/>
          </a:p>
          <a:p>
            <a:r>
              <a:rPr lang="pt-BR" dirty="0" smtClean="0"/>
              <a:t>Campos estáticos devem se acessados por métodos estáticos sincronizados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preciso sincronizar?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os métodos de uma classe foram cuidadosamente sincronizados para proteger os dados, chamamos essa classe de “</a:t>
            </a:r>
            <a:r>
              <a:rPr lang="pt-BR" dirty="0" err="1" smtClean="0"/>
              <a:t>thread-safe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Os métodos da coleção </a:t>
            </a:r>
            <a:r>
              <a:rPr lang="pt-BR" dirty="0" err="1" smtClean="0"/>
              <a:t>Vector</a:t>
            </a:r>
            <a:r>
              <a:rPr lang="pt-BR" dirty="0" smtClean="0"/>
              <a:t> e </a:t>
            </a:r>
            <a:r>
              <a:rPr lang="pt-BR" dirty="0" err="1" smtClean="0"/>
              <a:t>Hastable</a:t>
            </a:r>
            <a:r>
              <a:rPr lang="pt-BR" dirty="0" smtClean="0"/>
              <a:t> são </a:t>
            </a:r>
            <a:r>
              <a:rPr lang="pt-BR" dirty="0" err="1" smtClean="0"/>
              <a:t>thread-safe</a:t>
            </a:r>
            <a:r>
              <a:rPr lang="pt-BR" dirty="0" smtClean="0"/>
              <a:t>, quanto que </a:t>
            </a:r>
            <a:r>
              <a:rPr lang="pt-BR" dirty="0" err="1" smtClean="0"/>
              <a:t>ArrayList</a:t>
            </a:r>
            <a:r>
              <a:rPr lang="pt-BR" dirty="0" smtClean="0"/>
              <a:t> e </a:t>
            </a:r>
            <a:r>
              <a:rPr lang="pt-BR" dirty="0" err="1" smtClean="0"/>
              <a:t>HashMap</a:t>
            </a:r>
            <a:r>
              <a:rPr lang="pt-BR" dirty="0" smtClean="0"/>
              <a:t> não são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significa “</a:t>
            </a:r>
            <a:r>
              <a:rPr lang="pt-BR" dirty="0" err="1" smtClean="0"/>
              <a:t>thread-safe</a:t>
            </a:r>
            <a:r>
              <a:rPr lang="pt-BR" dirty="0" smtClean="0"/>
              <a:t>”?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deadlock</a:t>
            </a:r>
            <a:r>
              <a:rPr lang="pt-BR" dirty="0" smtClean="0"/>
              <a:t> ocorre quando duas thread se bloqueiam mutuamente esperando que a outra libere o </a:t>
            </a:r>
            <a:r>
              <a:rPr lang="pt-BR" dirty="0" err="1" smtClean="0"/>
              <a:t>lock</a:t>
            </a:r>
            <a:r>
              <a:rPr lang="pt-BR" dirty="0" smtClean="0"/>
              <a:t> que ela necessita</a:t>
            </a:r>
          </a:p>
          <a:p>
            <a:r>
              <a:rPr lang="pt-BR" dirty="0" smtClean="0"/>
              <a:t>Ninguém pode continuar sua execução até que o outro libere o </a:t>
            </a:r>
            <a:r>
              <a:rPr lang="pt-BR" dirty="0" err="1" smtClean="0"/>
              <a:t>lock</a:t>
            </a:r>
            <a:r>
              <a:rPr lang="pt-BR" dirty="0" smtClean="0"/>
              <a:t> que ele espera, então eles ficarão esperando para sempre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Deadlock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O</a:t>
            </a:r>
            <a:r>
              <a:rPr lang="pt-BR" smtClean="0"/>
              <a:t>bject</a:t>
            </a:r>
            <a:r>
              <a:rPr lang="pt-BR" dirty="0" smtClean="0"/>
              <a:t> </a:t>
            </a:r>
            <a:r>
              <a:rPr lang="pt-BR" dirty="0" smtClean="0"/>
              <a:t>possui 3 métodos que ajudam as threads a comunicarem o estado dos eventos que interessam</a:t>
            </a:r>
          </a:p>
          <a:p>
            <a:pPr lvl="1"/>
            <a:r>
              <a:rPr lang="pt-BR" dirty="0" err="1" smtClean="0"/>
              <a:t>w</a:t>
            </a:r>
            <a:r>
              <a:rPr lang="pt-BR" dirty="0" err="1" smtClean="0"/>
              <a:t>ait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notify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notifyAll</a:t>
            </a:r>
            <a:r>
              <a:rPr lang="pt-BR" dirty="0" smtClean="0"/>
              <a:t>()</a:t>
            </a:r>
          </a:p>
          <a:p>
            <a:r>
              <a:rPr lang="pt-BR" dirty="0" smtClean="0"/>
              <a:t>Um ponto chave é se recordar que qualquer um dos métodos devem ser chamados de um estado sincronizado</a:t>
            </a:r>
          </a:p>
          <a:p>
            <a:r>
              <a:rPr lang="pt-BR" dirty="0" smtClean="0"/>
              <a:t>Uma thread não pode invoca o </a:t>
            </a:r>
            <a:r>
              <a:rPr lang="pt-BR" dirty="0" err="1" smtClean="0"/>
              <a:t>wait</a:t>
            </a:r>
            <a:r>
              <a:rPr lang="pt-BR" dirty="0" smtClean="0"/>
              <a:t> ou </a:t>
            </a:r>
            <a:r>
              <a:rPr lang="pt-BR" dirty="0" err="1" smtClean="0"/>
              <a:t>notify</a:t>
            </a:r>
            <a:r>
              <a:rPr lang="pt-BR" dirty="0" smtClean="0"/>
              <a:t> em um objeto a não ser que possua seu </a:t>
            </a:r>
            <a:r>
              <a:rPr lang="pt-BR" dirty="0" err="1" smtClean="0"/>
              <a:t>lock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entre threads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556792"/>
            <a:ext cx="8460432" cy="3773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ThreadA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 []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ThreadB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b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ThreadB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b.start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synchronized(b)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("Waiting for b");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b.wait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}catch 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InterruptedException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e) 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("Total is:" +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b.total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556792"/>
            <a:ext cx="8244408" cy="3189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ThreadB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extends Thread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synchronized(this)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for(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=0;i&lt;100;i++)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	total +=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notify();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usar o </a:t>
            </a:r>
            <a:r>
              <a:rPr lang="pt-BR" dirty="0" err="1" smtClean="0"/>
              <a:t>notityAll</a:t>
            </a:r>
            <a:r>
              <a:rPr lang="pt-BR" dirty="0" smtClean="0"/>
              <a:t>() no objeto para permitir que todas as threads que estão esperando voltem ao estado </a:t>
            </a:r>
            <a:r>
              <a:rPr lang="pt-BR" dirty="0" err="1" smtClean="0"/>
              <a:t>runnable</a:t>
            </a:r>
            <a:endParaRPr lang="pt-BR" dirty="0" smtClean="0"/>
          </a:p>
          <a:p>
            <a:r>
              <a:rPr lang="pt-BR" dirty="0" smtClean="0"/>
              <a:t>Desta maneira nos asseguramos que a thread correta será notificada, até porque não sabemos exatamente que thread será notificada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notityAll</a:t>
            </a:r>
            <a:r>
              <a:rPr lang="pt-BR" dirty="0" smtClean="0"/>
              <a:t>()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Sobrescrever o método 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Deveria ser assim: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Mas nesse formato não poderíamos estender nenhuma outra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Estendendo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2921027"/>
            <a:ext cx="8501122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extends Thread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("Important job running in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Podemos também sobrecarregar o método 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entanto, o outro método será ignorado pela classe Thread e será executado como um método normal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Estendendo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7158" y="2444173"/>
            <a:ext cx="8501122" cy="2056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extends Thread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("Important job running in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MyThread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run(String s)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("String in run is "+ s);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Implementando </a:t>
            </a:r>
            <a:r>
              <a:rPr lang="pt-BR" dirty="0" err="1" smtClean="0"/>
              <a:t>Runnable</a:t>
            </a:r>
            <a:r>
              <a:rPr lang="pt-BR" dirty="0" smtClean="0"/>
              <a:t> poderemos, adicionalmente, estender outra classe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Implementando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5720" y="2786058"/>
            <a:ext cx="8501122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implements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void run()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("Important job running in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MyRunnable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Instanciar uma thread é simplesmente criar um objeto Thread, nada diferente acontece</a:t>
            </a:r>
          </a:p>
          <a:p>
            <a:r>
              <a:rPr lang="pt-BR" dirty="0" smtClean="0"/>
              <a:t>Se estendemos a classe Thread</a:t>
            </a:r>
          </a:p>
          <a:p>
            <a:pPr lvl="1">
              <a:buNone/>
            </a:pPr>
            <a:r>
              <a:rPr lang="pt-BR" dirty="0" smtClean="0"/>
              <a:t>Thread 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MyThread</a:t>
            </a:r>
            <a:r>
              <a:rPr lang="pt-BR" dirty="0" smtClean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Instanciando uma Thread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12250</TotalTime>
  <Words>2107</Words>
  <Application>Microsoft Office PowerPoint</Application>
  <PresentationFormat>Apresentação na tela (4:3)</PresentationFormat>
  <Paragraphs>445</Paragraphs>
  <Slides>59</Slides>
  <Notes>59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MODELO_JAVA_INOVE</vt:lpstr>
      <vt:lpstr>Treinamento Certificação JAVA</vt:lpstr>
      <vt:lpstr>O que são Threads</vt:lpstr>
      <vt:lpstr>O que são Threads(cont)</vt:lpstr>
      <vt:lpstr>O que são Threads(cont 2)</vt:lpstr>
      <vt:lpstr>Como criar uma Thread</vt:lpstr>
      <vt:lpstr>Estendendo java.lang.Thread</vt:lpstr>
      <vt:lpstr>Estendendo java.lang.Thread(cont)</vt:lpstr>
      <vt:lpstr>Implementando java.lang.Runnable</vt:lpstr>
      <vt:lpstr>Instanciando uma Thread</vt:lpstr>
      <vt:lpstr>Instanciando uma Thread  com Runnable</vt:lpstr>
      <vt:lpstr>Construtores da classe Thread</vt:lpstr>
      <vt:lpstr>Iniciando uma Thread</vt:lpstr>
      <vt:lpstr>O que acontece quando  chamamos start()?</vt:lpstr>
      <vt:lpstr>Iniciando uma Thread Esclarecimentos</vt:lpstr>
      <vt:lpstr>Exemplo</vt:lpstr>
      <vt:lpstr>Slide 16</vt:lpstr>
      <vt:lpstr>Executando múltiplas threads</vt:lpstr>
      <vt:lpstr>Saída da execução anterior</vt:lpstr>
      <vt:lpstr>Fatos sobre threads</vt:lpstr>
      <vt:lpstr>Fatos sobre threads(cont)</vt:lpstr>
      <vt:lpstr>O escalonador de thread</vt:lpstr>
      <vt:lpstr>Estados de uma thread</vt:lpstr>
      <vt:lpstr>Estado “New”</vt:lpstr>
      <vt:lpstr>Estado “Runnable”</vt:lpstr>
      <vt:lpstr>Estado “Running”</vt:lpstr>
      <vt:lpstr>Estado “Waiting, Blocked, Sleeping”</vt:lpstr>
      <vt:lpstr>Estado “Dead”</vt:lpstr>
      <vt:lpstr>Resumo</vt:lpstr>
      <vt:lpstr>Sleeping</vt:lpstr>
      <vt:lpstr>Exemplo</vt:lpstr>
      <vt:lpstr>Prioridades em threads</vt:lpstr>
      <vt:lpstr>Prioridades em threads(cont)</vt:lpstr>
      <vt:lpstr>Exemplo</vt:lpstr>
      <vt:lpstr>yield()</vt:lpstr>
      <vt:lpstr>join()</vt:lpstr>
      <vt:lpstr>Exemplo de join()</vt:lpstr>
      <vt:lpstr>Resumindo</vt:lpstr>
      <vt:lpstr>Sincronização</vt:lpstr>
      <vt:lpstr>Exemplo</vt:lpstr>
      <vt:lpstr>Exemplo</vt:lpstr>
      <vt:lpstr>Necessidades da Sincronização</vt:lpstr>
      <vt:lpstr>Como proteger os dados?</vt:lpstr>
      <vt:lpstr>Exemplo com sincronização</vt:lpstr>
      <vt:lpstr>Sincronização e locks</vt:lpstr>
      <vt:lpstr>Sincronização e locks(cont)</vt:lpstr>
      <vt:lpstr>Sincronização e locks(cont 2)</vt:lpstr>
      <vt:lpstr>Exemplo</vt:lpstr>
      <vt:lpstr>E os métodos estáticos?</vt:lpstr>
      <vt:lpstr>Exemplo</vt:lpstr>
      <vt:lpstr>E se uma thread não conseguir o lock?</vt:lpstr>
      <vt:lpstr>Esclarecimentos sobre bloqueio</vt:lpstr>
      <vt:lpstr>Esclarecimentos sobre bloqueio(cont)</vt:lpstr>
      <vt:lpstr>Quando preciso sincronizar?</vt:lpstr>
      <vt:lpstr>O que significa “thread-safe”?</vt:lpstr>
      <vt:lpstr>Deadlock</vt:lpstr>
      <vt:lpstr>Comunicação entre threads</vt:lpstr>
      <vt:lpstr>Exemplo</vt:lpstr>
      <vt:lpstr>Exemplo(Cont)</vt:lpstr>
      <vt:lpstr>Usando notityAll() 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 Jose</cp:lastModifiedBy>
  <cp:revision>627</cp:revision>
  <dcterms:created xsi:type="dcterms:W3CDTF">2011-11-07T18:59:48Z</dcterms:created>
  <dcterms:modified xsi:type="dcterms:W3CDTF">2012-01-26T21:18:02Z</dcterms:modified>
</cp:coreProperties>
</file>