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2" r:id="rId25"/>
    <p:sldId id="284" r:id="rId26"/>
    <p:sldId id="283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18" r:id="rId46"/>
    <p:sldId id="304" r:id="rId47"/>
    <p:sldId id="305" r:id="rId48"/>
    <p:sldId id="306" r:id="rId49"/>
    <p:sldId id="307" r:id="rId50"/>
    <p:sldId id="308" r:id="rId51"/>
    <p:sldId id="309" r:id="rId52"/>
    <p:sldId id="312" r:id="rId53"/>
    <p:sldId id="310" r:id="rId54"/>
    <p:sldId id="313" r:id="rId55"/>
    <p:sldId id="315" r:id="rId56"/>
    <p:sldId id="316" r:id="rId57"/>
    <p:sldId id="314" r:id="rId58"/>
    <p:sldId id="317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3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27/01/2012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Conceitos de 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xmlns="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polimorfismo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268760"/>
            <a:ext cx="831641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assinar(Pessoa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(pessoa.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[]){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.assinar(pessoa);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.assinar(aluno);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.assinar(professor);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dirty="0" smtClean="0"/>
              <a:t>membros do tipo declarado são os únicos que podem ser acessados, mesmo de for uma referência  de subclasse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usando 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podemos dizer que uma subclasse é de um tipo da superclasse</a:t>
            </a:r>
          </a:p>
          <a:p>
            <a:r>
              <a:rPr lang="pt-BR" dirty="0" smtClean="0"/>
              <a:t>Ex: Cavalo é um Animal</a:t>
            </a:r>
          </a:p>
          <a:p>
            <a:pPr>
              <a:buNone/>
            </a:pPr>
            <a:r>
              <a:rPr lang="pt-BR" dirty="0" smtClean="0"/>
              <a:t>          Carro é um Transporte</a:t>
            </a:r>
          </a:p>
          <a:p>
            <a:pPr>
              <a:buNone/>
            </a:pPr>
            <a:r>
              <a:rPr lang="pt-BR" dirty="0" smtClean="0"/>
              <a:t>          Palio é um Carro</a:t>
            </a:r>
          </a:p>
          <a:p>
            <a:pPr>
              <a:buNone/>
            </a:pPr>
            <a:r>
              <a:rPr lang="pt-BR" dirty="0" smtClean="0"/>
              <a:t>          Palio é um Transporte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“É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uma classe possui referência para outra classe podendo assumir seu comportamento</a:t>
            </a:r>
          </a:p>
          <a:p>
            <a:r>
              <a:rPr lang="pt-BR" dirty="0" smtClean="0"/>
              <a:t>Ex: Pessoa tem um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Casa te uma Porta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“Tem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capacidade </a:t>
            </a:r>
            <a:r>
              <a:rPr lang="pt-BR" dirty="0" smtClean="0"/>
              <a:t>de assumir várias formas</a:t>
            </a:r>
          </a:p>
          <a:p>
            <a:r>
              <a:rPr lang="pt-BR" dirty="0" smtClean="0"/>
              <a:t>Toda classe em </a:t>
            </a:r>
            <a:r>
              <a:rPr lang="pt-BR" dirty="0" err="1" smtClean="0"/>
              <a:t>java</a:t>
            </a:r>
            <a:r>
              <a:rPr lang="pt-BR" dirty="0" smtClean="0"/>
              <a:t> é polimórfica com exceção de uma</a:t>
            </a:r>
          </a:p>
          <a:p>
            <a:r>
              <a:rPr lang="pt-BR" dirty="0" smtClean="0"/>
              <a:t>Uma interface também adiciona um tipo novo, ou seja, uma classe que implementa uma interface é do tipo dessa interface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pode ser de um tipo e uma vez declarado, não pode mudar(mesmo que o objeto mude)</a:t>
            </a:r>
          </a:p>
          <a:p>
            <a:r>
              <a:rPr lang="pt-BR" dirty="0" smtClean="0"/>
              <a:t>A variável em si pode ser referenciada para outro objeto</a:t>
            </a:r>
          </a:p>
          <a:p>
            <a:r>
              <a:rPr lang="pt-BR" dirty="0" smtClean="0"/>
              <a:t>O tipo determina os métodos que pode ser chamados</a:t>
            </a:r>
          </a:p>
          <a:p>
            <a:r>
              <a:rPr lang="pt-BR" dirty="0" smtClean="0"/>
              <a:t>Pode referenciar qualquer objeto do tipo ou de uma subclasse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Polimorfismo com uma variável </a:t>
            </a:r>
            <a:r>
              <a:rPr lang="pt-BR" dirty="0" smtClean="0"/>
              <a:t>de </a:t>
            </a:r>
            <a:r>
              <a:rPr lang="pt-BR" dirty="0" smtClean="0"/>
              <a:t>referência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349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 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al1 = aluno;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al2 = professor;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al2.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estende uma classe, pode-se sobrescrever um método</a:t>
            </a:r>
          </a:p>
          <a:p>
            <a:r>
              <a:rPr lang="pt-BR" dirty="0" smtClean="0"/>
              <a:t>A sobrescrita permite definir um comportamento específico da subclasse</a:t>
            </a:r>
          </a:p>
          <a:p>
            <a:r>
              <a:rPr lang="pt-BR" dirty="0" smtClean="0"/>
              <a:t>Podemos pensar em métodos abstratos como métodos que forçam sua sobrescrita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principal objetivo permitir que mudanças no código de uma classe não influencia o seu uso</a:t>
            </a:r>
          </a:p>
          <a:p>
            <a:r>
              <a:rPr lang="pt-BR" dirty="0" smtClean="0"/>
              <a:t>Deve-se então esconder os detalhes de implementação por trás do acesso público</a:t>
            </a:r>
          </a:p>
          <a:p>
            <a:r>
              <a:rPr lang="pt-BR" dirty="0" smtClean="0"/>
              <a:t>Pode-se então mudar os métodos internos e as variáveis de instância sem interferir no uso da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um método com um modificador de acesso mais restritivo</a:t>
            </a:r>
          </a:p>
          <a:p>
            <a:pPr lvl="1"/>
            <a:r>
              <a:rPr lang="pt-BR" dirty="0" smtClean="0"/>
              <a:t>Ex: Um método com acesso </a:t>
            </a:r>
            <a:r>
              <a:rPr lang="pt-BR" dirty="0" err="1" smtClean="0"/>
              <a:t>public</a:t>
            </a:r>
            <a:r>
              <a:rPr lang="pt-BR" dirty="0" smtClean="0"/>
              <a:t> não pode ser sobrescrito com </a:t>
            </a:r>
            <a:r>
              <a:rPr lang="pt-BR" dirty="0" err="1" smtClean="0"/>
              <a:t>com</a:t>
            </a:r>
            <a:r>
              <a:rPr lang="pt-BR" dirty="0" smtClean="0"/>
              <a:t> um acesso </a:t>
            </a:r>
            <a:r>
              <a:rPr lang="pt-BR" dirty="0" err="1" smtClean="0"/>
              <a:t>protected</a:t>
            </a:r>
            <a:endParaRPr lang="pt-BR" dirty="0" smtClean="0"/>
          </a:p>
          <a:p>
            <a:r>
              <a:rPr lang="pt-BR" dirty="0" smtClean="0"/>
              <a:t>O contrato da superclasse deve ser respeitado</a:t>
            </a:r>
          </a:p>
          <a:p>
            <a:r>
              <a:rPr lang="pt-BR" dirty="0" smtClean="0"/>
              <a:t>O modificador de acesso </a:t>
            </a:r>
            <a:r>
              <a:rPr lang="pt-BR" b="1" dirty="0" smtClean="0"/>
              <a:t>pode</a:t>
            </a:r>
            <a:r>
              <a:rPr lang="pt-BR" dirty="0" smtClean="0"/>
              <a:t> ser mais público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da s</a:t>
            </a:r>
            <a:r>
              <a:rPr lang="pt-BR" dirty="0" smtClean="0"/>
              <a:t>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Compila! Mas pode-se substituir </a:t>
            </a:r>
            <a:r>
              <a:rPr lang="pt-BR" dirty="0" err="1" smtClean="0"/>
              <a:t>private</a:t>
            </a:r>
            <a:r>
              <a:rPr lang="pt-BR" dirty="0" smtClean="0"/>
              <a:t> por 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72816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b="1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da variável define quais métodos podem ser chamados</a:t>
            </a:r>
          </a:p>
          <a:p>
            <a:r>
              <a:rPr lang="pt-BR" dirty="0" smtClean="0"/>
              <a:t>A versão utilizado do método sobrescrito é definido em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Compilação x Execução na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lista de argumentos deve ser igual</a:t>
            </a:r>
          </a:p>
          <a:p>
            <a:r>
              <a:rPr lang="pt-BR" dirty="0" smtClean="0"/>
              <a:t>O tipo de retorno deve ser igual ou um subtipo</a:t>
            </a:r>
          </a:p>
          <a:p>
            <a:r>
              <a:rPr lang="pt-BR" dirty="0" smtClean="0"/>
              <a:t>Métodos só podem ser sobrescritos se forem acessíveis </a:t>
            </a:r>
          </a:p>
          <a:p>
            <a:r>
              <a:rPr lang="pt-BR" dirty="0" smtClean="0"/>
              <a:t>Os métodos sobrescritos podem lançar quaisquer exceções de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</a:t>
            </a:r>
            <a:r>
              <a:rPr lang="pt-BR" dirty="0" smtClean="0"/>
              <a:t>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sobrescrito não pode lançar novas exceções checadas</a:t>
            </a:r>
          </a:p>
          <a:p>
            <a:r>
              <a:rPr lang="pt-BR" dirty="0" smtClean="0"/>
              <a:t>O método sobrescrito não pode lançar exceções checadas mais genéricas</a:t>
            </a:r>
          </a:p>
          <a:p>
            <a:r>
              <a:rPr lang="pt-BR" dirty="0" smtClean="0"/>
              <a:t>O método sobrescrito pode lançar menos exceções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regras de </a:t>
            </a:r>
            <a:r>
              <a:rPr lang="pt-BR" dirty="0" smtClean="0"/>
              <a:t>sobrescrita(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052736"/>
            <a:ext cx="8286808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Exception{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FileNotFoundException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métodos final</a:t>
            </a:r>
          </a:p>
          <a:p>
            <a:r>
              <a:rPr lang="pt-BR" dirty="0" smtClean="0"/>
              <a:t>Não se pode sobrescrever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Pode-se chamar o método da super classe através da palavra-chave super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regras </a:t>
            </a:r>
            <a:r>
              <a:rPr lang="pt-BR" dirty="0" smtClean="0"/>
              <a:t>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rroSobrescrit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3400368"/>
            <a:ext cx="9144000" cy="25489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sobrescrita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84784"/>
            <a:ext cx="756084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diferentes mas que reusam o mesmo o nome de outro método</a:t>
            </a:r>
          </a:p>
          <a:p>
            <a:r>
              <a:rPr lang="pt-BR" dirty="0" smtClean="0"/>
              <a:t>Não se relaciona com herança, mas se mistura com a sobrescrita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nome do método tem que ser igual</a:t>
            </a:r>
          </a:p>
          <a:p>
            <a:r>
              <a:rPr lang="pt-BR" dirty="0" smtClean="0"/>
              <a:t>A lista de argumentos não pode ser igual</a:t>
            </a:r>
          </a:p>
          <a:p>
            <a:r>
              <a:rPr lang="pt-BR" dirty="0" smtClean="0"/>
              <a:t>Pode-se mudar o tipo de retorno</a:t>
            </a:r>
          </a:p>
          <a:p>
            <a:r>
              <a:rPr lang="pt-BR" dirty="0" smtClean="0"/>
              <a:t>Pode-se mudar o modificador de acesso</a:t>
            </a:r>
          </a:p>
          <a:p>
            <a:r>
              <a:rPr lang="pt-BR" dirty="0" smtClean="0"/>
              <a:t>Pode-se mudar as exceções lançadas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 </a:t>
            </a:r>
            <a:r>
              <a:rPr lang="pt-BR" dirty="0" smtClean="0"/>
              <a:t>Incorreto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56792"/>
            <a:ext cx="8316416" cy="4038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Encapsulation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nome = 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Ze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fone = -123;//mas isso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pode!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56084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NewAnimalRunner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race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animal2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(animal2); 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Observar quando um método está sendo sobrecarregado e não </a:t>
            </a:r>
            <a:r>
              <a:rPr lang="pt-BR" dirty="0" err="1" smtClean="0"/>
              <a:t>sobrecrito</a:t>
            </a:r>
            <a:endParaRPr lang="pt-BR" dirty="0" smtClean="0"/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sobrecarga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429000"/>
            <a:ext cx="7560840" cy="177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Bar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s)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sobrecarga e sobrescrita</a:t>
            </a:r>
            <a:endParaRPr lang="pt-BR" dirty="0"/>
          </a:p>
        </p:txBody>
      </p:sp>
      <p:pic>
        <p:nvPicPr>
          <p:cNvPr id="6" name="Espaço Reservado para Conteúdo 5" descr="diferencaSobr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89021"/>
            <a:ext cx="8229600" cy="4348321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variáveis de referência para outro tipo na árvore hierárquica</a:t>
            </a:r>
          </a:p>
          <a:p>
            <a:pPr lvl="1"/>
            <a:r>
              <a:rPr lang="pt-BR" dirty="0" err="1" smtClean="0"/>
              <a:t>Upcast</a:t>
            </a:r>
            <a:r>
              <a:rPr lang="pt-BR" dirty="0" smtClean="0"/>
              <a:t>: Conversão para cima na árvore</a:t>
            </a:r>
          </a:p>
          <a:p>
            <a:pPr lvl="1"/>
            <a:r>
              <a:rPr lang="pt-BR" dirty="0" err="1" smtClean="0"/>
              <a:t>Downcast</a:t>
            </a:r>
            <a:r>
              <a:rPr lang="pt-BR" dirty="0" smtClean="0"/>
              <a:t>: Conversão para baixo na árvore</a:t>
            </a:r>
          </a:p>
          <a:p>
            <a:r>
              <a:rPr lang="pt-BR" dirty="0" smtClean="0"/>
              <a:t>Para o </a:t>
            </a:r>
            <a:r>
              <a:rPr lang="pt-BR" dirty="0" err="1" smtClean="0"/>
              <a:t>downcast</a:t>
            </a:r>
            <a:r>
              <a:rPr lang="pt-BR" dirty="0" smtClean="0"/>
              <a:t> o compilador não pode fazer nada a não ser confiar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1556792"/>
            <a:ext cx="792961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CastTest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a1 = (Aluno)p;//Compila,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runtime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error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a2 = (String)p;//Não compila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é natural e pode ser explícito ou implícito</a:t>
            </a:r>
          </a:p>
          <a:p>
            <a:r>
              <a:rPr lang="pt-BR" dirty="0" err="1" smtClean="0"/>
              <a:t>Downcast</a:t>
            </a:r>
            <a:r>
              <a:rPr lang="pt-BR" dirty="0" smtClean="0"/>
              <a:t> sempre tem que ser explícito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x </a:t>
            </a:r>
            <a:r>
              <a:rPr lang="pt-BR" dirty="0" err="1" smtClean="0"/>
              <a:t>Downcast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concreta </a:t>
            </a:r>
            <a:r>
              <a:rPr lang="pt-BR" dirty="0" smtClean="0"/>
              <a:t>precisa</a:t>
            </a:r>
            <a:endParaRPr lang="pt-BR" dirty="0" smtClean="0"/>
          </a:p>
          <a:p>
            <a:pPr lvl="1"/>
            <a:r>
              <a:rPr lang="pt-BR" dirty="0" smtClean="0"/>
              <a:t>Implementar todos os métodos não-abstratos</a:t>
            </a:r>
          </a:p>
          <a:p>
            <a:pPr lvl="1"/>
            <a:r>
              <a:rPr lang="pt-BR" dirty="0" smtClean="0"/>
              <a:t>Seguir todas as regras de sobrescrita</a:t>
            </a:r>
          </a:p>
          <a:p>
            <a:r>
              <a:rPr lang="pt-BR" dirty="0" smtClean="0"/>
              <a:t>Uma interface pode estender muitas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sobrecarga não se pode mudar apenas o tipo de retorno</a:t>
            </a:r>
          </a:p>
          <a:p>
            <a:r>
              <a:rPr lang="pt-BR" dirty="0" smtClean="0"/>
              <a:t>Em sobrescrita subtipos do retorno do método podem ser retornados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retorno </a:t>
            </a:r>
            <a:r>
              <a:rPr lang="pt-BR" dirty="0" err="1" smtClean="0"/>
              <a:t>null</a:t>
            </a:r>
            <a:r>
              <a:rPr lang="pt-BR" dirty="0" smtClean="0"/>
              <a:t> é um tipo válido para tipos de referência</a:t>
            </a:r>
          </a:p>
          <a:p>
            <a:r>
              <a:rPr lang="pt-BR" dirty="0" smtClean="0"/>
              <a:t>Com tipos primitivos, tipos compatíveis podem ser retornados. Ex: </a:t>
            </a:r>
            <a:r>
              <a:rPr lang="pt-BR" dirty="0" err="1" smtClean="0"/>
              <a:t>char</a:t>
            </a:r>
            <a:r>
              <a:rPr lang="pt-BR" dirty="0" smtClean="0"/>
              <a:t> para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pt-BR" dirty="0" smtClean="0"/>
              <a:t>Tipos primitivos que podem ser explicitamente convertidos</a:t>
            </a:r>
          </a:p>
          <a:p>
            <a:pPr>
              <a:buNone/>
            </a:pPr>
            <a:r>
              <a:rPr lang="pt-BR" dirty="0" smtClean="0"/>
              <a:t>	Ex: </a:t>
            </a:r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)10.0f;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smtClean="0"/>
              <a:t>Retorno(</a:t>
            </a:r>
            <a:r>
              <a:rPr lang="pt-BR" dirty="0" err="1" smtClean="0"/>
              <a:t>cont</a:t>
            </a:r>
            <a:r>
              <a:rPr lang="pt-BR" dirty="0" smtClean="0"/>
              <a:t>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métodos </a:t>
            </a:r>
            <a:r>
              <a:rPr lang="pt-BR" dirty="0" err="1" smtClean="0"/>
              <a:t>void</a:t>
            </a:r>
            <a:r>
              <a:rPr lang="pt-BR" dirty="0" smtClean="0"/>
              <a:t> não se pode retornar nenhum valor, mas pode-se chamar o </a:t>
            </a:r>
            <a:r>
              <a:rPr lang="pt-BR" dirty="0" err="1" smtClean="0"/>
              <a:t>return</a:t>
            </a:r>
            <a:r>
              <a:rPr lang="pt-BR" dirty="0" smtClean="0"/>
              <a:t> sem valor</a:t>
            </a:r>
          </a:p>
          <a:p>
            <a:r>
              <a:rPr lang="pt-BR" dirty="0" smtClean="0"/>
              <a:t>Pode-se retornar um subtipo do tipo de retorno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smtClean="0"/>
              <a:t>Retorno(</a:t>
            </a:r>
            <a:r>
              <a:rPr lang="pt-BR" dirty="0" err="1" smtClean="0"/>
              <a:t>cont</a:t>
            </a:r>
            <a:r>
              <a:rPr lang="pt-BR" dirty="0" smtClean="0"/>
              <a:t> 2)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Deixar </a:t>
            </a:r>
            <a:r>
              <a:rPr lang="pt-BR" dirty="0" smtClean="0"/>
              <a:t>as variáveis protegidas</a:t>
            </a:r>
          </a:p>
          <a:p>
            <a:r>
              <a:rPr lang="pt-BR" dirty="0" smtClean="0"/>
              <a:t>Criar métodos públicos para essas variáveis</a:t>
            </a:r>
          </a:p>
          <a:p>
            <a:r>
              <a:rPr lang="pt-BR" dirty="0" smtClean="0"/>
              <a:t>Usar a convenção </a:t>
            </a:r>
            <a:r>
              <a:rPr lang="pt-BR" dirty="0" err="1" smtClean="0"/>
              <a:t>JavaBeans</a:t>
            </a:r>
            <a:r>
              <a:rPr lang="pt-BR" dirty="0" smtClean="0"/>
              <a:t> quando possível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podemos garantir o </a:t>
            </a:r>
            <a:r>
              <a:rPr lang="pt-BR" dirty="0" err="1" smtClean="0"/>
              <a:t>encapsulamento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o código que é executado quando a palavra-chave </a:t>
            </a:r>
            <a:r>
              <a:rPr lang="pt-BR" dirty="0" err="1" smtClean="0"/>
              <a:t>new</a:t>
            </a:r>
            <a:r>
              <a:rPr lang="pt-BR" dirty="0" smtClean="0"/>
              <a:t> é usada</a:t>
            </a:r>
          </a:p>
          <a:p>
            <a:r>
              <a:rPr lang="pt-BR" dirty="0" smtClean="0"/>
              <a:t>Podem existir outras formas de inicializar, mas um construtor sempre é executado</a:t>
            </a:r>
          </a:p>
          <a:p>
            <a:r>
              <a:rPr lang="pt-BR" dirty="0" smtClean="0"/>
              <a:t>Todas as classes precisam de um construtor, inclusive classes abstratas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é utilizado para inicializar variáveis de instância</a:t>
            </a:r>
          </a:p>
          <a:p>
            <a:r>
              <a:rPr lang="pt-BR" dirty="0" smtClean="0"/>
              <a:t>Um construtor não possui tipo de retorno</a:t>
            </a:r>
          </a:p>
          <a:p>
            <a:r>
              <a:rPr lang="pt-BR" dirty="0" smtClean="0"/>
              <a:t>Antes de executar um construtor, todos os construtores das superclasses devem ser chamados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chamamos </a:t>
            </a:r>
            <a:r>
              <a:rPr lang="pt-BR" dirty="0" err="1" smtClean="0"/>
              <a:t>new</a:t>
            </a:r>
            <a:r>
              <a:rPr lang="pt-BR" dirty="0" smtClean="0"/>
              <a:t>?</a:t>
            </a:r>
          </a:p>
          <a:p>
            <a:pPr lvl="1">
              <a:buNone/>
            </a:pPr>
            <a:r>
              <a:rPr lang="pt-BR" dirty="0" smtClean="0"/>
              <a:t>Ex: </a:t>
            </a:r>
            <a:r>
              <a:rPr lang="pt-BR" dirty="0" err="1" smtClean="0"/>
              <a:t>Horse</a:t>
            </a:r>
            <a:r>
              <a:rPr lang="pt-BR" dirty="0" smtClean="0"/>
              <a:t> h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Horse</a:t>
            </a:r>
            <a:r>
              <a:rPr lang="pt-BR" dirty="0" smtClean="0"/>
              <a:t>(); //</a:t>
            </a:r>
            <a:r>
              <a:rPr lang="pt-BR" dirty="0" err="1" smtClean="0"/>
              <a:t>Horse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Animal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é executado mas na </a:t>
            </a:r>
            <a:r>
              <a:rPr lang="pt-BR" b="1" dirty="0" smtClean="0"/>
              <a:t>primeira</a:t>
            </a:r>
            <a:r>
              <a:rPr lang="pt-BR" dirty="0" smtClean="0"/>
              <a:t> linha o construtor de Animal é chamado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Animal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Variáveis de </a:t>
            </a:r>
            <a:r>
              <a:rPr lang="pt-BR" dirty="0" err="1" smtClean="0"/>
              <a:t>Object</a:t>
            </a:r>
            <a:r>
              <a:rPr lang="pt-BR" dirty="0" smtClean="0"/>
              <a:t> recebem seus valores explícitos. Ex: </a:t>
            </a:r>
            <a:r>
              <a:rPr lang="pt-BR" dirty="0" err="1" smtClean="0"/>
              <a:t>int</a:t>
            </a:r>
            <a:r>
              <a:rPr lang="pt-BR" dirty="0" smtClean="0"/>
              <a:t> x = 27;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Cont...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completa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Animal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Animal completa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</a:t>
            </a:r>
            <a:r>
              <a:rPr lang="pt-BR" dirty="0" err="1" smtClean="0"/>
              <a:t>Horse</a:t>
            </a:r>
            <a:r>
              <a:rPr lang="pt-BR" dirty="0" smtClean="0"/>
              <a:t>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completa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  <p:pic>
        <p:nvPicPr>
          <p:cNvPr id="5" name="Espaço Reservado para Conteúdo 4" descr="segConstruto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143116"/>
            <a:ext cx="5813265" cy="342902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Exec</a:t>
            </a:r>
            <a:r>
              <a:rPr lang="pt-BR" dirty="0" smtClean="0"/>
              <a:t> 1: Construir um uma pequena árvore hierárquica com pelo menos 3 classes Ex:Pessoa, Aluno, </a:t>
            </a:r>
            <a:r>
              <a:rPr lang="pt-BR" dirty="0" err="1" smtClean="0"/>
              <a:t>AlunoGraduacao</a:t>
            </a:r>
            <a:endParaRPr lang="pt-BR" dirty="0" smtClean="0"/>
          </a:p>
          <a:p>
            <a:r>
              <a:rPr lang="pt-BR" dirty="0" err="1" smtClean="0"/>
              <a:t>Exec</a:t>
            </a:r>
            <a:r>
              <a:rPr lang="pt-BR" dirty="0" smtClean="0"/>
              <a:t> 2: Declarar construtores sem argumentos e verificar a ordem de execução com saídas para o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ter qualquer modificador de acesso</a:t>
            </a:r>
          </a:p>
          <a:p>
            <a:r>
              <a:rPr lang="pt-BR" dirty="0" smtClean="0"/>
              <a:t>Precise ter o mesmo nome da classe</a:t>
            </a:r>
          </a:p>
          <a:p>
            <a:r>
              <a:rPr lang="pt-BR" dirty="0" smtClean="0"/>
              <a:t>Não podem ter tipo de retorno</a:t>
            </a:r>
          </a:p>
          <a:p>
            <a:r>
              <a:rPr lang="pt-BR" dirty="0" smtClean="0"/>
              <a:t>Se nenhum construtor for declarado, um default será criado</a:t>
            </a:r>
          </a:p>
          <a:p>
            <a:r>
              <a:rPr lang="pt-BR" dirty="0" smtClean="0"/>
              <a:t>O construtor default não possui parâmetros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algum construtor tiver sido definido, um construtor sem parâmetro deve ser declarado caso seja necessário</a:t>
            </a:r>
          </a:p>
          <a:p>
            <a:r>
              <a:rPr lang="pt-BR" dirty="0" smtClean="0"/>
              <a:t>Todo construtor primeiro executa ou uma chamada para super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  <a:p>
            <a:r>
              <a:rPr lang="pt-BR" dirty="0" smtClean="0"/>
              <a:t>Se não houver, o construtor vai inserir automaticamente uma chamada para super</a:t>
            </a:r>
          </a:p>
          <a:p>
            <a:r>
              <a:rPr lang="pt-BR" dirty="0" smtClean="0"/>
              <a:t>Não se pode chamar métodos de instância na chamada a super ou </a:t>
            </a:r>
            <a:r>
              <a:rPr lang="pt-BR" dirty="0" err="1" smtClean="0"/>
              <a:t>this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Apenas variáveis ou métodos estáticos, podem ser chamados na primeira linha</a:t>
            </a:r>
          </a:p>
          <a:p>
            <a:r>
              <a:rPr lang="pt-BR" dirty="0" smtClean="0"/>
              <a:t>Classes abstratas tem construtores</a:t>
            </a:r>
          </a:p>
          <a:p>
            <a:r>
              <a:rPr lang="pt-BR" dirty="0" smtClean="0"/>
              <a:t>Interfaces não tem construtores</a:t>
            </a:r>
          </a:p>
          <a:p>
            <a:r>
              <a:rPr lang="pt-BR" dirty="0" smtClean="0"/>
              <a:t>Construtores não podem ser chamados como métodos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strutoresa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6024" y="836712"/>
            <a:ext cx="8748464" cy="797577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correto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1412776"/>
            <a:ext cx="8316416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setFone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(fone &gt; 0){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.fone =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2214554"/>
            <a:ext cx="7929618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(i, "");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i, String s){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}//se comentar essa linha da erro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métodos e variáveis que não necessitam ou que não precisam de uma instância</a:t>
            </a:r>
          </a:p>
          <a:p>
            <a:pPr lvl="1"/>
            <a:r>
              <a:rPr lang="pt-BR" dirty="0" smtClean="0"/>
              <a:t>Ex: Métodos utilitários, contadores, constantes</a:t>
            </a:r>
          </a:p>
          <a:p>
            <a:r>
              <a:rPr lang="pt-BR" dirty="0" smtClean="0"/>
              <a:t>É compartilhado por todas as instâncias de uma classe</a:t>
            </a:r>
          </a:p>
          <a:p>
            <a:r>
              <a:rPr lang="pt-BR" dirty="0" smtClean="0"/>
              <a:t>Recebem os mesmos valores padrão de variáveis de instância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99656"/>
            <a:ext cx="7929618" cy="432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total++;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[]){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estático </a:t>
            </a:r>
            <a:r>
              <a:rPr lang="pt-BR" b="1" dirty="0" smtClean="0"/>
              <a:t>não</a:t>
            </a:r>
            <a:r>
              <a:rPr lang="pt-BR" dirty="0" smtClean="0"/>
              <a:t> pode acessar variáveis de instância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284984"/>
            <a:ext cx="792961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3;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y = 4.3f;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z = x; z &lt; ++x; z--, y = y + z)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//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codigo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para distrair aqui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r>
              <a:rPr lang="pt-BR" dirty="0" smtClean="0"/>
              <a:t>Métodos estáticos não podem ser sobrescritos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772816"/>
            <a:ext cx="8136904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it's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redefinition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("d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[] a = 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0; x &lt;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a.length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; x++)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a[x].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invoke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grau em que uma classe conhece outra classe</a:t>
            </a:r>
          </a:p>
          <a:p>
            <a:r>
              <a:rPr lang="pt-BR" dirty="0" smtClean="0"/>
              <a:t>Se a classe A sabe apenas o que a classe B expôs publicamente, então essas classe são fracamente acopladas</a:t>
            </a:r>
          </a:p>
          <a:p>
            <a:r>
              <a:rPr lang="pt-BR" dirty="0" smtClean="0"/>
              <a:t>O acoplamento fraco é o estado desejável para classes, que minimizam as referências umas as outras e limitam o uso da API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haver com um fraco </a:t>
            </a:r>
            <a:r>
              <a:rPr lang="pt-BR" dirty="0" err="1" smtClean="0"/>
              <a:t>encapsulamento</a:t>
            </a:r>
            <a:r>
              <a:rPr lang="pt-BR" dirty="0" smtClean="0"/>
              <a:t>, onde as variáveis não estejam bem protegidas</a:t>
            </a:r>
          </a:p>
          <a:p>
            <a:r>
              <a:rPr lang="pt-BR" dirty="0" smtClean="0"/>
              <a:t>Relaciona-se também ao uso excessivo de métodos de uma classe por outra classe, de forma que qualquer mudança em uma classe afete a outra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coesão tem haver com o grau em que uma classe tem um único objetivo e bem focado objetivo</a:t>
            </a:r>
          </a:p>
          <a:p>
            <a:r>
              <a:rPr lang="pt-BR" dirty="0" smtClean="0"/>
              <a:t>Quanto mais focada mais coesa é a classe</a:t>
            </a:r>
          </a:p>
          <a:p>
            <a:r>
              <a:rPr lang="pt-BR" dirty="0" smtClean="0"/>
              <a:t>A coesão refere-se mais a apenas uma classe e menos com o relacionamento entre classes como o acoplamento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projetos de grande porte as classes Fachadas tendem a ter muitos objetivos e a assumir muitas responsabilidades, diminuindo a coesão </a:t>
            </a:r>
            <a:r>
              <a:rPr lang="pt-BR" smtClean="0"/>
              <a:t>da mesma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ncapsulamen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1879" y="1600200"/>
            <a:ext cx="7700242" cy="45259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objetos em Java herdam de alguém menos um(o próprio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Tem </a:t>
            </a:r>
            <a:r>
              <a:rPr lang="pt-BR" dirty="0" smtClean="0"/>
              <a:t>como </a:t>
            </a:r>
            <a:r>
              <a:rPr lang="pt-BR" dirty="0" smtClean="0"/>
              <a:t>principais objetivos</a:t>
            </a:r>
          </a:p>
          <a:p>
            <a:pPr lvl="1"/>
            <a:r>
              <a:rPr lang="pt-BR" dirty="0" smtClean="0"/>
              <a:t>Evitar repetição</a:t>
            </a:r>
          </a:p>
          <a:p>
            <a:pPr lvl="1"/>
            <a:r>
              <a:rPr lang="pt-BR" dirty="0" smtClean="0"/>
              <a:t>Usar o polimorfismo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t1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(t2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Evitando repetição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628800"/>
            <a:ext cx="8316416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3611</TotalTime>
  <Words>1519</Words>
  <Application>Microsoft Office PowerPoint</Application>
  <PresentationFormat>Apresentação na tela (4:3)</PresentationFormat>
  <Paragraphs>470</Paragraphs>
  <Slides>58</Slides>
  <Notes>58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MODELO_JAVA_INOVE</vt:lpstr>
      <vt:lpstr>Treinamento Certificação JAVA</vt:lpstr>
      <vt:lpstr>Encapsulamento</vt:lpstr>
      <vt:lpstr>Exemplo  Incorreto</vt:lpstr>
      <vt:lpstr>Como podemos garantir o encapsulamento?</vt:lpstr>
      <vt:lpstr>Exemplo correto</vt:lpstr>
      <vt:lpstr>Encapsulamento</vt:lpstr>
      <vt:lpstr>Herança</vt:lpstr>
      <vt:lpstr>Exemplo</vt:lpstr>
      <vt:lpstr>Evitando repetição</vt:lpstr>
      <vt:lpstr>Usando polimorfismo</vt:lpstr>
      <vt:lpstr>Herança usando polimorfismo</vt:lpstr>
      <vt:lpstr>Relação “É um”</vt:lpstr>
      <vt:lpstr>Relação “Tem um”</vt:lpstr>
      <vt:lpstr>Polimorfismo</vt:lpstr>
      <vt:lpstr>Polimorfismo com uma variável de referência</vt:lpstr>
      <vt:lpstr>Exemplo</vt:lpstr>
      <vt:lpstr>Exemplo(cont)</vt:lpstr>
      <vt:lpstr>Sobrescrever</vt:lpstr>
      <vt:lpstr>Exemplo</vt:lpstr>
      <vt:lpstr>Regras da sobrescrita</vt:lpstr>
      <vt:lpstr>Exemplo</vt:lpstr>
      <vt:lpstr>Compilação x Execução na sobrescrita</vt:lpstr>
      <vt:lpstr>Outras regras de sobrescrita</vt:lpstr>
      <vt:lpstr>Outras regras de sobrescrita(cont)</vt:lpstr>
      <vt:lpstr>Exemplo</vt:lpstr>
      <vt:lpstr>Mais regras de sobrescrita</vt:lpstr>
      <vt:lpstr>Cenários de sobrescrita</vt:lpstr>
      <vt:lpstr>Sobrecarga</vt:lpstr>
      <vt:lpstr>Regras de sobrecarga</vt:lpstr>
      <vt:lpstr>Exemplo</vt:lpstr>
      <vt:lpstr>Cuidados com sobrecarga</vt:lpstr>
      <vt:lpstr>Diferença entre sobrecarga e sobrescrita</vt:lpstr>
      <vt:lpstr>Casting</vt:lpstr>
      <vt:lpstr>Exemplo</vt:lpstr>
      <vt:lpstr>Upcast x Downcast</vt:lpstr>
      <vt:lpstr>Interfaces</vt:lpstr>
      <vt:lpstr>Tipos de Retorno </vt:lpstr>
      <vt:lpstr>Tipos de Retorno(cont) </vt:lpstr>
      <vt:lpstr>Tipos de Retorno(cont 2) </vt:lpstr>
      <vt:lpstr>Construtores</vt:lpstr>
      <vt:lpstr>Construtores</vt:lpstr>
      <vt:lpstr>Como funciona os construtores</vt:lpstr>
      <vt:lpstr>Como funciona os construtores</vt:lpstr>
      <vt:lpstr>Como funciona os construtores</vt:lpstr>
      <vt:lpstr>Construtores</vt:lpstr>
      <vt:lpstr>Regras para construtores</vt:lpstr>
      <vt:lpstr>Regras para construtores</vt:lpstr>
      <vt:lpstr>Regras para construtores</vt:lpstr>
      <vt:lpstr>Regras para construtores</vt:lpstr>
      <vt:lpstr>Construtores</vt:lpstr>
      <vt:lpstr>Statics</vt:lpstr>
      <vt:lpstr>Statics</vt:lpstr>
      <vt:lpstr>Statics</vt:lpstr>
      <vt:lpstr>Métodos estáticos</vt:lpstr>
      <vt:lpstr>Acoplamento</vt:lpstr>
      <vt:lpstr>Acoplamento</vt:lpstr>
      <vt:lpstr>Coesão </vt:lpstr>
      <vt:lpstr>Coesão 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518</cp:revision>
  <dcterms:created xsi:type="dcterms:W3CDTF">2011-11-03T07:20:09Z</dcterms:created>
  <dcterms:modified xsi:type="dcterms:W3CDTF">2012-01-28T01:43:43Z</dcterms:modified>
</cp:coreProperties>
</file>