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258" r:id="rId3"/>
    <p:sldId id="262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75" r:id="rId12"/>
    <p:sldId id="268" r:id="rId13"/>
    <p:sldId id="272" r:id="rId14"/>
    <p:sldId id="269" r:id="rId15"/>
    <p:sldId id="273" r:id="rId16"/>
    <p:sldId id="270" r:id="rId17"/>
    <p:sldId id="274" r:id="rId18"/>
    <p:sldId id="276" r:id="rId19"/>
    <p:sldId id="278" r:id="rId20"/>
    <p:sldId id="277" r:id="rId21"/>
    <p:sldId id="279" r:id="rId22"/>
    <p:sldId id="280" r:id="rId23"/>
    <p:sldId id="283" r:id="rId24"/>
    <p:sldId id="284" r:id="rId25"/>
    <p:sldId id="286" r:id="rId26"/>
    <p:sldId id="285" r:id="rId27"/>
    <p:sldId id="287" r:id="rId28"/>
    <p:sldId id="288" r:id="rId29"/>
    <p:sldId id="291" r:id="rId30"/>
    <p:sldId id="289" r:id="rId31"/>
    <p:sldId id="292" r:id="rId32"/>
    <p:sldId id="290" r:id="rId33"/>
    <p:sldId id="293" r:id="rId34"/>
    <p:sldId id="294" r:id="rId35"/>
    <p:sldId id="297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4" r:id="rId46"/>
    <p:sldId id="307" r:id="rId47"/>
    <p:sldId id="305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xmlns="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TestDays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4.         public </a:t>
            </a:r>
            <a:r>
              <a:rPr lang="en-US" dirty="0" err="1" smtClean="0"/>
              <a:t>enum</a:t>
            </a:r>
            <a:r>
              <a:rPr lang="en-US" dirty="0" smtClean="0"/>
              <a:t> Days { MON, TUE, WED };</a:t>
            </a:r>
          </a:p>
          <a:p>
            <a:pPr>
              <a:buNone/>
            </a:pPr>
            <a:r>
              <a:rPr lang="en-US" dirty="0" smtClean="0"/>
              <a:t>5. 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  for(</a:t>
            </a:r>
            <a:r>
              <a:rPr lang="pt-BR" dirty="0" err="1" smtClean="0"/>
              <a:t>Days</a:t>
            </a:r>
            <a:r>
              <a:rPr lang="pt-BR" dirty="0" smtClean="0"/>
              <a:t> d : </a:t>
            </a:r>
            <a:r>
              <a:rPr lang="pt-BR" dirty="0" err="1" smtClean="0"/>
              <a:t>Days</a:t>
            </a:r>
            <a:r>
              <a:rPr lang="pt-BR" dirty="0" smtClean="0"/>
              <a:t>.</a:t>
            </a:r>
            <a:r>
              <a:rPr lang="pt-BR" dirty="0" err="1" smtClean="0"/>
              <a:t>values</a:t>
            </a:r>
            <a:r>
              <a:rPr lang="pt-BR" dirty="0" smtClean="0"/>
              <a:t>() )</a:t>
            </a:r>
          </a:p>
          <a:p>
            <a:pPr>
              <a:buNone/>
            </a:pPr>
            <a:r>
              <a:rPr lang="pt-BR" dirty="0" smtClean="0"/>
              <a:t>7.            ;</a:t>
            </a:r>
          </a:p>
          <a:p>
            <a:pPr>
              <a:buNone/>
            </a:pPr>
            <a:r>
              <a:rPr lang="pt-BR" dirty="0" smtClean="0"/>
              <a:t>8.            </a:t>
            </a:r>
            <a:r>
              <a:rPr lang="pt-BR" dirty="0" err="1" smtClean="0"/>
              <a:t>Days</a:t>
            </a:r>
            <a:r>
              <a:rPr lang="pt-BR" dirty="0" smtClean="0"/>
              <a:t> [] d2 = </a:t>
            </a:r>
            <a:r>
              <a:rPr lang="pt-BR" dirty="0" err="1" smtClean="0"/>
              <a:t>Days</a:t>
            </a:r>
            <a:r>
              <a:rPr lang="pt-BR" dirty="0" smtClean="0"/>
              <a:t>.</a:t>
            </a:r>
            <a:r>
              <a:rPr lang="pt-BR" dirty="0" err="1" smtClean="0"/>
              <a:t>values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9.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(d2[2]);</a:t>
            </a:r>
          </a:p>
          <a:p>
            <a:pPr>
              <a:buNone/>
            </a:pPr>
            <a:r>
              <a:rPr lang="pt-BR" dirty="0" smtClean="0"/>
              <a:t>10.    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/>
              <a:t>A. TUE</a:t>
            </a:r>
          </a:p>
          <a:p>
            <a:pPr>
              <a:buNone/>
            </a:pPr>
            <a:r>
              <a:rPr lang="pt-BR" dirty="0" smtClean="0"/>
              <a:t>B. WED</a:t>
            </a:r>
          </a:p>
          <a:p>
            <a:pPr>
              <a:buNone/>
            </a:pPr>
            <a:r>
              <a:rPr lang="en-US" dirty="0" smtClean="0"/>
              <a:t>C. The output is unpredictable</a:t>
            </a:r>
          </a:p>
          <a:p>
            <a:pPr>
              <a:buNone/>
            </a:pPr>
            <a:r>
              <a:rPr lang="en-US" dirty="0" smtClean="0"/>
              <a:t>D. Compilation fails due to an error on line 4</a:t>
            </a:r>
          </a:p>
          <a:p>
            <a:pPr>
              <a:buNone/>
            </a:pPr>
            <a:r>
              <a:rPr lang="en-US" dirty="0" smtClean="0"/>
              <a:t>E. Compilation fails due to an error on line 6</a:t>
            </a:r>
          </a:p>
          <a:p>
            <a:pPr>
              <a:buNone/>
            </a:pPr>
            <a:r>
              <a:rPr lang="en-US" dirty="0" smtClean="0"/>
              <a:t>F. Compilation fails due to an error on line 8</a:t>
            </a:r>
          </a:p>
          <a:p>
            <a:pPr>
              <a:buNone/>
            </a:pPr>
            <a:r>
              <a:rPr lang="en-US" dirty="0" smtClean="0"/>
              <a:t>G. Compilation fails due to an error on line 9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TestDays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4.         public </a:t>
            </a:r>
            <a:r>
              <a:rPr lang="en-US" dirty="0" err="1" smtClean="0"/>
              <a:t>enum</a:t>
            </a:r>
            <a:r>
              <a:rPr lang="en-US" dirty="0" smtClean="0"/>
              <a:t> Days { MON, TUE, WED };</a:t>
            </a:r>
          </a:p>
          <a:p>
            <a:pPr>
              <a:buNone/>
            </a:pPr>
            <a:r>
              <a:rPr lang="en-US" dirty="0" smtClean="0"/>
              <a:t>5. 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  for(</a:t>
            </a:r>
            <a:r>
              <a:rPr lang="pt-BR" dirty="0" err="1" smtClean="0"/>
              <a:t>Days</a:t>
            </a:r>
            <a:r>
              <a:rPr lang="pt-BR" dirty="0" smtClean="0"/>
              <a:t> d : </a:t>
            </a:r>
            <a:r>
              <a:rPr lang="pt-BR" dirty="0" err="1" smtClean="0"/>
              <a:t>Days</a:t>
            </a:r>
            <a:r>
              <a:rPr lang="pt-BR" dirty="0" smtClean="0"/>
              <a:t>.</a:t>
            </a:r>
            <a:r>
              <a:rPr lang="pt-BR" dirty="0" err="1" smtClean="0"/>
              <a:t>values</a:t>
            </a:r>
            <a:r>
              <a:rPr lang="pt-BR" dirty="0" smtClean="0"/>
              <a:t>() )</a:t>
            </a:r>
          </a:p>
          <a:p>
            <a:pPr>
              <a:buNone/>
            </a:pPr>
            <a:r>
              <a:rPr lang="pt-BR" dirty="0" smtClean="0"/>
              <a:t>7.            ;</a:t>
            </a:r>
          </a:p>
          <a:p>
            <a:pPr>
              <a:buNone/>
            </a:pPr>
            <a:r>
              <a:rPr lang="pt-BR" dirty="0" smtClean="0"/>
              <a:t>8.            </a:t>
            </a:r>
            <a:r>
              <a:rPr lang="pt-BR" dirty="0" err="1" smtClean="0"/>
              <a:t>Days</a:t>
            </a:r>
            <a:r>
              <a:rPr lang="pt-BR" dirty="0" smtClean="0"/>
              <a:t> [] d2 = </a:t>
            </a:r>
            <a:r>
              <a:rPr lang="pt-BR" dirty="0" err="1" smtClean="0"/>
              <a:t>Days</a:t>
            </a:r>
            <a:r>
              <a:rPr lang="pt-BR" dirty="0" smtClean="0"/>
              <a:t>.</a:t>
            </a:r>
            <a:r>
              <a:rPr lang="pt-BR" dirty="0" err="1" smtClean="0"/>
              <a:t>values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9.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(d2[2]);</a:t>
            </a:r>
          </a:p>
          <a:p>
            <a:pPr>
              <a:buNone/>
            </a:pPr>
            <a:r>
              <a:rPr lang="pt-BR" dirty="0" smtClean="0"/>
              <a:t>10.    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A. TUE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</a:rPr>
              <a:t>B. WED</a:t>
            </a:r>
          </a:p>
          <a:p>
            <a:pPr>
              <a:buNone/>
            </a:pPr>
            <a:r>
              <a:rPr lang="en-US" dirty="0" smtClean="0"/>
              <a:t>C. The output is unpredictable</a:t>
            </a:r>
          </a:p>
          <a:p>
            <a:pPr>
              <a:buNone/>
            </a:pPr>
            <a:r>
              <a:rPr lang="en-US" dirty="0" smtClean="0"/>
              <a:t>D. Compilation fails due to an error on line 4</a:t>
            </a:r>
          </a:p>
          <a:p>
            <a:pPr>
              <a:buNone/>
            </a:pPr>
            <a:r>
              <a:rPr lang="en-US" dirty="0" smtClean="0"/>
              <a:t>E. Compilation fails due to an error on line 6</a:t>
            </a:r>
          </a:p>
          <a:p>
            <a:pPr>
              <a:buNone/>
            </a:pPr>
            <a:r>
              <a:rPr lang="en-US" dirty="0" smtClean="0"/>
              <a:t>F. Compilation fails due to an error on line 8</a:t>
            </a:r>
          </a:p>
          <a:p>
            <a:pPr>
              <a:buNone/>
            </a:pPr>
            <a:r>
              <a:rPr lang="en-US" dirty="0" smtClean="0"/>
              <a:t>G. Compilation fails due to an error on line 9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Announce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5.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for(</a:t>
            </a:r>
            <a:r>
              <a:rPr lang="pt-BR" dirty="0" err="1" smtClean="0"/>
              <a:t>int</a:t>
            </a:r>
            <a:r>
              <a:rPr lang="pt-BR" dirty="0" smtClean="0"/>
              <a:t> __x = 0; __x &lt; 3; __x++) ;</a:t>
            </a:r>
          </a:p>
          <a:p>
            <a:pPr>
              <a:buNone/>
            </a:pPr>
            <a:r>
              <a:rPr lang="pt-BR" dirty="0" smtClean="0"/>
              <a:t>7.          </a:t>
            </a:r>
            <a:r>
              <a:rPr lang="pt-BR" dirty="0" err="1" smtClean="0"/>
              <a:t>int</a:t>
            </a:r>
            <a:r>
              <a:rPr lang="pt-BR" dirty="0" smtClean="0"/>
              <a:t> #</a:t>
            </a:r>
            <a:r>
              <a:rPr lang="pt-BR" dirty="0" err="1" smtClean="0"/>
              <a:t>lb</a:t>
            </a:r>
            <a:r>
              <a:rPr lang="pt-BR" dirty="0" smtClean="0"/>
              <a:t> = 7;</a:t>
            </a:r>
          </a:p>
          <a:p>
            <a:pPr>
              <a:buNone/>
            </a:pPr>
            <a:r>
              <a:rPr lang="pt-BR" dirty="0" smtClean="0"/>
              <a:t>8.          </a:t>
            </a:r>
            <a:r>
              <a:rPr lang="pt-BR" dirty="0" err="1" smtClean="0"/>
              <a:t>long</a:t>
            </a:r>
            <a:r>
              <a:rPr lang="pt-BR" dirty="0" smtClean="0"/>
              <a:t> [] x [5];</a:t>
            </a:r>
          </a:p>
          <a:p>
            <a:pPr>
              <a:buNone/>
            </a:pPr>
            <a:r>
              <a:rPr lang="pt-BR" dirty="0" smtClean="0"/>
              <a:t>9.          </a:t>
            </a:r>
            <a:r>
              <a:rPr lang="pt-BR" dirty="0" err="1" smtClean="0"/>
              <a:t>Boolean</a:t>
            </a:r>
            <a:r>
              <a:rPr lang="pt-BR" dirty="0" smtClean="0"/>
              <a:t> []</a:t>
            </a:r>
            <a:r>
              <a:rPr lang="pt-BR" dirty="0" err="1" smtClean="0"/>
              <a:t>ba</a:t>
            </a:r>
            <a:r>
              <a:rPr lang="pt-BR" dirty="0" smtClean="0"/>
              <a:t>[];</a:t>
            </a:r>
          </a:p>
          <a:p>
            <a:pPr>
              <a:buNone/>
            </a:pPr>
            <a:r>
              <a:rPr lang="en-US" dirty="0" smtClean="0"/>
              <a:t>10.        </a:t>
            </a:r>
            <a:r>
              <a:rPr lang="en-US" dirty="0" err="1" smtClean="0"/>
              <a:t>enum</a:t>
            </a:r>
            <a:r>
              <a:rPr lang="en-US" dirty="0" smtClean="0"/>
              <a:t> Traffic { RED, YELLOW, GREEN };</a:t>
            </a:r>
          </a:p>
          <a:p>
            <a:pPr>
              <a:buNone/>
            </a:pPr>
            <a:r>
              <a:rPr lang="pt-BR" dirty="0" smtClean="0"/>
              <a:t>11.    }</a:t>
            </a:r>
          </a:p>
          <a:p>
            <a:pPr>
              <a:buNone/>
            </a:pPr>
            <a:r>
              <a:rPr lang="pt-BR" dirty="0" smtClean="0"/>
              <a:t>12.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succeeds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B. Compilation fails with an error on line 6</a:t>
            </a:r>
          </a:p>
          <a:p>
            <a:pPr>
              <a:buNone/>
            </a:pPr>
            <a:r>
              <a:rPr lang="en-US" dirty="0" smtClean="0"/>
              <a:t>C. Compilation fails with an error on line 7</a:t>
            </a:r>
          </a:p>
          <a:p>
            <a:pPr>
              <a:buNone/>
            </a:pPr>
            <a:r>
              <a:rPr lang="en-US" dirty="0" smtClean="0"/>
              <a:t>D. Compilation fails with an error on line 8</a:t>
            </a:r>
          </a:p>
          <a:p>
            <a:pPr>
              <a:buNone/>
            </a:pPr>
            <a:r>
              <a:rPr lang="en-US" dirty="0" smtClean="0"/>
              <a:t>E. Compilation fails with an error on line 9</a:t>
            </a:r>
          </a:p>
          <a:p>
            <a:pPr>
              <a:buNone/>
            </a:pPr>
            <a:r>
              <a:rPr lang="en-US" dirty="0" smtClean="0"/>
              <a:t>F. Compilation fails with an error on line 10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Announce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5.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for(</a:t>
            </a:r>
            <a:r>
              <a:rPr lang="pt-BR" dirty="0" err="1" smtClean="0"/>
              <a:t>int</a:t>
            </a:r>
            <a:r>
              <a:rPr lang="pt-BR" dirty="0" smtClean="0"/>
              <a:t> __x = 0; __x &lt; 3; __x++) ;</a:t>
            </a:r>
          </a:p>
          <a:p>
            <a:pPr>
              <a:buNone/>
            </a:pPr>
            <a:r>
              <a:rPr lang="pt-BR" dirty="0" smtClean="0"/>
              <a:t>7.          </a:t>
            </a:r>
            <a:r>
              <a:rPr lang="pt-BR" dirty="0" err="1" smtClean="0"/>
              <a:t>int</a:t>
            </a:r>
            <a:r>
              <a:rPr lang="pt-BR" dirty="0" smtClean="0"/>
              <a:t> #</a:t>
            </a:r>
            <a:r>
              <a:rPr lang="pt-BR" dirty="0" err="1" smtClean="0"/>
              <a:t>lb</a:t>
            </a:r>
            <a:r>
              <a:rPr lang="pt-BR" dirty="0" smtClean="0"/>
              <a:t> = 7;</a:t>
            </a:r>
          </a:p>
          <a:p>
            <a:pPr>
              <a:buNone/>
            </a:pPr>
            <a:r>
              <a:rPr lang="pt-BR" dirty="0" smtClean="0"/>
              <a:t>8.          </a:t>
            </a:r>
            <a:r>
              <a:rPr lang="pt-BR" dirty="0" err="1" smtClean="0"/>
              <a:t>long</a:t>
            </a:r>
            <a:r>
              <a:rPr lang="pt-BR" dirty="0" smtClean="0"/>
              <a:t> [] x [5];</a:t>
            </a:r>
          </a:p>
          <a:p>
            <a:pPr>
              <a:buNone/>
            </a:pPr>
            <a:r>
              <a:rPr lang="pt-BR" dirty="0" smtClean="0"/>
              <a:t>9.          </a:t>
            </a:r>
            <a:r>
              <a:rPr lang="pt-BR" dirty="0" err="1" smtClean="0"/>
              <a:t>Boolean</a:t>
            </a:r>
            <a:r>
              <a:rPr lang="pt-BR" dirty="0" smtClean="0"/>
              <a:t> []</a:t>
            </a:r>
            <a:r>
              <a:rPr lang="pt-BR" dirty="0" err="1" smtClean="0"/>
              <a:t>ba</a:t>
            </a:r>
            <a:r>
              <a:rPr lang="pt-BR" dirty="0" smtClean="0"/>
              <a:t>[];</a:t>
            </a:r>
          </a:p>
          <a:p>
            <a:pPr>
              <a:buNone/>
            </a:pPr>
            <a:r>
              <a:rPr lang="en-US" dirty="0" smtClean="0"/>
              <a:t>10.        </a:t>
            </a:r>
            <a:r>
              <a:rPr lang="en-US" dirty="0" err="1" smtClean="0"/>
              <a:t>enum</a:t>
            </a:r>
            <a:r>
              <a:rPr lang="en-US" dirty="0" smtClean="0"/>
              <a:t> Traffic { RED, YELLOW, GREEN };</a:t>
            </a:r>
          </a:p>
          <a:p>
            <a:pPr>
              <a:buNone/>
            </a:pPr>
            <a:r>
              <a:rPr lang="pt-BR" dirty="0" smtClean="0"/>
              <a:t>11.    }</a:t>
            </a:r>
          </a:p>
          <a:p>
            <a:pPr>
              <a:buNone/>
            </a:pPr>
            <a:r>
              <a:rPr lang="pt-BR" dirty="0" smtClean="0"/>
              <a:t>12.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succeeds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B. Compilation fails with an error on line 6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C. Compilation fails with an error on line 7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D. Compilation fails with an error on line 8</a:t>
            </a:r>
          </a:p>
          <a:p>
            <a:pPr>
              <a:buNone/>
            </a:pPr>
            <a:r>
              <a:rPr lang="en-US" dirty="0" smtClean="0"/>
              <a:t>E. Compilation fails with an error on line 9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F. Compilation fails with an error on line 10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 smtClean="0"/>
              <a:t>Animals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    DOG("woof"), CAT("meow"), FISH("burble");</a:t>
            </a:r>
          </a:p>
          <a:p>
            <a:pPr>
              <a:buNone/>
            </a:pPr>
            <a:r>
              <a:rPr lang="pt-BR" dirty="0" smtClean="0"/>
              <a:t>3.     String </a:t>
            </a:r>
            <a:r>
              <a:rPr lang="pt-BR" dirty="0" err="1" smtClean="0"/>
              <a:t>sound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en-US" dirty="0" smtClean="0"/>
              <a:t>4.     Animals(String s) { sound = s; }</a:t>
            </a:r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pt-BR" dirty="0" smtClean="0"/>
              <a:t>6.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TestEnum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7.      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Animals</a:t>
            </a:r>
            <a:r>
              <a:rPr lang="pt-BR" dirty="0" smtClean="0"/>
              <a:t> a;</a:t>
            </a:r>
          </a:p>
          <a:p>
            <a:pPr>
              <a:buNone/>
            </a:pPr>
            <a:r>
              <a:rPr lang="en-US" dirty="0" smtClean="0"/>
              <a:t>8.    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9.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/>
              <a:t>a.DOG.sound</a:t>
            </a:r>
            <a:r>
              <a:rPr lang="pt-BR" dirty="0" smtClean="0"/>
              <a:t> + " " + </a:t>
            </a:r>
            <a:r>
              <a:rPr lang="pt-BR" dirty="0" err="1" smtClean="0"/>
              <a:t>a.FISH.sound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10.     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woof</a:t>
            </a:r>
            <a:r>
              <a:rPr lang="pt-BR" dirty="0" smtClean="0"/>
              <a:t> </a:t>
            </a:r>
            <a:r>
              <a:rPr lang="pt-BR" dirty="0" err="1" smtClean="0"/>
              <a:t>burble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errors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C. Compilation fails due to an error on line 2</a:t>
            </a:r>
          </a:p>
          <a:p>
            <a:pPr>
              <a:buNone/>
            </a:pPr>
            <a:r>
              <a:rPr lang="en-US" dirty="0" smtClean="0"/>
              <a:t>D. Compilation fails due to an error on line 3</a:t>
            </a:r>
          </a:p>
          <a:p>
            <a:pPr>
              <a:buNone/>
            </a:pPr>
            <a:r>
              <a:rPr lang="en-US" dirty="0" smtClean="0"/>
              <a:t>E. Compilation fails due to an error on line 4</a:t>
            </a:r>
          </a:p>
          <a:p>
            <a:pPr>
              <a:buNone/>
            </a:pPr>
            <a:r>
              <a:rPr lang="en-US" dirty="0" smtClean="0"/>
              <a:t>F. Compilation fails due to an error on line 9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 smtClean="0"/>
              <a:t>Animals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    DOG("woof"), CAT("meow"), FISH("burble");</a:t>
            </a:r>
          </a:p>
          <a:p>
            <a:pPr>
              <a:buNone/>
            </a:pPr>
            <a:r>
              <a:rPr lang="pt-BR" dirty="0" smtClean="0"/>
              <a:t>3.     String </a:t>
            </a:r>
            <a:r>
              <a:rPr lang="pt-BR" dirty="0" err="1" smtClean="0"/>
              <a:t>sound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en-US" dirty="0" smtClean="0"/>
              <a:t>4.     Animals(String s) { sound = s; }</a:t>
            </a:r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pt-BR" dirty="0" smtClean="0"/>
              <a:t>6.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TestEnum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7.      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Animals</a:t>
            </a:r>
            <a:r>
              <a:rPr lang="pt-BR" dirty="0" smtClean="0"/>
              <a:t> a;</a:t>
            </a:r>
          </a:p>
          <a:p>
            <a:pPr>
              <a:buNone/>
            </a:pPr>
            <a:r>
              <a:rPr lang="en-US" dirty="0" smtClean="0"/>
              <a:t>8.    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9.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/>
              <a:t>a.DOG.sound</a:t>
            </a:r>
            <a:r>
              <a:rPr lang="pt-BR" dirty="0" smtClean="0"/>
              <a:t> + " " + </a:t>
            </a:r>
            <a:r>
              <a:rPr lang="pt-BR" dirty="0" err="1" smtClean="0"/>
              <a:t>a.FISH.sound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10.     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</a:rPr>
              <a:t>A. </a:t>
            </a:r>
            <a:r>
              <a:rPr lang="pt-BR" b="1" dirty="0" err="1" smtClean="0">
                <a:solidFill>
                  <a:srgbClr val="00B050"/>
                </a:solidFill>
              </a:rPr>
              <a:t>woof</a:t>
            </a:r>
            <a:r>
              <a:rPr lang="pt-BR" b="1" dirty="0" smtClean="0">
                <a:solidFill>
                  <a:srgbClr val="00B050"/>
                </a:solidFill>
              </a:rPr>
              <a:t> </a:t>
            </a:r>
            <a:r>
              <a:rPr lang="pt-BR" b="1" dirty="0" err="1" smtClean="0">
                <a:solidFill>
                  <a:srgbClr val="00B050"/>
                </a:solidFill>
              </a:rPr>
              <a:t>burble</a:t>
            </a:r>
            <a:endParaRPr lang="pt-BR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errors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C. Compilation fails due to an error on line 2</a:t>
            </a:r>
          </a:p>
          <a:p>
            <a:pPr>
              <a:buNone/>
            </a:pPr>
            <a:r>
              <a:rPr lang="en-US" dirty="0" smtClean="0"/>
              <a:t>D. Compilation fails due to an error on line 3</a:t>
            </a:r>
          </a:p>
          <a:p>
            <a:pPr>
              <a:buNone/>
            </a:pPr>
            <a:r>
              <a:rPr lang="en-US" dirty="0" smtClean="0"/>
              <a:t>E. Compilation fails due to an error on line 4</a:t>
            </a:r>
          </a:p>
          <a:p>
            <a:pPr>
              <a:buNone/>
            </a:pPr>
            <a:r>
              <a:rPr lang="en-US" dirty="0" smtClean="0"/>
              <a:t>F. Compilation fails due to an error on line 9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550" dirty="0" err="1" smtClean="0"/>
              <a:t>Given</a:t>
            </a:r>
            <a:r>
              <a:rPr lang="pt-BR" sz="1550" dirty="0" smtClean="0"/>
              <a:t>:</a:t>
            </a:r>
          </a:p>
          <a:p>
            <a:pPr>
              <a:buNone/>
            </a:pPr>
            <a:r>
              <a:rPr lang="en-US" sz="1550" dirty="0" smtClean="0"/>
              <a:t>1. public class Electronic implements Device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doIt</a:t>
            </a:r>
            <a:r>
              <a:rPr lang="pt-BR" sz="1550" dirty="0" smtClean="0"/>
              <a:t>() { } }</a:t>
            </a:r>
          </a:p>
          <a:p>
            <a:pPr>
              <a:buNone/>
            </a:pPr>
            <a:r>
              <a:rPr lang="pt-BR" sz="1550" dirty="0" smtClean="0"/>
              <a:t>2.</a:t>
            </a:r>
          </a:p>
          <a:p>
            <a:pPr>
              <a:buNone/>
            </a:pPr>
            <a:r>
              <a:rPr lang="en-US" sz="1550" dirty="0" smtClean="0"/>
              <a:t>3. abstract class Phone1 extends Electronic { }</a:t>
            </a:r>
          </a:p>
          <a:p>
            <a:pPr>
              <a:buNone/>
            </a:pPr>
            <a:r>
              <a:rPr lang="pt-BR" sz="1550" dirty="0" smtClean="0"/>
              <a:t>4.</a:t>
            </a:r>
          </a:p>
          <a:p>
            <a:pPr>
              <a:buNone/>
            </a:pPr>
            <a:r>
              <a:rPr lang="en-US" sz="1550" dirty="0" smtClean="0"/>
              <a:t>5. abstract class Phone2 extends Electronic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doIt</a:t>
            </a:r>
            <a:r>
              <a:rPr lang="pt-BR" sz="1550" dirty="0" smtClean="0"/>
              <a:t>(</a:t>
            </a:r>
            <a:r>
              <a:rPr lang="pt-BR" sz="1550" dirty="0" err="1" smtClean="0"/>
              <a:t>int</a:t>
            </a:r>
            <a:r>
              <a:rPr lang="pt-BR" sz="1550" dirty="0" smtClean="0"/>
              <a:t> x) { } }</a:t>
            </a:r>
          </a:p>
          <a:p>
            <a:pPr>
              <a:buNone/>
            </a:pPr>
            <a:r>
              <a:rPr lang="pt-BR" sz="1550" dirty="0" smtClean="0"/>
              <a:t>6.</a:t>
            </a:r>
          </a:p>
          <a:p>
            <a:pPr>
              <a:buNone/>
            </a:pPr>
            <a:r>
              <a:rPr lang="pt-BR" sz="1550" dirty="0" smtClean="0"/>
              <a:t>7. </a:t>
            </a:r>
            <a:r>
              <a:rPr lang="pt-BR" sz="1550" dirty="0" err="1" smtClean="0"/>
              <a:t>class</a:t>
            </a:r>
            <a:r>
              <a:rPr lang="pt-BR" sz="1550" dirty="0" smtClean="0"/>
              <a:t> Phone3 </a:t>
            </a:r>
            <a:r>
              <a:rPr lang="pt-BR" sz="1550" dirty="0" err="1" smtClean="0"/>
              <a:t>extends</a:t>
            </a:r>
            <a:r>
              <a:rPr lang="pt-BR" sz="1550" dirty="0" smtClean="0"/>
              <a:t> </a:t>
            </a:r>
            <a:r>
              <a:rPr lang="pt-BR" sz="1550" dirty="0" err="1" smtClean="0"/>
              <a:t>Electronic</a:t>
            </a:r>
            <a:r>
              <a:rPr lang="pt-BR" sz="1550" dirty="0" smtClean="0"/>
              <a:t> </a:t>
            </a:r>
            <a:r>
              <a:rPr lang="pt-BR" sz="1550" dirty="0" err="1" smtClean="0"/>
              <a:t>implements</a:t>
            </a:r>
            <a:r>
              <a:rPr lang="pt-BR" sz="1550" dirty="0" smtClean="0"/>
              <a:t> </a:t>
            </a:r>
            <a:r>
              <a:rPr lang="pt-BR" sz="1550" dirty="0" err="1" smtClean="0"/>
              <a:t>Device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doStuff</a:t>
            </a:r>
            <a:r>
              <a:rPr lang="pt-BR" sz="1550" dirty="0" smtClean="0"/>
              <a:t>() { } }</a:t>
            </a:r>
          </a:p>
          <a:p>
            <a:pPr>
              <a:buNone/>
            </a:pPr>
            <a:r>
              <a:rPr lang="pt-BR" sz="1550" dirty="0" smtClean="0"/>
              <a:t>8.</a:t>
            </a:r>
          </a:p>
          <a:p>
            <a:pPr>
              <a:buNone/>
            </a:pPr>
            <a:r>
              <a:rPr lang="fr-FR" sz="1550" dirty="0" smtClean="0"/>
              <a:t>9. interface Device { public void doIt(); }</a:t>
            </a:r>
          </a:p>
          <a:p>
            <a:pPr>
              <a:buNone/>
            </a:pPr>
            <a:endParaRPr lang="fr-FR" sz="1550" dirty="0" smtClean="0"/>
          </a:p>
          <a:p>
            <a:pPr>
              <a:buNone/>
            </a:pPr>
            <a:r>
              <a:rPr lang="en-US" sz="1550" dirty="0" smtClean="0"/>
              <a:t>What is the result? (Choose all that apply.)</a:t>
            </a:r>
          </a:p>
          <a:p>
            <a:pPr>
              <a:buNone/>
            </a:pPr>
            <a:r>
              <a:rPr lang="pt-BR" sz="1550" dirty="0" smtClean="0"/>
              <a:t>A. </a:t>
            </a:r>
            <a:r>
              <a:rPr lang="pt-BR" sz="1550" dirty="0" err="1" smtClean="0"/>
              <a:t>Compilation</a:t>
            </a:r>
            <a:r>
              <a:rPr lang="pt-BR" sz="1550" dirty="0" smtClean="0"/>
              <a:t> </a:t>
            </a:r>
            <a:r>
              <a:rPr lang="pt-BR" sz="1550" dirty="0" err="1" smtClean="0"/>
              <a:t>succeeds</a:t>
            </a:r>
            <a:endParaRPr lang="pt-BR" sz="1550" dirty="0" smtClean="0"/>
          </a:p>
          <a:p>
            <a:pPr>
              <a:buNone/>
            </a:pPr>
            <a:r>
              <a:rPr lang="en-US" sz="1550" dirty="0" smtClean="0"/>
              <a:t>B. Compilation fails with an error on line 1</a:t>
            </a:r>
          </a:p>
          <a:p>
            <a:pPr>
              <a:buNone/>
            </a:pPr>
            <a:r>
              <a:rPr lang="en-US" sz="1550" dirty="0" smtClean="0"/>
              <a:t>C. Compilation fails with an error on line 3</a:t>
            </a:r>
          </a:p>
          <a:p>
            <a:pPr>
              <a:buNone/>
            </a:pPr>
            <a:r>
              <a:rPr lang="en-US" sz="1550" dirty="0" smtClean="0"/>
              <a:t>D. Compilation fails with an error on line 5</a:t>
            </a:r>
          </a:p>
          <a:p>
            <a:pPr>
              <a:buNone/>
            </a:pPr>
            <a:r>
              <a:rPr lang="en-US" sz="1550" dirty="0" smtClean="0"/>
              <a:t>E. Compilation fails with an error on line 7</a:t>
            </a:r>
          </a:p>
          <a:p>
            <a:pPr>
              <a:buNone/>
            </a:pPr>
            <a:r>
              <a:rPr lang="en-US" sz="1550" dirty="0" smtClean="0"/>
              <a:t>F. Compilation fails with an error on line 9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550" dirty="0" err="1" smtClean="0"/>
              <a:t>Given</a:t>
            </a:r>
            <a:r>
              <a:rPr lang="pt-BR" sz="1550" dirty="0" smtClean="0"/>
              <a:t>:</a:t>
            </a:r>
          </a:p>
          <a:p>
            <a:pPr>
              <a:buNone/>
            </a:pPr>
            <a:r>
              <a:rPr lang="en-US" sz="1550" dirty="0" smtClean="0"/>
              <a:t>1. public class Electronic implements Device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doIt</a:t>
            </a:r>
            <a:r>
              <a:rPr lang="pt-BR" sz="1550" dirty="0" smtClean="0"/>
              <a:t>() { } }</a:t>
            </a:r>
          </a:p>
          <a:p>
            <a:pPr>
              <a:buNone/>
            </a:pPr>
            <a:r>
              <a:rPr lang="pt-BR" sz="1550" dirty="0" smtClean="0"/>
              <a:t>2.</a:t>
            </a:r>
          </a:p>
          <a:p>
            <a:pPr>
              <a:buNone/>
            </a:pPr>
            <a:r>
              <a:rPr lang="en-US" sz="1550" dirty="0" smtClean="0"/>
              <a:t>3. abstract class Phone1 extends Electronic { }</a:t>
            </a:r>
          </a:p>
          <a:p>
            <a:pPr>
              <a:buNone/>
            </a:pPr>
            <a:r>
              <a:rPr lang="pt-BR" sz="1550" dirty="0" smtClean="0"/>
              <a:t>4.</a:t>
            </a:r>
          </a:p>
          <a:p>
            <a:pPr>
              <a:buNone/>
            </a:pPr>
            <a:r>
              <a:rPr lang="en-US" sz="1550" dirty="0" smtClean="0"/>
              <a:t>5. abstract class Phone2 extends Electronic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doIt</a:t>
            </a:r>
            <a:r>
              <a:rPr lang="pt-BR" sz="1550" dirty="0" smtClean="0"/>
              <a:t>(</a:t>
            </a:r>
            <a:r>
              <a:rPr lang="pt-BR" sz="1550" dirty="0" err="1" smtClean="0"/>
              <a:t>int</a:t>
            </a:r>
            <a:r>
              <a:rPr lang="pt-BR" sz="1550" dirty="0" smtClean="0"/>
              <a:t> x) { } }</a:t>
            </a:r>
          </a:p>
          <a:p>
            <a:pPr>
              <a:buNone/>
            </a:pPr>
            <a:r>
              <a:rPr lang="pt-BR" sz="1550" dirty="0" smtClean="0"/>
              <a:t>6.</a:t>
            </a:r>
          </a:p>
          <a:p>
            <a:pPr>
              <a:buNone/>
            </a:pPr>
            <a:r>
              <a:rPr lang="pt-BR" sz="1550" dirty="0" smtClean="0"/>
              <a:t>7. </a:t>
            </a:r>
            <a:r>
              <a:rPr lang="pt-BR" sz="1550" dirty="0" err="1" smtClean="0"/>
              <a:t>class</a:t>
            </a:r>
            <a:r>
              <a:rPr lang="pt-BR" sz="1550" dirty="0" smtClean="0"/>
              <a:t> Phone3 </a:t>
            </a:r>
            <a:r>
              <a:rPr lang="pt-BR" sz="1550" dirty="0" err="1" smtClean="0"/>
              <a:t>extends</a:t>
            </a:r>
            <a:r>
              <a:rPr lang="pt-BR" sz="1550" dirty="0" smtClean="0"/>
              <a:t> </a:t>
            </a:r>
            <a:r>
              <a:rPr lang="pt-BR" sz="1550" dirty="0" err="1" smtClean="0"/>
              <a:t>Electronic</a:t>
            </a:r>
            <a:r>
              <a:rPr lang="pt-BR" sz="1550" dirty="0" smtClean="0"/>
              <a:t> </a:t>
            </a:r>
            <a:r>
              <a:rPr lang="pt-BR" sz="1550" dirty="0" err="1" smtClean="0"/>
              <a:t>implements</a:t>
            </a:r>
            <a:r>
              <a:rPr lang="pt-BR" sz="1550" dirty="0" smtClean="0"/>
              <a:t> </a:t>
            </a:r>
            <a:r>
              <a:rPr lang="pt-BR" sz="1550" dirty="0" err="1" smtClean="0"/>
              <a:t>Device</a:t>
            </a:r>
            <a:r>
              <a:rPr lang="pt-BR" sz="1550" dirty="0" smtClean="0"/>
              <a:t>{ </a:t>
            </a:r>
            <a:r>
              <a:rPr lang="pt-BR" sz="1550" dirty="0" err="1" smtClean="0"/>
              <a:t>public</a:t>
            </a:r>
            <a:r>
              <a:rPr lang="pt-BR" sz="1550" dirty="0" smtClean="0"/>
              <a:t> </a:t>
            </a:r>
            <a:r>
              <a:rPr lang="pt-BR" sz="1550" dirty="0" err="1" smtClean="0"/>
              <a:t>void</a:t>
            </a:r>
            <a:r>
              <a:rPr lang="pt-BR" sz="1550" dirty="0" smtClean="0"/>
              <a:t> </a:t>
            </a:r>
            <a:r>
              <a:rPr lang="pt-BR" sz="1550" dirty="0" err="1" smtClean="0"/>
              <a:t>doStuff</a:t>
            </a:r>
            <a:r>
              <a:rPr lang="pt-BR" sz="1550" dirty="0" smtClean="0"/>
              <a:t>() { } }</a:t>
            </a:r>
          </a:p>
          <a:p>
            <a:pPr>
              <a:buNone/>
            </a:pPr>
            <a:r>
              <a:rPr lang="pt-BR" sz="1550" dirty="0" smtClean="0"/>
              <a:t>8.</a:t>
            </a:r>
          </a:p>
          <a:p>
            <a:pPr>
              <a:buNone/>
            </a:pPr>
            <a:r>
              <a:rPr lang="fr-FR" sz="1550" dirty="0" smtClean="0"/>
              <a:t>9. interface Device { public void doIt(); }</a:t>
            </a:r>
          </a:p>
          <a:p>
            <a:pPr>
              <a:buNone/>
            </a:pPr>
            <a:endParaRPr lang="fr-FR" sz="1550" dirty="0" smtClean="0"/>
          </a:p>
          <a:p>
            <a:pPr>
              <a:buNone/>
            </a:pPr>
            <a:r>
              <a:rPr lang="en-US" sz="1550" dirty="0" smtClean="0"/>
              <a:t>What is the result? (Choose all that apply.)</a:t>
            </a:r>
          </a:p>
          <a:p>
            <a:pPr>
              <a:buNone/>
            </a:pPr>
            <a:r>
              <a:rPr lang="pt-BR" sz="1550" b="1" dirty="0" smtClean="0">
                <a:solidFill>
                  <a:srgbClr val="00B050"/>
                </a:solidFill>
              </a:rPr>
              <a:t>A. </a:t>
            </a:r>
            <a:r>
              <a:rPr lang="pt-BR" sz="155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550" b="1" dirty="0" smtClean="0">
                <a:solidFill>
                  <a:srgbClr val="00B050"/>
                </a:solidFill>
              </a:rPr>
              <a:t> </a:t>
            </a:r>
            <a:r>
              <a:rPr lang="pt-BR" sz="1550" b="1" dirty="0" err="1" smtClean="0">
                <a:solidFill>
                  <a:srgbClr val="00B050"/>
                </a:solidFill>
              </a:rPr>
              <a:t>succeeds</a:t>
            </a:r>
            <a:endParaRPr lang="pt-BR" sz="155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550" dirty="0" smtClean="0"/>
              <a:t>B. Compilation fails with an error on line 1</a:t>
            </a:r>
          </a:p>
          <a:p>
            <a:pPr>
              <a:buNone/>
            </a:pPr>
            <a:r>
              <a:rPr lang="en-US" sz="1550" dirty="0" smtClean="0"/>
              <a:t>C. Compilation fails with an error on line 3</a:t>
            </a:r>
          </a:p>
          <a:p>
            <a:pPr>
              <a:buNone/>
            </a:pPr>
            <a:r>
              <a:rPr lang="en-US" sz="1550" dirty="0" smtClean="0"/>
              <a:t>D. Compilation fails with an error on line 5</a:t>
            </a:r>
          </a:p>
          <a:p>
            <a:pPr>
              <a:buNone/>
            </a:pPr>
            <a:r>
              <a:rPr lang="en-US" sz="1550" dirty="0" smtClean="0"/>
              <a:t>E. Compilation fails with an error on line 7</a:t>
            </a:r>
          </a:p>
          <a:p>
            <a:pPr>
              <a:buNone/>
            </a:pPr>
            <a:r>
              <a:rPr lang="en-US" sz="1550" dirty="0" smtClean="0"/>
              <a:t>F. Compilation fails with an error on line 9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public abstract interface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 public void twiddle(String s); }</a:t>
            </a:r>
          </a:p>
          <a:p>
            <a:pPr>
              <a:buNone/>
            </a:pPr>
            <a:r>
              <a:rPr lang="en-US" sz="1600" dirty="0" smtClean="0"/>
              <a:t>Which is a correct class? (Choose all that apply.)</a:t>
            </a:r>
          </a:p>
          <a:p>
            <a:pPr>
              <a:buNone/>
            </a:pPr>
            <a:r>
              <a:rPr lang="en-US" sz="1600" dirty="0" smtClean="0"/>
              <a:t>A. public abstract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abstract void twiddle(String s)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B. public abstract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C. public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</a:t>
            </a:r>
            <a:r>
              <a:rPr lang="pt-BR" sz="1600" dirty="0" err="1" smtClean="0"/>
              <a:t>Integer</a:t>
            </a:r>
            <a:r>
              <a:rPr lang="pt-BR" sz="1600" dirty="0" smtClean="0"/>
              <a:t> i)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D. public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</a:t>
            </a:r>
            <a:r>
              <a:rPr lang="pt-BR" sz="1600" dirty="0" err="1" smtClean="0"/>
              <a:t>Integer</a:t>
            </a:r>
            <a:r>
              <a:rPr lang="pt-BR" sz="1600" dirty="0" smtClean="0"/>
              <a:t> i)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E. public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(String i) { }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</a:t>
            </a:r>
            <a:r>
              <a:rPr lang="pt-BR" sz="1600" dirty="0" err="1" smtClean="0"/>
              <a:t>Integer</a:t>
            </a:r>
            <a:r>
              <a:rPr lang="pt-BR" sz="1600" dirty="0" smtClean="0"/>
              <a:t> s) { }</a:t>
            </a:r>
          </a:p>
          <a:p>
            <a:pPr>
              <a:buNone/>
            </a:pPr>
            <a:r>
              <a:rPr lang="pt-BR" sz="1600" dirty="0" smtClean="0"/>
              <a:t>}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public abstract interface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 public void twiddle(String s); }</a:t>
            </a:r>
          </a:p>
          <a:p>
            <a:pPr>
              <a:buNone/>
            </a:pPr>
            <a:r>
              <a:rPr lang="en-US" sz="1600" dirty="0" smtClean="0"/>
              <a:t>Which is a correct class? (Choose all that apply.)</a:t>
            </a:r>
          </a:p>
          <a:p>
            <a:pPr>
              <a:buNone/>
            </a:pPr>
            <a:r>
              <a:rPr lang="en-US" sz="1600" dirty="0" smtClean="0"/>
              <a:t>A. public abstract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abstract void twiddle(String s)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B. public abstract class </a:t>
            </a:r>
            <a:r>
              <a:rPr lang="en-US" sz="1600" dirty="0" err="1" smtClean="0">
                <a:solidFill>
                  <a:srgbClr val="00B050"/>
                </a:solidFill>
              </a:rPr>
              <a:t>Frob</a:t>
            </a:r>
            <a:r>
              <a:rPr lang="en-US" sz="1600" dirty="0" smtClean="0">
                <a:solidFill>
                  <a:srgbClr val="00B050"/>
                </a:solidFill>
              </a:rPr>
              <a:t> implements </a:t>
            </a:r>
            <a:r>
              <a:rPr lang="en-US" sz="1600" dirty="0" err="1" smtClean="0">
                <a:solidFill>
                  <a:srgbClr val="00B050"/>
                </a:solidFill>
              </a:rPr>
              <a:t>Frobnicate</a:t>
            </a:r>
            <a:r>
              <a:rPr lang="en-US" sz="1600" dirty="0" smtClean="0">
                <a:solidFill>
                  <a:srgbClr val="00B050"/>
                </a:solidFill>
              </a:rPr>
              <a:t> { }</a:t>
            </a:r>
          </a:p>
          <a:p>
            <a:pPr>
              <a:buNone/>
            </a:pPr>
            <a:r>
              <a:rPr lang="en-US" sz="1600" dirty="0" smtClean="0"/>
              <a:t>C. public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</a:t>
            </a:r>
            <a:r>
              <a:rPr lang="pt-BR" sz="1600" dirty="0" err="1" smtClean="0"/>
              <a:t>Integer</a:t>
            </a:r>
            <a:r>
              <a:rPr lang="pt-BR" sz="1600" dirty="0" smtClean="0"/>
              <a:t> i)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D. public class </a:t>
            </a:r>
            <a:r>
              <a:rPr lang="en-US" sz="1600" dirty="0" err="1" smtClean="0"/>
              <a:t>Frob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Frobnicate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twiddle</a:t>
            </a:r>
            <a:r>
              <a:rPr lang="pt-BR" sz="1600" dirty="0" smtClean="0"/>
              <a:t>(</a:t>
            </a:r>
            <a:r>
              <a:rPr lang="pt-BR" sz="1600" dirty="0" err="1" smtClean="0"/>
              <a:t>Integer</a:t>
            </a:r>
            <a:r>
              <a:rPr lang="pt-BR" sz="1600" dirty="0" smtClean="0"/>
              <a:t> i) {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E. public class </a:t>
            </a:r>
            <a:r>
              <a:rPr lang="en-US" sz="1600" dirty="0" err="1" smtClean="0">
                <a:solidFill>
                  <a:srgbClr val="00B050"/>
                </a:solidFill>
              </a:rPr>
              <a:t>Frob</a:t>
            </a:r>
            <a:r>
              <a:rPr lang="en-US" sz="1600" dirty="0" smtClean="0">
                <a:solidFill>
                  <a:srgbClr val="00B050"/>
                </a:solidFill>
              </a:rPr>
              <a:t> implements </a:t>
            </a:r>
            <a:r>
              <a:rPr lang="en-US" sz="1600" dirty="0" err="1" smtClean="0">
                <a:solidFill>
                  <a:srgbClr val="00B050"/>
                </a:solidFill>
              </a:rPr>
              <a:t>Frobnicate</a:t>
            </a:r>
            <a:r>
              <a:rPr lang="en-US" sz="1600" dirty="0" smtClean="0">
                <a:solidFill>
                  <a:srgbClr val="00B050"/>
                </a:solidFill>
              </a:rPr>
              <a:t> {</a:t>
            </a:r>
          </a:p>
          <a:p>
            <a:pPr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	</a:t>
            </a:r>
            <a:r>
              <a:rPr lang="pt-BR" sz="1600" dirty="0" err="1" smtClean="0">
                <a:solidFill>
                  <a:srgbClr val="00B050"/>
                </a:solidFill>
              </a:rPr>
              <a:t>public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void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twiddle</a:t>
            </a:r>
            <a:r>
              <a:rPr lang="pt-BR" sz="1600" dirty="0" smtClean="0">
                <a:solidFill>
                  <a:srgbClr val="00B050"/>
                </a:solidFill>
              </a:rPr>
              <a:t>(String i) { }</a:t>
            </a:r>
          </a:p>
          <a:p>
            <a:pPr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	</a:t>
            </a:r>
            <a:r>
              <a:rPr lang="pt-BR" sz="1600" dirty="0" err="1" smtClean="0">
                <a:solidFill>
                  <a:srgbClr val="00B050"/>
                </a:solidFill>
              </a:rPr>
              <a:t>public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void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twiddle</a:t>
            </a:r>
            <a:r>
              <a:rPr lang="pt-BR" sz="1600" dirty="0" smtClean="0">
                <a:solidFill>
                  <a:srgbClr val="00B050"/>
                </a:solidFill>
              </a:rPr>
              <a:t>(</a:t>
            </a:r>
            <a:r>
              <a:rPr lang="pt-BR" sz="1600" dirty="0" err="1" smtClean="0">
                <a:solidFill>
                  <a:srgbClr val="00B050"/>
                </a:solidFill>
              </a:rPr>
              <a:t>Integer</a:t>
            </a:r>
            <a:r>
              <a:rPr lang="pt-BR" sz="1600" dirty="0" smtClean="0">
                <a:solidFill>
                  <a:srgbClr val="00B050"/>
                </a:solidFill>
              </a:rPr>
              <a:t> s) { }</a:t>
            </a:r>
          </a:p>
          <a:p>
            <a:pPr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}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true? (Choose all that apply.)</a:t>
            </a:r>
          </a:p>
          <a:p>
            <a:pPr lvl="1">
              <a:buNone/>
            </a:pPr>
            <a:r>
              <a:rPr lang="en-US" dirty="0" smtClean="0"/>
              <a:t>A. "X extends Y" is correct if and only if X is a class and Y is an interface</a:t>
            </a:r>
          </a:p>
          <a:p>
            <a:pPr lvl="1">
              <a:buNone/>
            </a:pPr>
            <a:r>
              <a:rPr lang="en-US" dirty="0" smtClean="0"/>
              <a:t>B</a:t>
            </a:r>
            <a:r>
              <a:rPr lang="en-US" i="1" dirty="0" smtClean="0"/>
              <a:t>. "X extends Y" is correct if and only if X is an interface and Y is a class</a:t>
            </a:r>
          </a:p>
          <a:p>
            <a:pPr lvl="1">
              <a:buNone/>
            </a:pPr>
            <a:r>
              <a:rPr lang="en-US" dirty="0" smtClean="0"/>
              <a:t>C. "X extends Y" is correct if X and Y are either both classes or both interfaces</a:t>
            </a:r>
          </a:p>
          <a:p>
            <a:pPr lvl="1">
              <a:buNone/>
            </a:pPr>
            <a:r>
              <a:rPr lang="en-US" dirty="0" smtClean="0"/>
              <a:t>D. "X extends Y" is correct for all combinations of X and Y being classes and/or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Clidder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final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 { 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</a:t>
            </a:r>
            <a:r>
              <a:rPr lang="pt-BR" sz="1600" dirty="0" err="1" smtClean="0"/>
              <a:t>Clidder</a:t>
            </a:r>
            <a:r>
              <a:rPr lang="pt-BR" sz="1600" dirty="0" smtClean="0"/>
              <a:t>");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Clidlet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Clidder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final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 { 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</a:t>
            </a:r>
            <a:r>
              <a:rPr lang="pt-BR" sz="1600" dirty="0" err="1" smtClean="0"/>
              <a:t>Clidlet</a:t>
            </a:r>
            <a:r>
              <a:rPr lang="pt-BR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Clidlet</a:t>
            </a:r>
            <a:r>
              <a:rPr lang="pt-BR" sz="1600" dirty="0" smtClean="0"/>
              <a:t>().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 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is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Clidlet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Clidlet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Clidlet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Clidder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final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 { 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</a:t>
            </a:r>
            <a:r>
              <a:rPr lang="pt-BR" sz="1600" dirty="0" err="1" smtClean="0"/>
              <a:t>Clidder</a:t>
            </a:r>
            <a:r>
              <a:rPr lang="pt-BR" sz="1600" dirty="0" smtClean="0"/>
              <a:t>");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Clidlet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Clidder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final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 { 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</a:t>
            </a:r>
            <a:r>
              <a:rPr lang="pt-BR" sz="1600" dirty="0" err="1" smtClean="0"/>
              <a:t>Clidlet</a:t>
            </a:r>
            <a:r>
              <a:rPr lang="pt-BR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Clidlet</a:t>
            </a:r>
            <a:r>
              <a:rPr lang="pt-BR" sz="1600" dirty="0" smtClean="0"/>
              <a:t>().</a:t>
            </a:r>
            <a:r>
              <a:rPr lang="pt-BR" sz="1600" dirty="0" err="1" smtClean="0"/>
              <a:t>flipper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 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is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A. </a:t>
            </a:r>
            <a:r>
              <a:rPr lang="pt-BR" sz="1600" dirty="0" err="1" smtClean="0">
                <a:solidFill>
                  <a:srgbClr val="00B050"/>
                </a:solidFill>
              </a:rPr>
              <a:t>Clidlet</a:t>
            </a:r>
            <a:endParaRPr lang="pt-B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Clidlet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Clidlet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Clidder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class</a:t>
            </a:r>
            <a:r>
              <a:rPr lang="pt-BR" sz="1600" dirty="0" smtClean="0"/>
              <a:t> Top {</a:t>
            </a:r>
          </a:p>
          <a:p>
            <a:pPr>
              <a:buNone/>
            </a:pPr>
            <a:r>
              <a:rPr lang="en-US" sz="1600" dirty="0" smtClean="0"/>
              <a:t>	public Top(String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("B");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Bottom2 extends Top {</a:t>
            </a:r>
          </a:p>
          <a:p>
            <a:pPr>
              <a:buNone/>
            </a:pPr>
            <a:r>
              <a:rPr lang="en-US" sz="1600" dirty="0" smtClean="0"/>
              <a:t>	public Bottom2(String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("D"); }</a:t>
            </a:r>
          </a:p>
          <a:p>
            <a:pPr>
              <a:buNone/>
            </a:pPr>
            <a:r>
              <a:rPr lang="en-US" sz="1600" dirty="0" smtClean="0"/>
              <a:t>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new</a:t>
            </a:r>
            <a:r>
              <a:rPr lang="pt-BR" sz="1600" dirty="0" smtClean="0"/>
              <a:t> Bottom2("C");</a:t>
            </a:r>
          </a:p>
          <a:p>
            <a:pPr>
              <a:buNone/>
            </a:pPr>
            <a:r>
              <a:rPr lang="pt-BR" sz="1600" dirty="0" smtClean="0"/>
              <a:t>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 ");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is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/>
              <a:t>A. BD</a:t>
            </a:r>
          </a:p>
          <a:p>
            <a:pPr>
              <a:buNone/>
            </a:pPr>
            <a:r>
              <a:rPr lang="pt-BR" sz="1600" dirty="0" smtClean="0"/>
              <a:t>B. DB</a:t>
            </a:r>
          </a:p>
          <a:p>
            <a:pPr>
              <a:buNone/>
            </a:pPr>
            <a:r>
              <a:rPr lang="pt-BR" sz="1600" dirty="0" smtClean="0"/>
              <a:t>C. BDC</a:t>
            </a:r>
          </a:p>
          <a:p>
            <a:pPr>
              <a:buNone/>
            </a:pPr>
            <a:r>
              <a:rPr lang="pt-BR" sz="1600" dirty="0" smtClean="0"/>
              <a:t>D. DBC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11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class</a:t>
            </a:r>
            <a:r>
              <a:rPr lang="pt-BR" sz="1600" dirty="0" smtClean="0"/>
              <a:t> Top {</a:t>
            </a:r>
          </a:p>
          <a:p>
            <a:pPr>
              <a:buNone/>
            </a:pPr>
            <a:r>
              <a:rPr lang="en-US" sz="1600" dirty="0" smtClean="0"/>
              <a:t>	public Top(String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("B");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Bottom2 extends Top {</a:t>
            </a:r>
          </a:p>
          <a:p>
            <a:pPr>
              <a:buNone/>
            </a:pPr>
            <a:r>
              <a:rPr lang="en-US" sz="1600" dirty="0" smtClean="0"/>
              <a:t>	public Bottom2(String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("D"); }</a:t>
            </a:r>
          </a:p>
          <a:p>
            <a:pPr>
              <a:buNone/>
            </a:pPr>
            <a:r>
              <a:rPr lang="en-US" sz="1600" dirty="0" smtClean="0"/>
              <a:t>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new</a:t>
            </a:r>
            <a:r>
              <a:rPr lang="pt-BR" sz="1600" dirty="0" smtClean="0"/>
              <a:t> Bottom2("C");</a:t>
            </a:r>
          </a:p>
          <a:p>
            <a:pPr>
              <a:buNone/>
            </a:pPr>
            <a:r>
              <a:rPr lang="pt-BR" sz="1600" dirty="0" smtClean="0"/>
              <a:t>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(" ");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is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/>
              <a:t>A. BD</a:t>
            </a:r>
          </a:p>
          <a:p>
            <a:pPr>
              <a:buNone/>
            </a:pPr>
            <a:r>
              <a:rPr lang="pt-BR" sz="1600" dirty="0" smtClean="0"/>
              <a:t>B. DB</a:t>
            </a:r>
          </a:p>
          <a:p>
            <a:pPr>
              <a:buNone/>
            </a:pPr>
            <a:r>
              <a:rPr lang="pt-BR" sz="1600" dirty="0" smtClean="0"/>
              <a:t>C. BDC</a:t>
            </a:r>
          </a:p>
          <a:p>
            <a:pPr>
              <a:buNone/>
            </a:pPr>
            <a:r>
              <a:rPr lang="pt-BR" sz="1600" dirty="0" smtClean="0"/>
              <a:t>D. DBC</a:t>
            </a:r>
          </a:p>
          <a:p>
            <a:pPr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E. </a:t>
            </a:r>
            <a:r>
              <a:rPr lang="pt-BR" sz="1600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fails</a:t>
            </a:r>
            <a:endParaRPr lang="pt-BR" sz="155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11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Which statement(s) are true? (Choose all that apply.)</a:t>
            </a:r>
          </a:p>
          <a:p>
            <a:pPr marL="514350" indent="-514350">
              <a:buAutoNum type="alphaUcPeriod"/>
            </a:pPr>
            <a:r>
              <a:rPr lang="en-US" dirty="0" smtClean="0"/>
              <a:t>Cohesion is the OO principle most closely associated with hiding implementation details</a:t>
            </a:r>
          </a:p>
          <a:p>
            <a:pPr marL="514350" indent="-514350">
              <a:buAutoNum type="alphaU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Cohesion is the OO principle most closely associated with making sure that classes know about other classes only through their APIs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Cohesion is the OO principle most closely associated with making sure that a class is designed with a single, well-focused purpose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D. Cohesion is the OO principle most closely associated with allowing a single object to be seen as having many types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12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Which statement(s) are true? (Choose all that apply.)</a:t>
            </a:r>
          </a:p>
          <a:p>
            <a:pPr marL="514350" indent="-514350">
              <a:buAutoNum type="alphaUcPeriod"/>
            </a:pPr>
            <a:r>
              <a:rPr lang="en-US" dirty="0" smtClean="0"/>
              <a:t>Cohesion is the OO principle most closely associated with hiding implementation details</a:t>
            </a:r>
          </a:p>
          <a:p>
            <a:pPr marL="514350" indent="-514350">
              <a:buAutoNum type="alphaU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Cohesion is the OO principle most closely associated with making sure that classes know about other classes only through their APIs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C. Cohesion is the OO principle most closely associated with making sure that a class is designed with a single, well-focused purpose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D. Cohesion is the OO principle most closely associated with allowing a single object to be seen as having many types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12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,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X { </a:t>
            </a:r>
            <a:r>
              <a:rPr lang="pt-BR" dirty="0" err="1" smtClean="0"/>
              <a:t>void</a:t>
            </a:r>
            <a:r>
              <a:rPr lang="pt-BR" dirty="0" smtClean="0"/>
              <a:t> do1() { } }</a:t>
            </a:r>
          </a:p>
          <a:p>
            <a:pPr>
              <a:buNone/>
            </a:pPr>
            <a:r>
              <a:rPr lang="en-US" dirty="0" smtClean="0"/>
              <a:t>2. class Y extends X { void do2() { } }</a:t>
            </a:r>
          </a:p>
          <a:p>
            <a:pPr>
              <a:buNone/>
            </a:pPr>
            <a:r>
              <a:rPr lang="pt-BR" dirty="0" smtClean="0"/>
              <a:t>3.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Chrome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5. 	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6. 		X x1 = new X();</a:t>
            </a:r>
          </a:p>
          <a:p>
            <a:pPr>
              <a:buNone/>
            </a:pPr>
            <a:r>
              <a:rPr lang="en-US" dirty="0" smtClean="0"/>
              <a:t>7.		 X x2 = new Y();</a:t>
            </a:r>
          </a:p>
          <a:p>
            <a:pPr>
              <a:buNone/>
            </a:pPr>
            <a:r>
              <a:rPr lang="es-ES" dirty="0" smtClean="0"/>
              <a:t>8. 		Y y1 = new Y();</a:t>
            </a:r>
          </a:p>
          <a:p>
            <a:pPr>
              <a:buNone/>
            </a:pPr>
            <a:r>
              <a:rPr lang="pt-BR" dirty="0" smtClean="0"/>
              <a:t>9. 		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10.	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r>
              <a:rPr lang="en-US" dirty="0" smtClean="0"/>
              <a:t>Which, inserted at line 9, will compile? (Choose all that apply.)</a:t>
            </a:r>
          </a:p>
          <a:p>
            <a:pPr>
              <a:buNone/>
            </a:pPr>
            <a:r>
              <a:rPr lang="pt-BR" dirty="0" smtClean="0"/>
              <a:t>A. x2.do2();</a:t>
            </a:r>
          </a:p>
          <a:p>
            <a:pPr>
              <a:buNone/>
            </a:pPr>
            <a:r>
              <a:rPr lang="pt-BR" dirty="0" smtClean="0"/>
              <a:t>B. (Y)x2.do2();</a:t>
            </a:r>
          </a:p>
          <a:p>
            <a:pPr>
              <a:buNone/>
            </a:pPr>
            <a:r>
              <a:rPr lang="pt-BR" dirty="0" smtClean="0"/>
              <a:t>C. ((Y)x2).do2();</a:t>
            </a:r>
          </a:p>
          <a:p>
            <a:pPr>
              <a:buNone/>
            </a:pPr>
            <a:r>
              <a:rPr lang="en-US" dirty="0" smtClean="0"/>
              <a:t>D. None of the above statements will compile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,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X { </a:t>
            </a:r>
            <a:r>
              <a:rPr lang="pt-BR" dirty="0" err="1" smtClean="0"/>
              <a:t>void</a:t>
            </a:r>
            <a:r>
              <a:rPr lang="pt-BR" dirty="0" smtClean="0"/>
              <a:t> do1() { } }</a:t>
            </a:r>
          </a:p>
          <a:p>
            <a:pPr>
              <a:buNone/>
            </a:pPr>
            <a:r>
              <a:rPr lang="en-US" dirty="0" smtClean="0"/>
              <a:t>2. class Y extends X { void do2() { } }</a:t>
            </a:r>
          </a:p>
          <a:p>
            <a:pPr>
              <a:buNone/>
            </a:pPr>
            <a:r>
              <a:rPr lang="pt-BR" dirty="0" smtClean="0"/>
              <a:t>3.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Chrome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5. 	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6. 		X x1 = new X();</a:t>
            </a:r>
          </a:p>
          <a:p>
            <a:pPr>
              <a:buNone/>
            </a:pPr>
            <a:r>
              <a:rPr lang="en-US" dirty="0" smtClean="0"/>
              <a:t>7.		 X x2 = new Y();</a:t>
            </a:r>
          </a:p>
          <a:p>
            <a:pPr>
              <a:buNone/>
            </a:pPr>
            <a:r>
              <a:rPr lang="es-ES" dirty="0" smtClean="0"/>
              <a:t>8. 		Y y1 = new Y();</a:t>
            </a:r>
          </a:p>
          <a:p>
            <a:pPr>
              <a:buNone/>
            </a:pPr>
            <a:r>
              <a:rPr lang="pt-BR" dirty="0" smtClean="0"/>
              <a:t>9. 		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10.	 }</a:t>
            </a:r>
          </a:p>
          <a:p>
            <a:pPr>
              <a:buNone/>
            </a:pPr>
            <a:r>
              <a:rPr lang="pt-BR" dirty="0" smtClean="0"/>
              <a:t>11. }</a:t>
            </a:r>
          </a:p>
          <a:p>
            <a:pPr>
              <a:buNone/>
            </a:pPr>
            <a:r>
              <a:rPr lang="en-US" dirty="0" smtClean="0"/>
              <a:t>Which, inserted at line 9, will compile? (Choose all that apply.)</a:t>
            </a:r>
          </a:p>
          <a:p>
            <a:pPr>
              <a:buNone/>
            </a:pPr>
            <a:r>
              <a:rPr lang="pt-BR" dirty="0" smtClean="0"/>
              <a:t>A. x2.do2();</a:t>
            </a:r>
          </a:p>
          <a:p>
            <a:pPr>
              <a:buNone/>
            </a:pPr>
            <a:r>
              <a:rPr lang="pt-BR" dirty="0" smtClean="0"/>
              <a:t>B. (Y)x2.do2();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C. ((Y)x2).do2();</a:t>
            </a:r>
          </a:p>
          <a:p>
            <a:pPr>
              <a:buNone/>
            </a:pPr>
            <a:r>
              <a:rPr lang="en-US" dirty="0" smtClean="0"/>
              <a:t>D. None of the above statements will compile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ClassA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a </a:t>
            </a:r>
            <a:r>
              <a:rPr lang="pt-BR" dirty="0" err="1" smtClean="0"/>
              <a:t>ClassD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2. Methods in </a:t>
            </a:r>
            <a:r>
              <a:rPr lang="en-US" dirty="0" err="1" smtClean="0"/>
              <a:t>ClassA</a:t>
            </a:r>
            <a:r>
              <a:rPr lang="en-US" dirty="0" smtClean="0"/>
              <a:t> use public methods in </a:t>
            </a:r>
            <a:r>
              <a:rPr lang="en-US" dirty="0" err="1" smtClean="0"/>
              <a:t>ClassB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Methods in </a:t>
            </a:r>
            <a:r>
              <a:rPr lang="en-US" dirty="0" err="1" smtClean="0"/>
              <a:t>ClassC</a:t>
            </a:r>
            <a:r>
              <a:rPr lang="en-US" dirty="0" smtClean="0"/>
              <a:t> use public methods in </a:t>
            </a:r>
            <a:r>
              <a:rPr lang="en-US" dirty="0" err="1" smtClean="0"/>
              <a:t>ClassA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Methods in </a:t>
            </a:r>
            <a:r>
              <a:rPr lang="en-US" dirty="0" err="1" smtClean="0"/>
              <a:t>ClassA</a:t>
            </a:r>
            <a:r>
              <a:rPr lang="en-US" dirty="0" smtClean="0"/>
              <a:t> use public variables in </a:t>
            </a:r>
            <a:r>
              <a:rPr lang="en-US" dirty="0" err="1" smtClean="0"/>
              <a:t>ClassB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Which is most likely true? (Choose the most likely.)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ClassD</a:t>
            </a:r>
            <a:r>
              <a:rPr lang="en-US" dirty="0" smtClean="0"/>
              <a:t> has low cohesion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ClassA</a:t>
            </a:r>
            <a:r>
              <a:rPr lang="en-US" dirty="0" smtClean="0"/>
              <a:t> has weak encapsulation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ClassB</a:t>
            </a:r>
            <a:r>
              <a:rPr lang="en-US" dirty="0" smtClean="0"/>
              <a:t> has weak encapsulation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ClassB</a:t>
            </a:r>
            <a:r>
              <a:rPr lang="en-US" dirty="0" smtClean="0"/>
              <a:t> has strong encapsulation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ClassC</a:t>
            </a:r>
            <a:r>
              <a:rPr lang="en-US" dirty="0" smtClean="0"/>
              <a:t> is tightly coupled to </a:t>
            </a:r>
            <a:r>
              <a:rPr lang="en-US" dirty="0" err="1" smtClean="0"/>
              <a:t>ClassA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14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ClassA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a </a:t>
            </a:r>
            <a:r>
              <a:rPr lang="pt-BR" dirty="0" err="1" smtClean="0"/>
              <a:t>ClassD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2. Methods in </a:t>
            </a:r>
            <a:r>
              <a:rPr lang="en-US" dirty="0" err="1" smtClean="0"/>
              <a:t>ClassA</a:t>
            </a:r>
            <a:r>
              <a:rPr lang="en-US" dirty="0" smtClean="0"/>
              <a:t> use public methods in </a:t>
            </a:r>
            <a:r>
              <a:rPr lang="en-US" dirty="0" err="1" smtClean="0"/>
              <a:t>ClassB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Methods in </a:t>
            </a:r>
            <a:r>
              <a:rPr lang="en-US" dirty="0" err="1" smtClean="0"/>
              <a:t>ClassC</a:t>
            </a:r>
            <a:r>
              <a:rPr lang="en-US" dirty="0" smtClean="0"/>
              <a:t> use public methods in </a:t>
            </a:r>
            <a:r>
              <a:rPr lang="en-US" dirty="0" err="1" smtClean="0"/>
              <a:t>ClassA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Methods in </a:t>
            </a:r>
            <a:r>
              <a:rPr lang="en-US" dirty="0" err="1" smtClean="0"/>
              <a:t>ClassA</a:t>
            </a:r>
            <a:r>
              <a:rPr lang="en-US" dirty="0" smtClean="0"/>
              <a:t> use public variables in </a:t>
            </a:r>
            <a:r>
              <a:rPr lang="en-US" dirty="0" err="1" smtClean="0"/>
              <a:t>ClassB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Which is most likely true? (Choose the most likely.)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ClassD</a:t>
            </a:r>
            <a:r>
              <a:rPr lang="en-US" dirty="0" smtClean="0"/>
              <a:t> has low cohesion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ClassA</a:t>
            </a:r>
            <a:r>
              <a:rPr lang="en-US" dirty="0" smtClean="0"/>
              <a:t> has weak encapsulation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C. </a:t>
            </a:r>
            <a:r>
              <a:rPr lang="en-US" dirty="0" err="1" smtClean="0">
                <a:solidFill>
                  <a:srgbClr val="00B050"/>
                </a:solidFill>
              </a:rPr>
              <a:t>ClassB</a:t>
            </a:r>
            <a:r>
              <a:rPr lang="en-US" dirty="0" smtClean="0">
                <a:solidFill>
                  <a:srgbClr val="00B050"/>
                </a:solidFill>
              </a:rPr>
              <a:t> has weak encapsulation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ClassB</a:t>
            </a:r>
            <a:r>
              <a:rPr lang="en-US" dirty="0" smtClean="0"/>
              <a:t> has strong encapsulation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ClassC</a:t>
            </a:r>
            <a:r>
              <a:rPr lang="en-US" dirty="0" smtClean="0"/>
              <a:t> is tightly coupled to </a:t>
            </a:r>
            <a:r>
              <a:rPr lang="en-US" dirty="0" err="1" smtClean="0"/>
              <a:t>ClassA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14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true? (Choose all that apply.)</a:t>
            </a:r>
          </a:p>
          <a:p>
            <a:pPr lvl="1">
              <a:buNone/>
            </a:pPr>
            <a:r>
              <a:rPr lang="en-US" dirty="0" smtClean="0"/>
              <a:t>A. "X extends Y" is correct if and only if X is a class and Y is an interface</a:t>
            </a:r>
          </a:p>
          <a:p>
            <a:pPr lvl="1">
              <a:buNone/>
            </a:pPr>
            <a:r>
              <a:rPr lang="en-US" dirty="0" smtClean="0"/>
              <a:t>B</a:t>
            </a:r>
            <a:r>
              <a:rPr lang="en-US" i="1" dirty="0" smtClean="0"/>
              <a:t>. "X extends Y" is correct if and only if X is an interface and Y is a class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C. "X extends Y" is correct if X and Y are either both classes or both interfaces</a:t>
            </a:r>
          </a:p>
          <a:p>
            <a:pPr lvl="1">
              <a:buNone/>
            </a:pPr>
            <a:r>
              <a:rPr lang="en-US" dirty="0" smtClean="0"/>
              <a:t>D. "X extends Y" is correct for all combinations of X and Y being classes and/or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5720" y="642918"/>
            <a:ext cx="8401080" cy="54292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bark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woof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en-US" dirty="0" smtClean="0"/>
              <a:t>6. class Hound extends Dog {</a:t>
            </a:r>
          </a:p>
          <a:p>
            <a:pPr>
              <a:buNone/>
            </a:pPr>
            <a:r>
              <a:rPr lang="pt-BR" dirty="0" smtClean="0"/>
              <a:t>7.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sniff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8.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bark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howl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9. }</a:t>
            </a:r>
          </a:p>
          <a:p>
            <a:pPr>
              <a:buNone/>
            </a:pPr>
            <a:r>
              <a:rPr lang="pt-BR" dirty="0" smtClean="0"/>
              <a:t>10.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DogShow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11.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new </a:t>
            </a:r>
            <a:r>
              <a:rPr lang="en-US" dirty="0" err="1" smtClean="0"/>
              <a:t>DogShow</a:t>
            </a:r>
            <a:r>
              <a:rPr lang="en-US" dirty="0" smtClean="0"/>
              <a:t>().go(); }</a:t>
            </a:r>
          </a:p>
          <a:p>
            <a:pPr>
              <a:buNone/>
            </a:pPr>
            <a:r>
              <a:rPr lang="pt-BR" dirty="0" smtClean="0"/>
              <a:t>12.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go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13.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Hound</a:t>
            </a:r>
            <a:r>
              <a:rPr lang="pt-BR" dirty="0" smtClean="0"/>
              <a:t>().</a:t>
            </a:r>
            <a:r>
              <a:rPr lang="pt-BR" dirty="0" err="1" smtClean="0"/>
              <a:t>bark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en-US" dirty="0" smtClean="0"/>
              <a:t>14. ((Dog) new Hound()).bark();</a:t>
            </a:r>
          </a:p>
          <a:p>
            <a:pPr>
              <a:buNone/>
            </a:pPr>
            <a:r>
              <a:rPr lang="en-US" dirty="0" smtClean="0"/>
              <a:t>15. ((Dog) new Hound()).sniff();</a:t>
            </a:r>
          </a:p>
          <a:p>
            <a:pPr>
              <a:buNone/>
            </a:pPr>
            <a:r>
              <a:rPr lang="pt-BR" dirty="0" smtClean="0"/>
              <a:t>16. }</a:t>
            </a:r>
          </a:p>
          <a:p>
            <a:pPr>
              <a:buNone/>
            </a:pPr>
            <a:r>
              <a:rPr lang="pt-BR" dirty="0" smtClean="0"/>
              <a:t>17. }</a:t>
            </a:r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woof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C. howl </a:t>
            </a:r>
            <a:r>
              <a:rPr lang="en-US" dirty="0" err="1" smtClean="0"/>
              <a:t>howl</a:t>
            </a:r>
            <a:r>
              <a:rPr lang="en-US" dirty="0" smtClean="0"/>
              <a:t> followed by an exception</a:t>
            </a:r>
          </a:p>
          <a:p>
            <a:pPr>
              <a:buNone/>
            </a:pPr>
            <a:r>
              <a:rPr lang="en-US" dirty="0" smtClean="0"/>
              <a:t>D. howl woof followed by an exception</a:t>
            </a:r>
          </a:p>
          <a:p>
            <a:pPr>
              <a:buNone/>
            </a:pPr>
            <a:r>
              <a:rPr lang="en-US" dirty="0" smtClean="0"/>
              <a:t>E. Compilation fails with an error at line 14</a:t>
            </a:r>
          </a:p>
          <a:p>
            <a:pPr>
              <a:buNone/>
            </a:pPr>
            <a:r>
              <a:rPr lang="en-US" dirty="0" smtClean="0"/>
              <a:t>F. Compilation fails with an error at line 15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15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5720" y="642918"/>
            <a:ext cx="8401080" cy="54292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bark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woof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en-US" dirty="0" smtClean="0"/>
              <a:t>6. class Hound extends Dog {</a:t>
            </a:r>
          </a:p>
          <a:p>
            <a:pPr>
              <a:buNone/>
            </a:pPr>
            <a:r>
              <a:rPr lang="pt-BR" dirty="0" smtClean="0"/>
              <a:t>7.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sniff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8.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bark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</a:t>
            </a:r>
            <a:r>
              <a:rPr lang="pt-BR" dirty="0" err="1" smtClean="0"/>
              <a:t>howl</a:t>
            </a:r>
            <a:r>
              <a:rPr lang="pt-BR" dirty="0" smtClean="0"/>
              <a:t> "); }</a:t>
            </a:r>
          </a:p>
          <a:p>
            <a:pPr>
              <a:buNone/>
            </a:pPr>
            <a:r>
              <a:rPr lang="pt-BR" dirty="0" smtClean="0"/>
              <a:t>9. }</a:t>
            </a:r>
          </a:p>
          <a:p>
            <a:pPr>
              <a:buNone/>
            </a:pPr>
            <a:r>
              <a:rPr lang="pt-BR" dirty="0" smtClean="0"/>
              <a:t>10.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DogShow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11.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new </a:t>
            </a:r>
            <a:r>
              <a:rPr lang="en-US" dirty="0" err="1" smtClean="0"/>
              <a:t>DogShow</a:t>
            </a:r>
            <a:r>
              <a:rPr lang="en-US" dirty="0" smtClean="0"/>
              <a:t>().go(); }</a:t>
            </a:r>
          </a:p>
          <a:p>
            <a:pPr>
              <a:buNone/>
            </a:pPr>
            <a:r>
              <a:rPr lang="pt-BR" dirty="0" smtClean="0"/>
              <a:t>12.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go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13.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Hound</a:t>
            </a:r>
            <a:r>
              <a:rPr lang="pt-BR" dirty="0" smtClean="0"/>
              <a:t>().</a:t>
            </a:r>
            <a:r>
              <a:rPr lang="pt-BR" dirty="0" err="1" smtClean="0"/>
              <a:t>bark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en-US" dirty="0" smtClean="0"/>
              <a:t>14. ((Dog) new Hound()).bark();</a:t>
            </a:r>
          </a:p>
          <a:p>
            <a:pPr>
              <a:buNone/>
            </a:pPr>
            <a:r>
              <a:rPr lang="en-US" dirty="0" smtClean="0"/>
              <a:t>15. ((Dog) new Hound()).sniff();</a:t>
            </a:r>
          </a:p>
          <a:p>
            <a:pPr>
              <a:buNone/>
            </a:pPr>
            <a:r>
              <a:rPr lang="pt-BR" dirty="0" smtClean="0"/>
              <a:t>16. }</a:t>
            </a:r>
          </a:p>
          <a:p>
            <a:pPr>
              <a:buNone/>
            </a:pPr>
            <a:r>
              <a:rPr lang="pt-BR" dirty="0" smtClean="0"/>
              <a:t>17. }</a:t>
            </a:r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howl</a:t>
            </a:r>
            <a:r>
              <a:rPr lang="pt-BR" dirty="0" smtClean="0"/>
              <a:t> </a:t>
            </a:r>
            <a:r>
              <a:rPr lang="pt-BR" dirty="0" err="1" smtClean="0"/>
              <a:t>woof</a:t>
            </a:r>
            <a:r>
              <a:rPr lang="pt-BR" dirty="0" smtClean="0"/>
              <a:t> </a:t>
            </a:r>
            <a:r>
              <a:rPr lang="pt-BR" dirty="0" err="1" smtClean="0"/>
              <a:t>sniff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C. howl </a:t>
            </a:r>
            <a:r>
              <a:rPr lang="en-US" dirty="0" err="1" smtClean="0"/>
              <a:t>howl</a:t>
            </a:r>
            <a:r>
              <a:rPr lang="en-US" dirty="0" smtClean="0"/>
              <a:t> followed by an exception</a:t>
            </a:r>
          </a:p>
          <a:p>
            <a:pPr>
              <a:buNone/>
            </a:pPr>
            <a:r>
              <a:rPr lang="en-US" dirty="0" smtClean="0"/>
              <a:t>D. howl woof followed by an exception</a:t>
            </a:r>
          </a:p>
          <a:p>
            <a:pPr>
              <a:buNone/>
            </a:pPr>
            <a:r>
              <a:rPr lang="en-US" dirty="0" smtClean="0"/>
              <a:t>E. Compilation fails with an error at line 14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F. Compilation fails with an error at line 15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15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81041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600" dirty="0" err="1" smtClean="0"/>
              <a:t>Given</a:t>
            </a:r>
            <a:r>
              <a:rPr lang="pt-BR" sz="3600" dirty="0" smtClean="0"/>
              <a:t>:</a:t>
            </a:r>
          </a:p>
          <a:p>
            <a:pPr>
              <a:buNone/>
            </a:pPr>
            <a:r>
              <a:rPr lang="en-US" sz="3600" dirty="0" smtClean="0"/>
              <a:t>3. public class Redwood extends Tree {</a:t>
            </a:r>
          </a:p>
          <a:p>
            <a:pPr>
              <a:buNone/>
            </a:pPr>
            <a:r>
              <a:rPr lang="en-US" sz="3600" dirty="0" smtClean="0"/>
              <a:t>4. 	   public static void main(String[] </a:t>
            </a:r>
            <a:r>
              <a:rPr lang="en-US" sz="3600" dirty="0" err="1" smtClean="0"/>
              <a:t>args</a:t>
            </a:r>
            <a:r>
              <a:rPr lang="en-US" sz="3600" dirty="0" smtClean="0"/>
              <a:t>) {</a:t>
            </a:r>
          </a:p>
          <a:p>
            <a:pPr>
              <a:buNone/>
            </a:pPr>
            <a:r>
              <a:rPr lang="pt-BR" sz="3600" dirty="0" smtClean="0"/>
              <a:t>5. 		</a:t>
            </a:r>
            <a:r>
              <a:rPr lang="pt-BR" sz="3600" dirty="0" err="1" smtClean="0"/>
              <a:t>new</a:t>
            </a:r>
            <a:r>
              <a:rPr lang="pt-BR" sz="3600" dirty="0" smtClean="0"/>
              <a:t> </a:t>
            </a:r>
            <a:r>
              <a:rPr lang="pt-BR" sz="3600" dirty="0" err="1" smtClean="0"/>
              <a:t>Redwood</a:t>
            </a:r>
            <a:r>
              <a:rPr lang="pt-BR" sz="3600" dirty="0" smtClean="0"/>
              <a:t>().</a:t>
            </a:r>
            <a:r>
              <a:rPr lang="pt-BR" sz="3600" dirty="0" err="1" smtClean="0"/>
              <a:t>go</a:t>
            </a:r>
            <a:r>
              <a:rPr lang="pt-BR" sz="3600" dirty="0" smtClean="0"/>
              <a:t>();</a:t>
            </a:r>
          </a:p>
          <a:p>
            <a:pPr>
              <a:buNone/>
            </a:pPr>
            <a:r>
              <a:rPr lang="pt-BR" sz="3600" dirty="0" smtClean="0"/>
              <a:t>6. 	    }</a:t>
            </a:r>
          </a:p>
          <a:p>
            <a:pPr>
              <a:buNone/>
            </a:pPr>
            <a:r>
              <a:rPr lang="pt-BR" sz="3600" dirty="0" smtClean="0"/>
              <a:t>7. 	    </a:t>
            </a:r>
            <a:r>
              <a:rPr lang="pt-BR" sz="3600" dirty="0" err="1" smtClean="0"/>
              <a:t>void</a:t>
            </a:r>
            <a:r>
              <a:rPr lang="pt-BR" sz="3600" dirty="0" smtClean="0"/>
              <a:t> </a:t>
            </a:r>
            <a:r>
              <a:rPr lang="pt-BR" sz="3600" dirty="0" err="1" smtClean="0"/>
              <a:t>go</a:t>
            </a:r>
            <a:r>
              <a:rPr lang="pt-BR" sz="3600" dirty="0" smtClean="0"/>
              <a:t>() {</a:t>
            </a:r>
          </a:p>
          <a:p>
            <a:pPr>
              <a:buNone/>
            </a:pPr>
            <a:r>
              <a:rPr lang="en-US" sz="3600" dirty="0" smtClean="0"/>
              <a:t>8. 		go2(new Tree(), new Redwood());</a:t>
            </a:r>
          </a:p>
          <a:p>
            <a:pPr>
              <a:buNone/>
            </a:pPr>
            <a:r>
              <a:rPr lang="en-US" sz="3600" dirty="0" smtClean="0"/>
              <a:t>9. 		go2((Redwood) new Tree(), new Redwood());</a:t>
            </a:r>
          </a:p>
          <a:p>
            <a:pPr>
              <a:buNone/>
            </a:pPr>
            <a:r>
              <a:rPr lang="pt-BR" sz="3600" dirty="0" smtClean="0"/>
              <a:t>10. 	     }</a:t>
            </a:r>
          </a:p>
          <a:p>
            <a:pPr>
              <a:buNone/>
            </a:pPr>
            <a:r>
              <a:rPr lang="en-US" sz="3600" dirty="0" smtClean="0"/>
              <a:t>11. 	     void go2(Tree t1, Redwood r1) {</a:t>
            </a:r>
          </a:p>
          <a:p>
            <a:pPr>
              <a:buNone/>
            </a:pPr>
            <a:r>
              <a:rPr lang="pt-BR" sz="3600" dirty="0" smtClean="0"/>
              <a:t>12. 		</a:t>
            </a:r>
            <a:r>
              <a:rPr lang="pt-BR" sz="3600" dirty="0" err="1" smtClean="0"/>
              <a:t>Redwood</a:t>
            </a:r>
            <a:r>
              <a:rPr lang="pt-BR" sz="3600" dirty="0" smtClean="0"/>
              <a:t> r2 = (</a:t>
            </a:r>
            <a:r>
              <a:rPr lang="pt-BR" sz="3600" dirty="0" err="1" smtClean="0"/>
              <a:t>Redwood</a:t>
            </a:r>
            <a:r>
              <a:rPr lang="pt-BR" sz="3600" dirty="0" smtClean="0"/>
              <a:t>)t1;</a:t>
            </a:r>
          </a:p>
          <a:p>
            <a:pPr>
              <a:buNone/>
            </a:pPr>
            <a:r>
              <a:rPr lang="pt-BR" sz="3600" dirty="0" smtClean="0"/>
              <a:t>13. 		</a:t>
            </a:r>
            <a:r>
              <a:rPr lang="pt-BR" sz="3600" dirty="0" err="1" smtClean="0"/>
              <a:t>Tree</a:t>
            </a:r>
            <a:r>
              <a:rPr lang="pt-BR" sz="3600" dirty="0" smtClean="0"/>
              <a:t> t2 = (</a:t>
            </a:r>
            <a:r>
              <a:rPr lang="pt-BR" sz="3600" dirty="0" err="1" smtClean="0"/>
              <a:t>Tree</a:t>
            </a:r>
            <a:r>
              <a:rPr lang="pt-BR" sz="3600" dirty="0" smtClean="0"/>
              <a:t>)r1;</a:t>
            </a:r>
          </a:p>
          <a:p>
            <a:pPr>
              <a:buNone/>
            </a:pPr>
            <a:r>
              <a:rPr lang="pt-BR" sz="3600" dirty="0" smtClean="0"/>
              <a:t>14. 	       }</a:t>
            </a:r>
          </a:p>
          <a:p>
            <a:pPr>
              <a:buNone/>
            </a:pPr>
            <a:r>
              <a:rPr lang="pt-BR" sz="3600" dirty="0" smtClean="0"/>
              <a:t>15. }</a:t>
            </a:r>
          </a:p>
          <a:p>
            <a:pPr>
              <a:buNone/>
            </a:pPr>
            <a:r>
              <a:rPr lang="pt-BR" sz="3600" dirty="0" smtClean="0"/>
              <a:t>16. </a:t>
            </a:r>
            <a:r>
              <a:rPr lang="pt-BR" sz="3600" dirty="0" err="1" smtClean="0"/>
              <a:t>class</a:t>
            </a:r>
            <a:r>
              <a:rPr lang="pt-BR" sz="3600" dirty="0" smtClean="0"/>
              <a:t> </a:t>
            </a:r>
            <a:r>
              <a:rPr lang="pt-BR" sz="3600" dirty="0" err="1" smtClean="0"/>
              <a:t>Tree</a:t>
            </a:r>
            <a:r>
              <a:rPr lang="pt-BR" sz="3600" dirty="0" smtClean="0"/>
              <a:t> { }</a:t>
            </a:r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en-US" dirty="0" smtClean="0"/>
              <a:t>A. An exception is thrown at runtime</a:t>
            </a:r>
          </a:p>
          <a:p>
            <a:pPr>
              <a:buNone/>
            </a:pPr>
            <a:r>
              <a:rPr lang="en-US" dirty="0" smtClean="0"/>
              <a:t>B. The code compiles and runs with no output</a:t>
            </a:r>
          </a:p>
          <a:p>
            <a:pPr>
              <a:buNone/>
            </a:pPr>
            <a:r>
              <a:rPr lang="en-US" dirty="0" smtClean="0"/>
              <a:t>C. Compilation fails with an error at line 8</a:t>
            </a:r>
          </a:p>
          <a:p>
            <a:pPr>
              <a:buNone/>
            </a:pPr>
            <a:r>
              <a:rPr lang="en-US" dirty="0" smtClean="0"/>
              <a:t>D. Compilation fails with an error at line 9</a:t>
            </a:r>
          </a:p>
          <a:p>
            <a:pPr>
              <a:buNone/>
            </a:pPr>
            <a:r>
              <a:rPr lang="en-US" dirty="0" smtClean="0"/>
              <a:t>E. Compilation fails with an error at line 12</a:t>
            </a:r>
          </a:p>
          <a:p>
            <a:pPr>
              <a:buNone/>
            </a:pPr>
            <a:r>
              <a:rPr lang="en-US" dirty="0" smtClean="0"/>
              <a:t>F. Compilation fails with an error at line 13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16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48324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dirty="0" smtClean="0"/>
              <a:t>3. public class Redwood extends Tree {</a:t>
            </a:r>
          </a:p>
          <a:p>
            <a:pPr>
              <a:buNone/>
            </a:pPr>
            <a:r>
              <a:rPr lang="en-US" dirty="0" smtClean="0"/>
              <a:t>4.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5.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Redwood</a:t>
            </a:r>
            <a:r>
              <a:rPr lang="pt-BR" dirty="0" smtClean="0"/>
              <a:t>().</a:t>
            </a:r>
            <a:r>
              <a:rPr lang="pt-BR" dirty="0" err="1" smtClean="0"/>
              <a:t>go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6. }</a:t>
            </a:r>
          </a:p>
          <a:p>
            <a:pPr>
              <a:buNone/>
            </a:pPr>
            <a:r>
              <a:rPr lang="pt-BR" dirty="0" smtClean="0"/>
              <a:t>7.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go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en-US" dirty="0" smtClean="0"/>
              <a:t>8. go2(new Tree(), new Redwood());</a:t>
            </a:r>
          </a:p>
          <a:p>
            <a:pPr>
              <a:buNone/>
            </a:pPr>
            <a:r>
              <a:rPr lang="en-US" dirty="0" smtClean="0"/>
              <a:t>9. go2((Redwood) new Tree(), new Redwood());</a:t>
            </a:r>
          </a:p>
          <a:p>
            <a:pPr>
              <a:buNone/>
            </a:pPr>
            <a:r>
              <a:rPr lang="pt-BR" dirty="0" smtClean="0"/>
              <a:t>10. }</a:t>
            </a:r>
          </a:p>
          <a:p>
            <a:pPr>
              <a:buNone/>
            </a:pPr>
            <a:r>
              <a:rPr lang="en-US" dirty="0" smtClean="0"/>
              <a:t>11. void go2(Tree t1, Redwood r1) {</a:t>
            </a:r>
          </a:p>
          <a:p>
            <a:pPr>
              <a:buNone/>
            </a:pPr>
            <a:r>
              <a:rPr lang="pt-BR" dirty="0" smtClean="0"/>
              <a:t>12. </a:t>
            </a:r>
            <a:r>
              <a:rPr lang="pt-BR" dirty="0" err="1" smtClean="0"/>
              <a:t>Redwood</a:t>
            </a:r>
            <a:r>
              <a:rPr lang="pt-BR" dirty="0" smtClean="0"/>
              <a:t> r2 = (</a:t>
            </a:r>
            <a:r>
              <a:rPr lang="pt-BR" dirty="0" err="1" smtClean="0"/>
              <a:t>Redwood</a:t>
            </a:r>
            <a:r>
              <a:rPr lang="pt-BR" dirty="0" smtClean="0"/>
              <a:t>)t1;</a:t>
            </a:r>
          </a:p>
          <a:p>
            <a:pPr>
              <a:buNone/>
            </a:pPr>
            <a:r>
              <a:rPr lang="pt-BR" dirty="0" smtClean="0"/>
              <a:t>13. </a:t>
            </a:r>
            <a:r>
              <a:rPr lang="pt-BR" dirty="0" err="1" smtClean="0"/>
              <a:t>Tree</a:t>
            </a:r>
            <a:r>
              <a:rPr lang="pt-BR" dirty="0" smtClean="0"/>
              <a:t> t2 = (</a:t>
            </a:r>
            <a:r>
              <a:rPr lang="pt-BR" dirty="0" err="1" smtClean="0"/>
              <a:t>Tree</a:t>
            </a:r>
            <a:r>
              <a:rPr lang="pt-BR" dirty="0" smtClean="0"/>
              <a:t>)r1;</a:t>
            </a:r>
          </a:p>
          <a:p>
            <a:pPr>
              <a:buNone/>
            </a:pPr>
            <a:r>
              <a:rPr lang="pt-BR" dirty="0" smtClean="0"/>
              <a:t>14. }</a:t>
            </a:r>
          </a:p>
          <a:p>
            <a:pPr>
              <a:buNone/>
            </a:pPr>
            <a:r>
              <a:rPr lang="pt-BR" dirty="0" smtClean="0"/>
              <a:t>15. }</a:t>
            </a:r>
          </a:p>
          <a:p>
            <a:pPr>
              <a:buNone/>
            </a:pPr>
            <a:r>
              <a:rPr lang="pt-BR" dirty="0" smtClean="0"/>
              <a:t>16.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Tree</a:t>
            </a:r>
            <a:r>
              <a:rPr lang="pt-BR" dirty="0" smtClean="0"/>
              <a:t> { }</a:t>
            </a:r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A. An exception is thrown at runtime</a:t>
            </a:r>
          </a:p>
          <a:p>
            <a:pPr>
              <a:buNone/>
            </a:pPr>
            <a:r>
              <a:rPr lang="en-US" dirty="0" smtClean="0"/>
              <a:t>B. The code compiles and runs with no output</a:t>
            </a:r>
          </a:p>
          <a:p>
            <a:pPr>
              <a:buNone/>
            </a:pPr>
            <a:r>
              <a:rPr lang="en-US" dirty="0" smtClean="0"/>
              <a:t>C. Compilation fails with an error at line 8</a:t>
            </a:r>
          </a:p>
          <a:p>
            <a:pPr>
              <a:buNone/>
            </a:pPr>
            <a:r>
              <a:rPr lang="en-US" dirty="0" smtClean="0"/>
              <a:t>D. Compilation fails with an error at line 9</a:t>
            </a:r>
          </a:p>
          <a:p>
            <a:pPr>
              <a:buNone/>
            </a:pPr>
            <a:r>
              <a:rPr lang="en-US" dirty="0" smtClean="0"/>
              <a:t>E. Compilation fails with an error at line 12</a:t>
            </a:r>
          </a:p>
          <a:p>
            <a:pPr>
              <a:buNone/>
            </a:pPr>
            <a:r>
              <a:rPr lang="en-US" dirty="0" smtClean="0"/>
              <a:t>F. Compilation fails with an error at line 13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16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73841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400" dirty="0" err="1" smtClean="0"/>
              <a:t>Given</a:t>
            </a:r>
            <a:r>
              <a:rPr lang="pt-BR" sz="3400" dirty="0" smtClean="0"/>
              <a:t>:</a:t>
            </a:r>
          </a:p>
          <a:p>
            <a:pPr>
              <a:buNone/>
            </a:pPr>
            <a:r>
              <a:rPr lang="pt-BR" sz="3400" dirty="0" smtClean="0"/>
              <a:t>3. </a:t>
            </a:r>
            <a:r>
              <a:rPr lang="pt-BR" sz="3400" dirty="0" err="1" smtClean="0"/>
              <a:t>class</a:t>
            </a:r>
            <a:r>
              <a:rPr lang="pt-BR" sz="3400" dirty="0" smtClean="0"/>
              <a:t> </a:t>
            </a:r>
            <a:r>
              <a:rPr lang="pt-BR" sz="3400" dirty="0" err="1" smtClean="0"/>
              <a:t>Building</a:t>
            </a:r>
            <a:r>
              <a:rPr lang="pt-BR" sz="3400" dirty="0" smtClean="0"/>
              <a:t> {</a:t>
            </a:r>
          </a:p>
          <a:p>
            <a:pPr>
              <a:buNone/>
            </a:pPr>
            <a:r>
              <a:rPr lang="pt-BR" sz="3400" dirty="0" smtClean="0"/>
              <a:t>4.   </a:t>
            </a:r>
            <a:r>
              <a:rPr lang="pt-BR" sz="3400" dirty="0" err="1" smtClean="0"/>
              <a:t>Building</a:t>
            </a:r>
            <a:r>
              <a:rPr lang="pt-BR" sz="3400" dirty="0" smtClean="0"/>
              <a:t>() { System.</a:t>
            </a:r>
            <a:r>
              <a:rPr lang="pt-BR" sz="3400" dirty="0" err="1" smtClean="0"/>
              <a:t>out.print</a:t>
            </a:r>
            <a:r>
              <a:rPr lang="pt-BR" sz="3400" dirty="0" smtClean="0"/>
              <a:t>("b "); }</a:t>
            </a:r>
          </a:p>
          <a:p>
            <a:pPr>
              <a:buNone/>
            </a:pPr>
            <a:r>
              <a:rPr lang="pt-BR" sz="3400" dirty="0" smtClean="0"/>
              <a:t>5.   </a:t>
            </a:r>
            <a:r>
              <a:rPr lang="pt-BR" sz="3400" dirty="0" err="1" smtClean="0"/>
              <a:t>Building</a:t>
            </a:r>
            <a:r>
              <a:rPr lang="pt-BR" sz="3400" dirty="0" smtClean="0"/>
              <a:t>(String </a:t>
            </a:r>
            <a:r>
              <a:rPr lang="pt-BR" sz="3400" dirty="0" err="1" smtClean="0"/>
              <a:t>name</a:t>
            </a:r>
            <a:r>
              <a:rPr lang="pt-BR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6.       this(); </a:t>
            </a:r>
            <a:r>
              <a:rPr lang="en-US" sz="3400" dirty="0" err="1" smtClean="0"/>
              <a:t>System.out.print</a:t>
            </a:r>
            <a:r>
              <a:rPr lang="en-US" sz="3400" dirty="0" smtClean="0"/>
              <a:t>("</a:t>
            </a:r>
            <a:r>
              <a:rPr lang="en-US" sz="3400" dirty="0" err="1" smtClean="0"/>
              <a:t>bn</a:t>
            </a:r>
            <a:r>
              <a:rPr lang="en-US" sz="3400" dirty="0" smtClean="0"/>
              <a:t> " + name);</a:t>
            </a:r>
          </a:p>
          <a:p>
            <a:pPr>
              <a:buNone/>
            </a:pPr>
            <a:r>
              <a:rPr lang="pt-BR" sz="3400" dirty="0" smtClean="0"/>
              <a:t>7.   }</a:t>
            </a:r>
          </a:p>
          <a:p>
            <a:pPr>
              <a:buNone/>
            </a:pPr>
            <a:r>
              <a:rPr lang="pt-BR" sz="3400" dirty="0" smtClean="0"/>
              <a:t>8. }</a:t>
            </a:r>
          </a:p>
          <a:p>
            <a:pPr>
              <a:buNone/>
            </a:pPr>
            <a:r>
              <a:rPr lang="en-US" sz="3400" dirty="0" smtClean="0"/>
              <a:t>9. public class House extends Building {</a:t>
            </a:r>
          </a:p>
          <a:p>
            <a:pPr>
              <a:buNone/>
            </a:pPr>
            <a:r>
              <a:rPr lang="pt-BR" sz="3400" dirty="0" smtClean="0"/>
              <a:t>10.    </a:t>
            </a:r>
            <a:r>
              <a:rPr lang="pt-BR" sz="3400" dirty="0" err="1" smtClean="0"/>
              <a:t>House</a:t>
            </a:r>
            <a:r>
              <a:rPr lang="pt-BR" sz="3400" dirty="0" smtClean="0"/>
              <a:t>() { System.</a:t>
            </a:r>
            <a:r>
              <a:rPr lang="pt-BR" sz="3400" dirty="0" err="1" smtClean="0"/>
              <a:t>out.print</a:t>
            </a:r>
            <a:r>
              <a:rPr lang="pt-BR" sz="3400" dirty="0" smtClean="0"/>
              <a:t>("h "); }</a:t>
            </a:r>
          </a:p>
          <a:p>
            <a:pPr>
              <a:buNone/>
            </a:pPr>
            <a:r>
              <a:rPr lang="pt-BR" sz="3400" dirty="0" smtClean="0"/>
              <a:t>11.    </a:t>
            </a:r>
            <a:r>
              <a:rPr lang="pt-BR" sz="3400" dirty="0" err="1" smtClean="0"/>
              <a:t>House</a:t>
            </a:r>
            <a:r>
              <a:rPr lang="pt-BR" sz="3400" dirty="0" smtClean="0"/>
              <a:t>(String </a:t>
            </a:r>
            <a:r>
              <a:rPr lang="pt-BR" sz="3400" dirty="0" err="1" smtClean="0"/>
              <a:t>name</a:t>
            </a:r>
            <a:r>
              <a:rPr lang="pt-BR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12.       this(); </a:t>
            </a:r>
            <a:r>
              <a:rPr lang="en-US" sz="3400" dirty="0" err="1" smtClean="0"/>
              <a:t>System.out.print</a:t>
            </a:r>
            <a:r>
              <a:rPr lang="en-US" sz="3400" dirty="0" smtClean="0"/>
              <a:t>("</a:t>
            </a:r>
            <a:r>
              <a:rPr lang="en-US" sz="3400" dirty="0" err="1" smtClean="0"/>
              <a:t>hn</a:t>
            </a:r>
            <a:r>
              <a:rPr lang="en-US" sz="3400" dirty="0" smtClean="0"/>
              <a:t> " + name);</a:t>
            </a:r>
          </a:p>
          <a:p>
            <a:pPr>
              <a:buNone/>
            </a:pPr>
            <a:r>
              <a:rPr lang="pt-BR" sz="3400" dirty="0" smtClean="0"/>
              <a:t>13.     }</a:t>
            </a:r>
          </a:p>
          <a:p>
            <a:pPr>
              <a:buNone/>
            </a:pPr>
            <a:r>
              <a:rPr lang="en-US" sz="3400" dirty="0" smtClean="0"/>
              <a:t>14.     public static void main(String[] </a:t>
            </a:r>
            <a:r>
              <a:rPr lang="en-US" sz="3400" dirty="0" err="1" smtClean="0"/>
              <a:t>args</a:t>
            </a:r>
            <a:r>
              <a:rPr lang="en-US" sz="3400" dirty="0" smtClean="0"/>
              <a:t>) { new House("x "); }</a:t>
            </a:r>
          </a:p>
          <a:p>
            <a:pPr>
              <a:buNone/>
            </a:pPr>
            <a:r>
              <a:rPr lang="pt-BR" sz="3400" dirty="0" smtClean="0"/>
              <a:t>15.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hn</a:t>
            </a:r>
            <a:r>
              <a:rPr lang="pt-BR" dirty="0" smtClean="0"/>
              <a:t> x h</a:t>
            </a:r>
          </a:p>
          <a:p>
            <a:pPr>
              <a:buNone/>
            </a:pPr>
            <a:r>
              <a:rPr lang="pt-BR" dirty="0" smtClean="0"/>
              <a:t>C. b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D. b </a:t>
            </a:r>
            <a:r>
              <a:rPr lang="pt-BR" dirty="0" err="1" smtClean="0"/>
              <a:t>hn</a:t>
            </a:r>
            <a:r>
              <a:rPr lang="pt-BR" dirty="0" smtClean="0"/>
              <a:t> x h</a:t>
            </a:r>
          </a:p>
          <a:p>
            <a:pPr>
              <a:buNone/>
            </a:pPr>
            <a:r>
              <a:rPr lang="pt-BR" dirty="0" smtClean="0"/>
              <a:t>E. </a:t>
            </a:r>
            <a:r>
              <a:rPr lang="pt-BR" dirty="0" err="1" smtClean="0"/>
              <a:t>bn</a:t>
            </a:r>
            <a:r>
              <a:rPr lang="pt-BR" dirty="0" smtClean="0"/>
              <a:t> x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F. b </a:t>
            </a:r>
            <a:r>
              <a:rPr lang="pt-BR" dirty="0" err="1" smtClean="0"/>
              <a:t>bn</a:t>
            </a:r>
            <a:r>
              <a:rPr lang="pt-BR" dirty="0" smtClean="0"/>
              <a:t> x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G. </a:t>
            </a:r>
            <a:r>
              <a:rPr lang="pt-BR" dirty="0" err="1" smtClean="0"/>
              <a:t>bn</a:t>
            </a:r>
            <a:r>
              <a:rPr lang="pt-BR" dirty="0" smtClean="0"/>
              <a:t> x b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H.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17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48324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Building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4.   </a:t>
            </a:r>
            <a:r>
              <a:rPr lang="pt-BR" dirty="0" err="1" smtClean="0"/>
              <a:t>Building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("b "); }</a:t>
            </a:r>
          </a:p>
          <a:p>
            <a:pPr>
              <a:buNone/>
            </a:pPr>
            <a:r>
              <a:rPr lang="pt-BR" dirty="0" smtClean="0"/>
              <a:t>5.   </a:t>
            </a:r>
            <a:r>
              <a:rPr lang="pt-BR" dirty="0" err="1" smtClean="0"/>
              <a:t>Building</a:t>
            </a:r>
            <a:r>
              <a:rPr lang="pt-BR" dirty="0" smtClean="0"/>
              <a:t>(String </a:t>
            </a:r>
            <a:r>
              <a:rPr lang="pt-BR" dirty="0" err="1" smtClean="0"/>
              <a:t>name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en-US" dirty="0" smtClean="0"/>
              <a:t>6.       this();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bn</a:t>
            </a:r>
            <a:r>
              <a:rPr lang="en-US" dirty="0" smtClean="0"/>
              <a:t> " + name);</a:t>
            </a:r>
          </a:p>
          <a:p>
            <a:pPr>
              <a:buNone/>
            </a:pPr>
            <a:r>
              <a:rPr lang="pt-BR" dirty="0" smtClean="0"/>
              <a:t>7.   }</a:t>
            </a:r>
          </a:p>
          <a:p>
            <a:pPr>
              <a:buNone/>
            </a:pPr>
            <a:r>
              <a:rPr lang="pt-BR" dirty="0" smtClean="0"/>
              <a:t>8. }</a:t>
            </a:r>
          </a:p>
          <a:p>
            <a:pPr>
              <a:buNone/>
            </a:pPr>
            <a:r>
              <a:rPr lang="en-US" dirty="0" smtClean="0"/>
              <a:t>9. public class House extends Building {</a:t>
            </a:r>
          </a:p>
          <a:p>
            <a:pPr>
              <a:buNone/>
            </a:pPr>
            <a:r>
              <a:rPr lang="pt-BR" dirty="0" smtClean="0"/>
              <a:t>10.    </a:t>
            </a:r>
            <a:r>
              <a:rPr lang="pt-BR" dirty="0" err="1" smtClean="0"/>
              <a:t>House</a:t>
            </a:r>
            <a:r>
              <a:rPr lang="pt-BR" dirty="0" smtClean="0"/>
              <a:t>() { System.</a:t>
            </a:r>
            <a:r>
              <a:rPr lang="pt-BR" dirty="0" err="1" smtClean="0"/>
              <a:t>out.print</a:t>
            </a:r>
            <a:r>
              <a:rPr lang="pt-BR" dirty="0" smtClean="0"/>
              <a:t>("h "); }</a:t>
            </a:r>
          </a:p>
          <a:p>
            <a:pPr>
              <a:buNone/>
            </a:pPr>
            <a:r>
              <a:rPr lang="pt-BR" dirty="0" smtClean="0"/>
              <a:t>11.    </a:t>
            </a:r>
            <a:r>
              <a:rPr lang="pt-BR" dirty="0" err="1" smtClean="0"/>
              <a:t>House</a:t>
            </a:r>
            <a:r>
              <a:rPr lang="pt-BR" dirty="0" smtClean="0"/>
              <a:t>(String </a:t>
            </a:r>
            <a:r>
              <a:rPr lang="pt-BR" dirty="0" err="1" smtClean="0"/>
              <a:t>name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en-US" dirty="0" smtClean="0"/>
              <a:t>12.       this();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hn</a:t>
            </a:r>
            <a:r>
              <a:rPr lang="en-US" dirty="0" smtClean="0"/>
              <a:t> " + name);</a:t>
            </a:r>
          </a:p>
          <a:p>
            <a:pPr>
              <a:buNone/>
            </a:pPr>
            <a:r>
              <a:rPr lang="pt-BR" dirty="0" smtClean="0"/>
              <a:t>13.     }</a:t>
            </a:r>
          </a:p>
          <a:p>
            <a:pPr>
              <a:buNone/>
            </a:pPr>
            <a:r>
              <a:rPr lang="en-US" dirty="0" smtClean="0"/>
              <a:t>14.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new House("x "); }</a:t>
            </a:r>
          </a:p>
          <a:p>
            <a:pPr>
              <a:buNone/>
            </a:pPr>
            <a:r>
              <a:rPr lang="pt-BR" dirty="0" smtClean="0"/>
              <a:t>15.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hn</a:t>
            </a:r>
            <a:r>
              <a:rPr lang="pt-BR" dirty="0" smtClean="0"/>
              <a:t> x h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C. b h </a:t>
            </a:r>
            <a:r>
              <a:rPr lang="pt-BR" dirty="0" err="1" smtClean="0">
                <a:solidFill>
                  <a:srgbClr val="00B050"/>
                </a:solidFill>
              </a:rPr>
              <a:t>hn</a:t>
            </a:r>
            <a:r>
              <a:rPr lang="pt-BR" dirty="0" smtClean="0">
                <a:solidFill>
                  <a:srgbClr val="00B050"/>
                </a:solidFill>
              </a:rPr>
              <a:t> x</a:t>
            </a:r>
          </a:p>
          <a:p>
            <a:pPr>
              <a:buNone/>
            </a:pPr>
            <a:r>
              <a:rPr lang="pt-BR" dirty="0" smtClean="0"/>
              <a:t>D. b </a:t>
            </a:r>
            <a:r>
              <a:rPr lang="pt-BR" dirty="0" err="1" smtClean="0"/>
              <a:t>hn</a:t>
            </a:r>
            <a:r>
              <a:rPr lang="pt-BR" dirty="0" smtClean="0"/>
              <a:t> x h</a:t>
            </a:r>
          </a:p>
          <a:p>
            <a:pPr>
              <a:buNone/>
            </a:pPr>
            <a:r>
              <a:rPr lang="pt-BR" dirty="0" smtClean="0"/>
              <a:t>E. </a:t>
            </a:r>
            <a:r>
              <a:rPr lang="pt-BR" dirty="0" err="1" smtClean="0"/>
              <a:t>bn</a:t>
            </a:r>
            <a:r>
              <a:rPr lang="pt-BR" dirty="0" smtClean="0"/>
              <a:t> x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F. b </a:t>
            </a:r>
            <a:r>
              <a:rPr lang="pt-BR" dirty="0" err="1" smtClean="0"/>
              <a:t>bn</a:t>
            </a:r>
            <a:r>
              <a:rPr lang="pt-BR" dirty="0" smtClean="0"/>
              <a:t> x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G. </a:t>
            </a:r>
            <a:r>
              <a:rPr lang="pt-BR" dirty="0" err="1" smtClean="0"/>
              <a:t>bn</a:t>
            </a:r>
            <a:r>
              <a:rPr lang="pt-BR" dirty="0" smtClean="0"/>
              <a:t> x b h </a:t>
            </a:r>
            <a:r>
              <a:rPr lang="pt-BR" dirty="0" err="1" smtClean="0"/>
              <a:t>hn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H.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17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4832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dirty="0" smtClean="0"/>
              <a:t>3. public class Tenor extends Singer {</a:t>
            </a:r>
          </a:p>
          <a:p>
            <a:pPr>
              <a:buNone/>
            </a:pPr>
            <a:r>
              <a:rPr lang="en-US" dirty="0" smtClean="0"/>
              <a:t>4.     public static String sing() { return "</a:t>
            </a:r>
            <a:r>
              <a:rPr lang="en-US" dirty="0" err="1" smtClean="0"/>
              <a:t>fa</a:t>
            </a:r>
            <a:r>
              <a:rPr lang="en-US" dirty="0" smtClean="0"/>
              <a:t>"; }</a:t>
            </a:r>
          </a:p>
          <a:p>
            <a:pPr>
              <a:buNone/>
            </a:pPr>
            <a:r>
              <a:rPr lang="en-US" dirty="0" smtClean="0"/>
              <a:t>5.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Tenor t = </a:t>
            </a:r>
            <a:r>
              <a:rPr lang="pt-BR" dirty="0" err="1" smtClean="0"/>
              <a:t>new</a:t>
            </a:r>
            <a:r>
              <a:rPr lang="pt-BR" dirty="0" smtClean="0"/>
              <a:t> Tenor();</a:t>
            </a:r>
          </a:p>
          <a:p>
            <a:pPr>
              <a:buNone/>
            </a:pPr>
            <a:r>
              <a:rPr lang="en-US" dirty="0" smtClean="0"/>
              <a:t>7.         Singer s = new Tenor();</a:t>
            </a:r>
          </a:p>
          <a:p>
            <a:pPr>
              <a:buNone/>
            </a:pPr>
            <a:r>
              <a:rPr lang="pt-BR" dirty="0" smtClean="0"/>
              <a:t>8.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/>
              <a:t>t.sing</a:t>
            </a:r>
            <a:r>
              <a:rPr lang="pt-BR" dirty="0" smtClean="0"/>
              <a:t>() + " " + </a:t>
            </a:r>
            <a:r>
              <a:rPr lang="pt-BR" dirty="0" err="1" smtClean="0"/>
              <a:t>s.sing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9.     }</a:t>
            </a:r>
          </a:p>
          <a:p>
            <a:pPr>
              <a:buNone/>
            </a:pPr>
            <a:r>
              <a:rPr lang="pt-BR" dirty="0" smtClean="0"/>
              <a:t>10. }</a:t>
            </a:r>
          </a:p>
          <a:p>
            <a:pPr>
              <a:buNone/>
            </a:pPr>
            <a:r>
              <a:rPr lang="en-US" dirty="0" smtClean="0"/>
              <a:t>11. class Singer { public static String sing() { return "la"; }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fa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E.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18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4832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dirty="0" smtClean="0"/>
              <a:t>3. public class Tenor extends Singer {</a:t>
            </a:r>
          </a:p>
          <a:p>
            <a:pPr>
              <a:buNone/>
            </a:pPr>
            <a:r>
              <a:rPr lang="en-US" dirty="0" smtClean="0"/>
              <a:t>4.     public static String sing() { return "</a:t>
            </a:r>
            <a:r>
              <a:rPr lang="en-US" dirty="0" err="1" smtClean="0"/>
              <a:t>fa</a:t>
            </a:r>
            <a:r>
              <a:rPr lang="en-US" dirty="0" smtClean="0"/>
              <a:t>"; }</a:t>
            </a:r>
          </a:p>
          <a:p>
            <a:pPr>
              <a:buNone/>
            </a:pPr>
            <a:r>
              <a:rPr lang="en-US" dirty="0" smtClean="0"/>
              <a:t>5.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Tenor t = </a:t>
            </a:r>
            <a:r>
              <a:rPr lang="pt-BR" dirty="0" err="1" smtClean="0"/>
              <a:t>new</a:t>
            </a:r>
            <a:r>
              <a:rPr lang="pt-BR" dirty="0" smtClean="0"/>
              <a:t> Tenor();</a:t>
            </a:r>
          </a:p>
          <a:p>
            <a:pPr>
              <a:buNone/>
            </a:pPr>
            <a:r>
              <a:rPr lang="en-US" dirty="0" smtClean="0"/>
              <a:t>7.         Singer s = new Tenor();</a:t>
            </a:r>
          </a:p>
          <a:p>
            <a:pPr>
              <a:buNone/>
            </a:pPr>
            <a:r>
              <a:rPr lang="pt-BR" dirty="0" smtClean="0"/>
              <a:t>8.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/>
              <a:t>t.sing</a:t>
            </a:r>
            <a:r>
              <a:rPr lang="pt-BR" dirty="0" smtClean="0"/>
              <a:t>() + " " + </a:t>
            </a:r>
            <a:r>
              <a:rPr lang="pt-BR" dirty="0" err="1" smtClean="0"/>
              <a:t>s.sing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9.     }</a:t>
            </a:r>
          </a:p>
          <a:p>
            <a:pPr>
              <a:buNone/>
            </a:pPr>
            <a:r>
              <a:rPr lang="pt-BR" dirty="0" smtClean="0"/>
              <a:t>10. }</a:t>
            </a:r>
          </a:p>
          <a:p>
            <a:pPr>
              <a:buNone/>
            </a:pPr>
            <a:r>
              <a:rPr lang="en-US" dirty="0" smtClean="0"/>
              <a:t>11. class Singer { public static String sing() { return "la"; }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fa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B. </a:t>
            </a:r>
            <a:r>
              <a:rPr lang="pt-BR" dirty="0" err="1" smtClean="0">
                <a:solidFill>
                  <a:srgbClr val="00B050"/>
                </a:solidFill>
              </a:rPr>
              <a:t>fa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la</a:t>
            </a: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E.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18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85804" y="1071546"/>
            <a:ext cx="8229600" cy="519749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Hexy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Integer</a:t>
            </a:r>
            <a:r>
              <a:rPr lang="pt-BR" dirty="0" smtClean="0"/>
              <a:t> i = 42;</a:t>
            </a:r>
          </a:p>
          <a:p>
            <a:pPr>
              <a:buNone/>
            </a:pPr>
            <a:r>
              <a:rPr lang="en-US" dirty="0" smtClean="0"/>
              <a:t>	String s = (</a:t>
            </a:r>
            <a:r>
              <a:rPr lang="en-US" dirty="0" err="1" smtClean="0"/>
              <a:t>i</a:t>
            </a:r>
            <a:r>
              <a:rPr lang="en-US" dirty="0" smtClean="0"/>
              <a:t>&lt;40)?"life":(</a:t>
            </a:r>
            <a:r>
              <a:rPr lang="en-US" dirty="0" err="1" smtClean="0"/>
              <a:t>i</a:t>
            </a:r>
            <a:r>
              <a:rPr lang="en-US" dirty="0" smtClean="0"/>
              <a:t>&gt;50)?"universe":"everything";</a:t>
            </a:r>
          </a:p>
          <a:p>
            <a:pPr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(s);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null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life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universe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everything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F.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19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85804" y="1071546"/>
            <a:ext cx="8229600" cy="519749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Hexy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Integer</a:t>
            </a:r>
            <a:r>
              <a:rPr lang="pt-BR" dirty="0" smtClean="0"/>
              <a:t> i = 42;</a:t>
            </a:r>
          </a:p>
          <a:p>
            <a:pPr>
              <a:buNone/>
            </a:pPr>
            <a:r>
              <a:rPr lang="en-US" dirty="0" smtClean="0"/>
              <a:t>	String s = (</a:t>
            </a:r>
            <a:r>
              <a:rPr lang="en-US" dirty="0" err="1" smtClean="0"/>
              <a:t>i</a:t>
            </a:r>
            <a:r>
              <a:rPr lang="en-US" dirty="0" smtClean="0"/>
              <a:t>&lt;40)?"life":(</a:t>
            </a:r>
            <a:r>
              <a:rPr lang="en-US" dirty="0" err="1" smtClean="0"/>
              <a:t>i</a:t>
            </a:r>
            <a:r>
              <a:rPr lang="en-US" dirty="0" smtClean="0"/>
              <a:t>&gt;50)?"universe":"everything";</a:t>
            </a:r>
          </a:p>
          <a:p>
            <a:pPr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(s);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null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life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universe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D. </a:t>
            </a:r>
            <a:r>
              <a:rPr lang="pt-BR" dirty="0" err="1" smtClean="0">
                <a:solidFill>
                  <a:srgbClr val="00B050"/>
                </a:solidFill>
              </a:rPr>
              <a:t>everything</a:t>
            </a: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/>
              <a:t>E.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F.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19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method names follow the JavaBeans standard? (Choose all that apply.)</a:t>
            </a:r>
          </a:p>
          <a:p>
            <a:pPr lvl="1">
              <a:buNone/>
            </a:pPr>
            <a:r>
              <a:rPr lang="pt-BR" dirty="0" smtClean="0"/>
              <a:t>A. </a:t>
            </a:r>
            <a:r>
              <a:rPr lang="pt-BR" dirty="0" err="1" smtClean="0"/>
              <a:t>addSize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B</a:t>
            </a:r>
            <a:r>
              <a:rPr lang="pt-BR" i="1" dirty="0" smtClean="0"/>
              <a:t>. </a:t>
            </a:r>
            <a:r>
              <a:rPr lang="pt-BR" i="1" dirty="0" err="1" smtClean="0"/>
              <a:t>getCust</a:t>
            </a:r>
            <a:endParaRPr lang="pt-BR" i="1" dirty="0" smtClean="0"/>
          </a:p>
          <a:p>
            <a:pPr lvl="1">
              <a:buNone/>
            </a:pPr>
            <a:r>
              <a:rPr lang="pt-BR" dirty="0" smtClean="0"/>
              <a:t>C. </a:t>
            </a:r>
            <a:r>
              <a:rPr lang="pt-BR" dirty="0" err="1" smtClean="0"/>
              <a:t>deleteRep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D. </a:t>
            </a:r>
            <a:r>
              <a:rPr lang="pt-BR" dirty="0" err="1" smtClean="0"/>
              <a:t>isColorado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E. </a:t>
            </a:r>
            <a:r>
              <a:rPr lang="pt-BR" dirty="0" err="1" smtClean="0"/>
              <a:t>putDimensions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</a:t>
            </a:r>
            <a:r>
              <a:rPr lang="pt-BR" smtClean="0"/>
              <a:t>Exemplo 2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args.length</a:t>
            </a:r>
            <a:r>
              <a:rPr lang="en-US" dirty="0" smtClean="0"/>
              <a:t> == 1 | </a:t>
            </a:r>
            <a:r>
              <a:rPr lang="en-US" dirty="0" err="1" smtClean="0"/>
              <a:t>args</a:t>
            </a:r>
            <a:r>
              <a:rPr lang="en-US" dirty="0" smtClean="0"/>
              <a:t>[1].equals("test")) {</a:t>
            </a:r>
          </a:p>
          <a:p>
            <a:pPr>
              <a:buNone/>
            </a:pPr>
            <a:r>
              <a:rPr lang="pt-BR" dirty="0" smtClean="0"/>
              <a:t>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test</a:t>
            </a:r>
            <a:r>
              <a:rPr lang="pt-BR" dirty="0" smtClean="0"/>
              <a:t> case");</a:t>
            </a:r>
          </a:p>
          <a:p>
            <a:pPr>
              <a:buNone/>
            </a:pPr>
            <a:r>
              <a:rPr lang="pt-BR" dirty="0" smtClean="0"/>
              <a:t>   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production</a:t>
            </a:r>
            <a:r>
              <a:rPr lang="pt-BR" dirty="0" smtClean="0"/>
              <a:t> " + </a:t>
            </a:r>
            <a:r>
              <a:rPr lang="pt-BR" dirty="0" err="1" smtClean="0"/>
              <a:t>args</a:t>
            </a:r>
            <a:r>
              <a:rPr lang="pt-BR" dirty="0" smtClean="0"/>
              <a:t>[0]);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command-line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test</a:t>
            </a:r>
            <a:r>
              <a:rPr lang="pt-BR" dirty="0" smtClean="0"/>
              <a:t> case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production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test</a:t>
            </a:r>
            <a:r>
              <a:rPr lang="pt-BR" dirty="0" smtClean="0"/>
              <a:t> case live2</a:t>
            </a:r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E.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20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args.length</a:t>
            </a:r>
            <a:r>
              <a:rPr lang="en-US" dirty="0" smtClean="0"/>
              <a:t> == 1 | </a:t>
            </a:r>
            <a:r>
              <a:rPr lang="en-US" dirty="0" err="1" smtClean="0"/>
              <a:t>args</a:t>
            </a:r>
            <a:r>
              <a:rPr lang="en-US" dirty="0" smtClean="0"/>
              <a:t>[1].equals("test")) {</a:t>
            </a:r>
          </a:p>
          <a:p>
            <a:pPr>
              <a:buNone/>
            </a:pPr>
            <a:r>
              <a:rPr lang="pt-BR" dirty="0" smtClean="0"/>
              <a:t>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test</a:t>
            </a:r>
            <a:r>
              <a:rPr lang="pt-BR" dirty="0" smtClean="0"/>
              <a:t> case");</a:t>
            </a:r>
          </a:p>
          <a:p>
            <a:pPr>
              <a:buNone/>
            </a:pPr>
            <a:r>
              <a:rPr lang="pt-BR" dirty="0" smtClean="0"/>
              <a:t>   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production</a:t>
            </a:r>
            <a:r>
              <a:rPr lang="pt-BR" dirty="0" smtClean="0"/>
              <a:t> " + </a:t>
            </a:r>
            <a:r>
              <a:rPr lang="pt-BR" dirty="0" err="1" smtClean="0"/>
              <a:t>args</a:t>
            </a:r>
            <a:r>
              <a:rPr lang="pt-BR" dirty="0" smtClean="0"/>
              <a:t>[0]);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command-line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test</a:t>
            </a:r>
            <a:r>
              <a:rPr lang="pt-BR" dirty="0" smtClean="0"/>
              <a:t> case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production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test</a:t>
            </a:r>
            <a:r>
              <a:rPr lang="pt-BR" dirty="0" smtClean="0"/>
              <a:t> case live2</a:t>
            </a:r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E. An exception is thrown at runtime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20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Forkado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if(</a:t>
            </a:r>
            <a:r>
              <a:rPr lang="en-US" dirty="0" err="1" smtClean="0"/>
              <a:t>args.length</a:t>
            </a:r>
            <a:r>
              <a:rPr lang="en-US" dirty="0" smtClean="0"/>
              <a:t> == 1 || </a:t>
            </a:r>
            <a:r>
              <a:rPr lang="en-US" dirty="0" err="1" smtClean="0"/>
              <a:t>args</a:t>
            </a:r>
            <a:r>
              <a:rPr lang="en-US" dirty="0" smtClean="0"/>
              <a:t>[1].equals("test"))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test</a:t>
            </a:r>
            <a:r>
              <a:rPr lang="pt-BR" dirty="0" smtClean="0"/>
              <a:t> case");</a:t>
            </a:r>
          </a:p>
          <a:p>
            <a:pPr>
              <a:buNone/>
            </a:pPr>
            <a:r>
              <a:rPr lang="pt-BR" dirty="0" smtClean="0"/>
              <a:t>     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production</a:t>
            </a:r>
            <a:r>
              <a:rPr lang="pt-BR" dirty="0" smtClean="0"/>
              <a:t> " + </a:t>
            </a:r>
            <a:r>
              <a:rPr lang="pt-BR" dirty="0" err="1" smtClean="0"/>
              <a:t>args</a:t>
            </a:r>
            <a:r>
              <a:rPr lang="pt-BR" dirty="0" smtClean="0"/>
              <a:t>[0]);</a:t>
            </a:r>
          </a:p>
          <a:p>
            <a:pPr>
              <a:buNone/>
            </a:pPr>
            <a:r>
              <a:rPr lang="pt-BR" dirty="0" smtClean="0"/>
              <a:t>     }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command-line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 </a:t>
            </a:r>
            <a:r>
              <a:rPr lang="pt-BR" dirty="0" err="1" smtClean="0"/>
              <a:t>Forkado</a:t>
            </a:r>
            <a:r>
              <a:rPr lang="pt-BR" dirty="0" smtClean="0"/>
              <a:t>  live2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test</a:t>
            </a:r>
            <a:r>
              <a:rPr lang="pt-BR" dirty="0" smtClean="0"/>
              <a:t> case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production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test</a:t>
            </a:r>
            <a:r>
              <a:rPr lang="pt-BR" dirty="0" smtClean="0"/>
              <a:t> case live2</a:t>
            </a:r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E.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21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714356"/>
            <a:ext cx="8472518" cy="55721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600" dirty="0" err="1" smtClean="0"/>
              <a:t>Given</a:t>
            </a:r>
            <a:r>
              <a:rPr lang="pt-BR" sz="3600" dirty="0" smtClean="0"/>
              <a:t>:</a:t>
            </a:r>
          </a:p>
          <a:p>
            <a:pPr>
              <a:buNone/>
            </a:pPr>
            <a:r>
              <a:rPr lang="pt-BR" sz="3600" dirty="0" smtClean="0"/>
              <a:t>3. </a:t>
            </a:r>
            <a:r>
              <a:rPr lang="pt-BR" sz="3600" dirty="0" err="1" smtClean="0"/>
              <a:t>public</a:t>
            </a:r>
            <a:r>
              <a:rPr lang="pt-BR" sz="3600" dirty="0" smtClean="0"/>
              <a:t> </a:t>
            </a:r>
            <a:r>
              <a:rPr lang="pt-BR" sz="3600" dirty="0" err="1" smtClean="0"/>
              <a:t>class</a:t>
            </a:r>
            <a:r>
              <a:rPr lang="pt-BR" sz="3600" dirty="0" smtClean="0"/>
              <a:t> </a:t>
            </a:r>
            <a:r>
              <a:rPr lang="pt-BR" sz="3600" dirty="0" err="1" smtClean="0"/>
              <a:t>McGee</a:t>
            </a:r>
            <a:r>
              <a:rPr lang="pt-BR" sz="3600" dirty="0" smtClean="0"/>
              <a:t> {</a:t>
            </a:r>
          </a:p>
          <a:p>
            <a:pPr>
              <a:buNone/>
            </a:pPr>
            <a:r>
              <a:rPr lang="en-US" sz="3600" dirty="0" smtClean="0"/>
              <a:t>4. 	public static void main(String[] </a:t>
            </a:r>
            <a:r>
              <a:rPr lang="en-US" sz="3600" dirty="0" err="1" smtClean="0"/>
              <a:t>args</a:t>
            </a:r>
            <a:r>
              <a:rPr lang="en-US" sz="3600" dirty="0" smtClean="0"/>
              <a:t>) {</a:t>
            </a:r>
          </a:p>
          <a:p>
            <a:pPr>
              <a:buNone/>
            </a:pPr>
            <a:r>
              <a:rPr lang="pt-BR" sz="3600" dirty="0" smtClean="0"/>
              <a:t>5. 		</a:t>
            </a:r>
            <a:r>
              <a:rPr lang="pt-BR" sz="3600" dirty="0" err="1" smtClean="0"/>
              <a:t>Days</a:t>
            </a:r>
            <a:r>
              <a:rPr lang="pt-BR" sz="3600" dirty="0" smtClean="0"/>
              <a:t> d1 = </a:t>
            </a:r>
            <a:r>
              <a:rPr lang="pt-BR" sz="3600" dirty="0" err="1" smtClean="0"/>
              <a:t>Days</a:t>
            </a:r>
            <a:r>
              <a:rPr lang="pt-BR" sz="3600" dirty="0" smtClean="0"/>
              <a:t>.TH;</a:t>
            </a:r>
          </a:p>
          <a:p>
            <a:pPr>
              <a:buNone/>
            </a:pPr>
            <a:r>
              <a:rPr lang="pt-BR" sz="3600" dirty="0" smtClean="0"/>
              <a:t>6. 		</a:t>
            </a:r>
            <a:r>
              <a:rPr lang="pt-BR" sz="3600" dirty="0" err="1" smtClean="0"/>
              <a:t>Days</a:t>
            </a:r>
            <a:r>
              <a:rPr lang="pt-BR" sz="3600" dirty="0" smtClean="0"/>
              <a:t> d2 = </a:t>
            </a:r>
            <a:r>
              <a:rPr lang="pt-BR" sz="3600" dirty="0" err="1" smtClean="0"/>
              <a:t>Days</a:t>
            </a:r>
            <a:r>
              <a:rPr lang="pt-BR" sz="3600" dirty="0" smtClean="0"/>
              <a:t>.M;</a:t>
            </a:r>
          </a:p>
          <a:p>
            <a:pPr>
              <a:buNone/>
            </a:pPr>
            <a:r>
              <a:rPr lang="pt-BR" sz="3600" dirty="0" smtClean="0"/>
              <a:t>7. 		for(</a:t>
            </a:r>
            <a:r>
              <a:rPr lang="pt-BR" sz="3600" dirty="0" err="1" smtClean="0"/>
              <a:t>Days</a:t>
            </a:r>
            <a:r>
              <a:rPr lang="pt-BR" sz="3600" dirty="0" smtClean="0"/>
              <a:t> d: </a:t>
            </a:r>
            <a:r>
              <a:rPr lang="pt-BR" sz="3600" dirty="0" err="1" smtClean="0"/>
              <a:t>Days</a:t>
            </a:r>
            <a:r>
              <a:rPr lang="pt-BR" sz="3600" dirty="0" smtClean="0"/>
              <a:t>.</a:t>
            </a:r>
            <a:r>
              <a:rPr lang="pt-BR" sz="3600" dirty="0" err="1" smtClean="0"/>
              <a:t>values</a:t>
            </a:r>
            <a:r>
              <a:rPr lang="pt-BR" sz="3600" dirty="0" smtClean="0"/>
              <a:t>()) {</a:t>
            </a:r>
          </a:p>
          <a:p>
            <a:pPr>
              <a:buNone/>
            </a:pPr>
            <a:r>
              <a:rPr lang="pt-BR" sz="3600" dirty="0" smtClean="0"/>
              <a:t>8. 			</a:t>
            </a:r>
            <a:r>
              <a:rPr lang="pt-BR" sz="3600" dirty="0" err="1" smtClean="0"/>
              <a:t>if</a:t>
            </a:r>
            <a:r>
              <a:rPr lang="pt-BR" sz="3600" dirty="0" smtClean="0"/>
              <a:t>(</a:t>
            </a:r>
            <a:r>
              <a:rPr lang="pt-BR" sz="3600" dirty="0" err="1" smtClean="0"/>
              <a:t>d.equals</a:t>
            </a:r>
            <a:r>
              <a:rPr lang="pt-BR" sz="3600" dirty="0" smtClean="0"/>
              <a:t>(</a:t>
            </a:r>
            <a:r>
              <a:rPr lang="pt-BR" sz="3600" dirty="0" err="1" smtClean="0"/>
              <a:t>Days</a:t>
            </a:r>
            <a:r>
              <a:rPr lang="pt-BR" sz="3600" dirty="0" smtClean="0"/>
              <a:t>.F)) </a:t>
            </a:r>
            <a:r>
              <a:rPr lang="pt-BR" sz="3600" dirty="0" err="1" smtClean="0"/>
              <a:t>break</a:t>
            </a:r>
            <a:r>
              <a:rPr lang="pt-BR" sz="3600" dirty="0" smtClean="0"/>
              <a:t>;</a:t>
            </a:r>
          </a:p>
          <a:p>
            <a:pPr>
              <a:buNone/>
            </a:pPr>
            <a:r>
              <a:rPr lang="pt-BR" sz="3600" dirty="0" smtClean="0"/>
              <a:t>9. 			d2 = d;</a:t>
            </a:r>
          </a:p>
          <a:p>
            <a:pPr>
              <a:buNone/>
            </a:pPr>
            <a:r>
              <a:rPr lang="pt-BR" sz="3600" dirty="0" smtClean="0"/>
              <a:t>10. 		}</a:t>
            </a:r>
          </a:p>
          <a:p>
            <a:pPr>
              <a:buNone/>
            </a:pPr>
            <a:r>
              <a:rPr lang="en-US" sz="3600" dirty="0" smtClean="0"/>
              <a:t>11. 		</a:t>
            </a:r>
            <a:r>
              <a:rPr lang="en-US" sz="3600" dirty="0" err="1" smtClean="0"/>
              <a:t>System.out.println</a:t>
            </a:r>
            <a:r>
              <a:rPr lang="en-US" sz="3600" dirty="0" smtClean="0"/>
              <a:t>((d1 == d2)?"same old" : "newly new");</a:t>
            </a:r>
          </a:p>
          <a:p>
            <a:pPr>
              <a:buNone/>
            </a:pPr>
            <a:r>
              <a:rPr lang="pt-BR" sz="3600" dirty="0" smtClean="0"/>
              <a:t>12. 	}</a:t>
            </a:r>
          </a:p>
          <a:p>
            <a:pPr>
              <a:buNone/>
            </a:pPr>
            <a:r>
              <a:rPr lang="en-US" sz="3600" dirty="0" smtClean="0"/>
              <a:t>13. 	</a:t>
            </a:r>
            <a:r>
              <a:rPr lang="en-US" sz="3600" dirty="0" err="1" smtClean="0"/>
              <a:t>enum</a:t>
            </a:r>
            <a:r>
              <a:rPr lang="en-US" sz="3600" dirty="0" smtClean="0"/>
              <a:t> Days {M, T, W, TH, F, SA, SU};</a:t>
            </a:r>
          </a:p>
          <a:p>
            <a:pPr>
              <a:buNone/>
            </a:pPr>
            <a:r>
              <a:rPr lang="pt-BR" sz="3600" dirty="0" smtClean="0"/>
              <a:t>14.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same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newly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r>
              <a:rPr lang="pt-BR" dirty="0" smtClean="0"/>
              <a:t> </a:t>
            </a:r>
            <a:r>
              <a:rPr lang="pt-BR" dirty="0" err="1" smtClean="0"/>
              <a:t>due</a:t>
            </a:r>
            <a:r>
              <a:rPr lang="pt-BR" dirty="0" smtClean="0"/>
              <a:t> to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errors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D. Compilation fails due only to an error on line 7</a:t>
            </a:r>
          </a:p>
          <a:p>
            <a:pPr>
              <a:buNone/>
            </a:pPr>
            <a:r>
              <a:rPr lang="en-US" dirty="0" smtClean="0"/>
              <a:t>E. Compilation fails due only to an error on line 8</a:t>
            </a:r>
          </a:p>
          <a:p>
            <a:pPr>
              <a:buNone/>
            </a:pPr>
            <a:r>
              <a:rPr lang="en-US" dirty="0" smtClean="0"/>
              <a:t>F. Compilation fails due only to an error on line 11</a:t>
            </a:r>
          </a:p>
          <a:p>
            <a:pPr>
              <a:buNone/>
            </a:pPr>
            <a:r>
              <a:rPr lang="en-US" dirty="0" smtClean="0"/>
              <a:t>G. Compilation fails due only to an error on line 13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7242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22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714356"/>
            <a:ext cx="8472518" cy="55721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600" dirty="0" err="1" smtClean="0"/>
              <a:t>Given</a:t>
            </a:r>
            <a:r>
              <a:rPr lang="pt-BR" sz="3600" dirty="0" smtClean="0"/>
              <a:t>:</a:t>
            </a:r>
          </a:p>
          <a:p>
            <a:pPr>
              <a:buNone/>
            </a:pPr>
            <a:r>
              <a:rPr lang="pt-BR" sz="3600" dirty="0" smtClean="0"/>
              <a:t>3. </a:t>
            </a:r>
            <a:r>
              <a:rPr lang="pt-BR" sz="3600" dirty="0" err="1" smtClean="0"/>
              <a:t>public</a:t>
            </a:r>
            <a:r>
              <a:rPr lang="pt-BR" sz="3600" dirty="0" smtClean="0"/>
              <a:t> </a:t>
            </a:r>
            <a:r>
              <a:rPr lang="pt-BR" sz="3600" dirty="0" err="1" smtClean="0"/>
              <a:t>class</a:t>
            </a:r>
            <a:r>
              <a:rPr lang="pt-BR" sz="3600" dirty="0" smtClean="0"/>
              <a:t> </a:t>
            </a:r>
            <a:r>
              <a:rPr lang="pt-BR" sz="3600" dirty="0" err="1" smtClean="0"/>
              <a:t>McGee</a:t>
            </a:r>
            <a:r>
              <a:rPr lang="pt-BR" sz="3600" dirty="0" smtClean="0"/>
              <a:t> {</a:t>
            </a:r>
          </a:p>
          <a:p>
            <a:pPr>
              <a:buNone/>
            </a:pPr>
            <a:r>
              <a:rPr lang="en-US" sz="3600" dirty="0" smtClean="0"/>
              <a:t>4. 	public static void main(String[] </a:t>
            </a:r>
            <a:r>
              <a:rPr lang="en-US" sz="3600" dirty="0" err="1" smtClean="0"/>
              <a:t>args</a:t>
            </a:r>
            <a:r>
              <a:rPr lang="en-US" sz="3600" dirty="0" smtClean="0"/>
              <a:t>) {</a:t>
            </a:r>
          </a:p>
          <a:p>
            <a:pPr>
              <a:buNone/>
            </a:pPr>
            <a:r>
              <a:rPr lang="pt-BR" sz="3600" dirty="0" smtClean="0"/>
              <a:t>5. 		</a:t>
            </a:r>
            <a:r>
              <a:rPr lang="pt-BR" sz="3600" dirty="0" err="1" smtClean="0"/>
              <a:t>Days</a:t>
            </a:r>
            <a:r>
              <a:rPr lang="pt-BR" sz="3600" dirty="0" smtClean="0"/>
              <a:t> d1 = </a:t>
            </a:r>
            <a:r>
              <a:rPr lang="pt-BR" sz="3600" dirty="0" err="1" smtClean="0"/>
              <a:t>Days</a:t>
            </a:r>
            <a:r>
              <a:rPr lang="pt-BR" sz="3600" dirty="0" smtClean="0"/>
              <a:t>.TH;</a:t>
            </a:r>
          </a:p>
          <a:p>
            <a:pPr>
              <a:buNone/>
            </a:pPr>
            <a:r>
              <a:rPr lang="pt-BR" sz="3600" dirty="0" smtClean="0"/>
              <a:t>6. 		</a:t>
            </a:r>
            <a:r>
              <a:rPr lang="pt-BR" sz="3600" dirty="0" err="1" smtClean="0"/>
              <a:t>Days</a:t>
            </a:r>
            <a:r>
              <a:rPr lang="pt-BR" sz="3600" dirty="0" smtClean="0"/>
              <a:t> d2 = </a:t>
            </a:r>
            <a:r>
              <a:rPr lang="pt-BR" sz="3600" dirty="0" err="1" smtClean="0"/>
              <a:t>Days</a:t>
            </a:r>
            <a:r>
              <a:rPr lang="pt-BR" sz="3600" dirty="0" smtClean="0"/>
              <a:t>.M;</a:t>
            </a:r>
          </a:p>
          <a:p>
            <a:pPr>
              <a:buNone/>
            </a:pPr>
            <a:r>
              <a:rPr lang="pt-BR" sz="3600" dirty="0" smtClean="0"/>
              <a:t>7. 		for(</a:t>
            </a:r>
            <a:r>
              <a:rPr lang="pt-BR" sz="3600" dirty="0" err="1" smtClean="0"/>
              <a:t>Days</a:t>
            </a:r>
            <a:r>
              <a:rPr lang="pt-BR" sz="3600" dirty="0" smtClean="0"/>
              <a:t> d: </a:t>
            </a:r>
            <a:r>
              <a:rPr lang="pt-BR" sz="3600" dirty="0" err="1" smtClean="0"/>
              <a:t>Days</a:t>
            </a:r>
            <a:r>
              <a:rPr lang="pt-BR" sz="3600" dirty="0" smtClean="0"/>
              <a:t>.</a:t>
            </a:r>
            <a:r>
              <a:rPr lang="pt-BR" sz="3600" dirty="0" err="1" smtClean="0"/>
              <a:t>values</a:t>
            </a:r>
            <a:r>
              <a:rPr lang="pt-BR" sz="3600" dirty="0" smtClean="0"/>
              <a:t>()) {</a:t>
            </a:r>
          </a:p>
          <a:p>
            <a:pPr>
              <a:buNone/>
            </a:pPr>
            <a:r>
              <a:rPr lang="pt-BR" sz="3600" dirty="0" smtClean="0"/>
              <a:t>8. 			</a:t>
            </a:r>
            <a:r>
              <a:rPr lang="pt-BR" sz="3600" dirty="0" err="1" smtClean="0"/>
              <a:t>if</a:t>
            </a:r>
            <a:r>
              <a:rPr lang="pt-BR" sz="3600" dirty="0" smtClean="0"/>
              <a:t>(</a:t>
            </a:r>
            <a:r>
              <a:rPr lang="pt-BR" sz="3600" dirty="0" err="1" smtClean="0"/>
              <a:t>d.equals</a:t>
            </a:r>
            <a:r>
              <a:rPr lang="pt-BR" sz="3600" dirty="0" smtClean="0"/>
              <a:t>(</a:t>
            </a:r>
            <a:r>
              <a:rPr lang="pt-BR" sz="3600" dirty="0" err="1" smtClean="0"/>
              <a:t>Days</a:t>
            </a:r>
            <a:r>
              <a:rPr lang="pt-BR" sz="3600" dirty="0" smtClean="0"/>
              <a:t>.F)) </a:t>
            </a:r>
            <a:r>
              <a:rPr lang="pt-BR" sz="3600" dirty="0" err="1" smtClean="0"/>
              <a:t>break</a:t>
            </a:r>
            <a:r>
              <a:rPr lang="pt-BR" sz="3600" dirty="0" smtClean="0"/>
              <a:t>;</a:t>
            </a:r>
          </a:p>
          <a:p>
            <a:pPr>
              <a:buNone/>
            </a:pPr>
            <a:r>
              <a:rPr lang="pt-BR" sz="3600" dirty="0" smtClean="0"/>
              <a:t>9. 			d2 = d;</a:t>
            </a:r>
          </a:p>
          <a:p>
            <a:pPr>
              <a:buNone/>
            </a:pPr>
            <a:r>
              <a:rPr lang="pt-BR" sz="3600" dirty="0" smtClean="0"/>
              <a:t>10. 		}</a:t>
            </a:r>
          </a:p>
          <a:p>
            <a:pPr>
              <a:buNone/>
            </a:pPr>
            <a:r>
              <a:rPr lang="en-US" sz="3600" dirty="0" smtClean="0"/>
              <a:t>11. 		</a:t>
            </a:r>
            <a:r>
              <a:rPr lang="en-US" sz="3600" dirty="0" err="1" smtClean="0"/>
              <a:t>System.out.println</a:t>
            </a:r>
            <a:r>
              <a:rPr lang="en-US" sz="3600" dirty="0" smtClean="0"/>
              <a:t>((d1 == d2)?"same old" : "newly new");</a:t>
            </a:r>
          </a:p>
          <a:p>
            <a:pPr>
              <a:buNone/>
            </a:pPr>
            <a:r>
              <a:rPr lang="pt-BR" sz="3600" dirty="0" smtClean="0"/>
              <a:t>12. 	}</a:t>
            </a:r>
          </a:p>
          <a:p>
            <a:pPr>
              <a:buNone/>
            </a:pPr>
            <a:r>
              <a:rPr lang="en-US" sz="3600" dirty="0" smtClean="0"/>
              <a:t>13. 	</a:t>
            </a:r>
            <a:r>
              <a:rPr lang="en-US" sz="3600" dirty="0" err="1" smtClean="0"/>
              <a:t>enum</a:t>
            </a:r>
            <a:r>
              <a:rPr lang="en-US" sz="3600" dirty="0" smtClean="0"/>
              <a:t> Days {M, T, W, TH, F, SA, SU};</a:t>
            </a:r>
          </a:p>
          <a:p>
            <a:pPr>
              <a:buNone/>
            </a:pPr>
            <a:r>
              <a:rPr lang="pt-BR" sz="3600" dirty="0" smtClean="0"/>
              <a:t>14. }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A. </a:t>
            </a:r>
            <a:r>
              <a:rPr lang="pt-BR" dirty="0" err="1" smtClean="0">
                <a:solidFill>
                  <a:srgbClr val="00B050"/>
                </a:solidFill>
              </a:rPr>
              <a:t>same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old</a:t>
            </a: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newly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r>
              <a:rPr lang="pt-BR" dirty="0" smtClean="0"/>
              <a:t> </a:t>
            </a:r>
            <a:r>
              <a:rPr lang="pt-BR" dirty="0" err="1" smtClean="0"/>
              <a:t>due</a:t>
            </a:r>
            <a:r>
              <a:rPr lang="pt-BR" dirty="0" smtClean="0"/>
              <a:t> to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errors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D. Compilation fails due only to an error on line 7</a:t>
            </a:r>
          </a:p>
          <a:p>
            <a:pPr>
              <a:buNone/>
            </a:pPr>
            <a:r>
              <a:rPr lang="en-US" dirty="0" smtClean="0"/>
              <a:t>E. Compilation fails due only to an error on line 8</a:t>
            </a:r>
          </a:p>
          <a:p>
            <a:pPr>
              <a:buNone/>
            </a:pPr>
            <a:r>
              <a:rPr lang="en-US" dirty="0" smtClean="0"/>
              <a:t>F. Compilation fails due only to an error on line 11</a:t>
            </a:r>
          </a:p>
          <a:p>
            <a:pPr>
              <a:buNone/>
            </a:pPr>
            <a:r>
              <a:rPr lang="en-US" dirty="0" smtClean="0"/>
              <a:t>G. Compilation fails due only to an error on line 13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7242" y="-28577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22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Loopy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      </a:t>
            </a:r>
            <a:r>
              <a:rPr lang="pt-BR" dirty="0" err="1" smtClean="0"/>
              <a:t>int</a:t>
            </a:r>
            <a:r>
              <a:rPr lang="pt-BR" dirty="0" smtClean="0"/>
              <a:t>[] x = {7,6,5,4,3,2,1};</a:t>
            </a:r>
          </a:p>
          <a:p>
            <a:pPr>
              <a:buNone/>
            </a:pPr>
            <a:r>
              <a:rPr lang="pt-BR" dirty="0" smtClean="0"/>
              <a:t>4.       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          System.</a:t>
            </a:r>
            <a:r>
              <a:rPr lang="pt-BR" dirty="0" err="1" smtClean="0"/>
              <a:t>out.print</a:t>
            </a:r>
            <a:r>
              <a:rPr lang="pt-BR" dirty="0" smtClean="0"/>
              <a:t>(y + " ");</a:t>
            </a:r>
          </a:p>
          <a:p>
            <a:pPr>
              <a:buNone/>
            </a:pPr>
            <a:r>
              <a:rPr lang="pt-BR" dirty="0" smtClean="0"/>
              <a:t>6.       }</a:t>
            </a:r>
          </a:p>
          <a:p>
            <a:pPr>
              <a:buNone/>
            </a:pPr>
            <a:r>
              <a:rPr lang="pt-BR" dirty="0" smtClean="0"/>
              <a:t>7.    }</a:t>
            </a:r>
          </a:p>
          <a:p>
            <a:pPr>
              <a:buNone/>
            </a:pPr>
            <a:r>
              <a:rPr lang="pt-BR" dirty="0" smtClean="0"/>
              <a:t>8. }</a:t>
            </a:r>
          </a:p>
          <a:p>
            <a:pPr>
              <a:buNone/>
            </a:pPr>
            <a:r>
              <a:rPr lang="en-US" dirty="0" smtClean="0"/>
              <a:t>Which, inserted independently at line 4, compiles? (Choose all that apply.)</a:t>
            </a:r>
          </a:p>
          <a:p>
            <a:pPr>
              <a:buNone/>
            </a:pPr>
            <a:r>
              <a:rPr lang="pt-BR" dirty="0" smtClean="0"/>
              <a:t>A. for(</a:t>
            </a:r>
            <a:r>
              <a:rPr lang="pt-BR" dirty="0" err="1" smtClean="0"/>
              <a:t>int</a:t>
            </a:r>
            <a:r>
              <a:rPr lang="pt-BR" dirty="0" smtClean="0"/>
              <a:t> y : x) {</a:t>
            </a:r>
          </a:p>
          <a:p>
            <a:pPr>
              <a:buNone/>
            </a:pPr>
            <a:r>
              <a:rPr lang="pt-BR" dirty="0" smtClean="0"/>
              <a:t>B. for(x : </a:t>
            </a:r>
            <a:r>
              <a:rPr lang="pt-BR" dirty="0" err="1" smtClean="0"/>
              <a:t>int</a:t>
            </a:r>
            <a:r>
              <a:rPr lang="pt-BR" dirty="0" smtClean="0"/>
              <a:t> y) {</a:t>
            </a:r>
          </a:p>
          <a:p>
            <a:pPr>
              <a:buNone/>
            </a:pPr>
            <a:r>
              <a:rPr lang="es-ES" dirty="0" smtClean="0"/>
              <a:t>C. </a:t>
            </a:r>
            <a:r>
              <a:rPr lang="es-ES" dirty="0" err="1" smtClean="0"/>
              <a:t>int</a:t>
            </a:r>
            <a:r>
              <a:rPr lang="es-ES" dirty="0" smtClean="0"/>
              <a:t> y = 0; </a:t>
            </a:r>
            <a:r>
              <a:rPr lang="es-ES" dirty="0" err="1" smtClean="0"/>
              <a:t>for</a:t>
            </a:r>
            <a:r>
              <a:rPr lang="es-ES" dirty="0" smtClean="0"/>
              <a:t>(y : x) {</a:t>
            </a:r>
          </a:p>
          <a:p>
            <a:pPr>
              <a:buNone/>
            </a:pPr>
            <a:r>
              <a:rPr lang="pl-PL" dirty="0" smtClean="0"/>
              <a:t>D. for(int y=0, z=0; z&lt;x.length; z++) { y = x[z];</a:t>
            </a:r>
          </a:p>
          <a:p>
            <a:pPr>
              <a:buNone/>
            </a:pPr>
            <a:r>
              <a:rPr lang="pl-PL" dirty="0" smtClean="0"/>
              <a:t>E. for(int y=0, int z=0; z&lt;x.length; z++) { y = x[z];</a:t>
            </a:r>
          </a:p>
          <a:p>
            <a:pPr>
              <a:buNone/>
            </a:pPr>
            <a:r>
              <a:rPr lang="pl-PL" dirty="0" smtClean="0"/>
              <a:t>F. int y = 0; for(int z=0; z&lt;x.length; z++) { y = x[z];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Loopy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      </a:t>
            </a:r>
            <a:r>
              <a:rPr lang="pt-BR" dirty="0" err="1" smtClean="0"/>
              <a:t>int</a:t>
            </a:r>
            <a:r>
              <a:rPr lang="pt-BR" dirty="0" smtClean="0"/>
              <a:t>[] x = {7,6,5,4,3,2,1};</a:t>
            </a:r>
          </a:p>
          <a:p>
            <a:pPr>
              <a:buNone/>
            </a:pPr>
            <a:r>
              <a:rPr lang="pt-BR" dirty="0" smtClean="0"/>
              <a:t>4.       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          System.</a:t>
            </a:r>
            <a:r>
              <a:rPr lang="pt-BR" dirty="0" err="1" smtClean="0"/>
              <a:t>out.print</a:t>
            </a:r>
            <a:r>
              <a:rPr lang="pt-BR" dirty="0" smtClean="0"/>
              <a:t>(y + " ");</a:t>
            </a:r>
          </a:p>
          <a:p>
            <a:pPr>
              <a:buNone/>
            </a:pPr>
            <a:r>
              <a:rPr lang="pt-BR" dirty="0" smtClean="0"/>
              <a:t>6.       }</a:t>
            </a:r>
          </a:p>
          <a:p>
            <a:pPr>
              <a:buNone/>
            </a:pPr>
            <a:r>
              <a:rPr lang="pt-BR" dirty="0" smtClean="0"/>
              <a:t>7.    }</a:t>
            </a:r>
          </a:p>
          <a:p>
            <a:pPr>
              <a:buNone/>
            </a:pPr>
            <a:r>
              <a:rPr lang="pt-BR" dirty="0" smtClean="0"/>
              <a:t>8. }</a:t>
            </a:r>
          </a:p>
          <a:p>
            <a:pPr>
              <a:buNone/>
            </a:pPr>
            <a:r>
              <a:rPr lang="en-US" dirty="0" smtClean="0"/>
              <a:t>Which, inserted independently at line 4, compiles? (Choose all that apply.)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A. for(</a:t>
            </a:r>
            <a:r>
              <a:rPr lang="pt-BR" dirty="0" err="1" smtClean="0">
                <a:solidFill>
                  <a:srgbClr val="00B050"/>
                </a:solidFill>
              </a:rPr>
              <a:t>int</a:t>
            </a:r>
            <a:r>
              <a:rPr lang="pt-BR" dirty="0" smtClean="0">
                <a:solidFill>
                  <a:srgbClr val="00B050"/>
                </a:solidFill>
              </a:rPr>
              <a:t> y : x) {</a:t>
            </a:r>
          </a:p>
          <a:p>
            <a:pPr>
              <a:buNone/>
            </a:pPr>
            <a:r>
              <a:rPr lang="pt-BR" dirty="0" smtClean="0"/>
              <a:t>B. for(x : </a:t>
            </a:r>
            <a:r>
              <a:rPr lang="pt-BR" dirty="0" err="1" smtClean="0"/>
              <a:t>int</a:t>
            </a:r>
            <a:r>
              <a:rPr lang="pt-BR" dirty="0" smtClean="0"/>
              <a:t> y) {</a:t>
            </a:r>
          </a:p>
          <a:p>
            <a:pPr>
              <a:buNone/>
            </a:pPr>
            <a:r>
              <a:rPr lang="es-ES" dirty="0" smtClean="0"/>
              <a:t>C. </a:t>
            </a:r>
            <a:r>
              <a:rPr lang="es-ES" dirty="0" err="1" smtClean="0"/>
              <a:t>int</a:t>
            </a:r>
            <a:r>
              <a:rPr lang="es-ES" dirty="0" smtClean="0"/>
              <a:t> y = 0; </a:t>
            </a:r>
            <a:r>
              <a:rPr lang="es-ES" dirty="0" err="1" smtClean="0"/>
              <a:t>for</a:t>
            </a:r>
            <a:r>
              <a:rPr lang="es-ES" dirty="0" smtClean="0"/>
              <a:t>(y : x) {</a:t>
            </a:r>
          </a:p>
          <a:p>
            <a:pPr>
              <a:buNone/>
            </a:pPr>
            <a:r>
              <a:rPr lang="pl-PL" dirty="0" smtClean="0">
                <a:solidFill>
                  <a:srgbClr val="00B050"/>
                </a:solidFill>
              </a:rPr>
              <a:t>D. for(int y=0, z=0; z&lt;x.length; z++) { y = x[z];</a:t>
            </a:r>
          </a:p>
          <a:p>
            <a:pPr>
              <a:buNone/>
            </a:pPr>
            <a:r>
              <a:rPr lang="pl-PL" dirty="0" smtClean="0"/>
              <a:t>E. for(int y=0, int z=0; z&lt;x.length; z++) { y = x[z];</a:t>
            </a:r>
          </a:p>
          <a:p>
            <a:pPr>
              <a:buNone/>
            </a:pPr>
            <a:r>
              <a:rPr lang="pl-PL" dirty="0" smtClean="0">
                <a:solidFill>
                  <a:srgbClr val="00B050"/>
                </a:solidFill>
              </a:rPr>
              <a:t>F. int y = 0; for(int z=0; z&lt;x.length; z++) { y = x[z];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1704" y="1340768"/>
            <a:ext cx="8686800" cy="4785395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Ebb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4.     static </a:t>
            </a:r>
            <a:r>
              <a:rPr lang="en-US" dirty="0" err="1" smtClean="0"/>
              <a:t>int</a:t>
            </a:r>
            <a:r>
              <a:rPr lang="en-US" dirty="0" smtClean="0"/>
              <a:t> x = 7;</a:t>
            </a:r>
          </a:p>
          <a:p>
            <a:pPr>
              <a:buNone/>
            </a:pPr>
            <a:r>
              <a:rPr lang="en-US" dirty="0" smtClean="0"/>
              <a:t>5.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 String s = "";</a:t>
            </a:r>
          </a:p>
          <a:p>
            <a:pPr>
              <a:buNone/>
            </a:pPr>
            <a:r>
              <a:rPr lang="es-ES" dirty="0" smtClean="0"/>
              <a:t>7.           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y = 0; y &lt; 3; y++) {</a:t>
            </a:r>
          </a:p>
          <a:p>
            <a:pPr>
              <a:buNone/>
            </a:pPr>
            <a:r>
              <a:rPr lang="pt-BR" dirty="0" smtClean="0"/>
              <a:t>8.              x++;</a:t>
            </a:r>
          </a:p>
          <a:p>
            <a:pPr>
              <a:buNone/>
            </a:pPr>
            <a:r>
              <a:rPr lang="pt-BR" dirty="0" smtClean="0"/>
              <a:t>9.              switch(x) {</a:t>
            </a:r>
          </a:p>
          <a:p>
            <a:pPr>
              <a:buNone/>
            </a:pPr>
            <a:r>
              <a:rPr lang="en-US" dirty="0" smtClean="0"/>
              <a:t>10.               case 8: s += "8 ";</a:t>
            </a:r>
          </a:p>
          <a:p>
            <a:pPr>
              <a:buNone/>
            </a:pPr>
            <a:r>
              <a:rPr lang="en-US" dirty="0" smtClean="0"/>
              <a:t>11.               case 9: s += "9 ";</a:t>
            </a:r>
          </a:p>
          <a:p>
            <a:pPr>
              <a:buNone/>
            </a:pPr>
            <a:r>
              <a:rPr lang="en-US" dirty="0" smtClean="0"/>
              <a:t>12.               case 10: { s+= "10 "; break; }</a:t>
            </a:r>
          </a:p>
          <a:p>
            <a:pPr>
              <a:buNone/>
            </a:pPr>
            <a:r>
              <a:rPr lang="pt-BR" dirty="0" smtClean="0"/>
              <a:t>13.               default: s += "d ";</a:t>
            </a:r>
          </a:p>
          <a:p>
            <a:pPr>
              <a:buNone/>
            </a:pPr>
            <a:r>
              <a:rPr lang="en-US" dirty="0" smtClean="0"/>
              <a:t>14.               case 13: s+= "13 ";</a:t>
            </a:r>
          </a:p>
          <a:p>
            <a:pPr>
              <a:buNone/>
            </a:pPr>
            <a:r>
              <a:rPr lang="pt-BR" dirty="0" smtClean="0"/>
              <a:t>15.              }</a:t>
            </a:r>
          </a:p>
          <a:p>
            <a:pPr>
              <a:buNone/>
            </a:pPr>
            <a:r>
              <a:rPr lang="pt-BR" dirty="0" smtClean="0"/>
              <a:t>16.           }</a:t>
            </a:r>
          </a:p>
          <a:p>
            <a:pPr>
              <a:buNone/>
            </a:pPr>
            <a:r>
              <a:rPr lang="pt-BR" dirty="0" smtClean="0"/>
              <a:t>17.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(s);</a:t>
            </a:r>
          </a:p>
          <a:p>
            <a:pPr>
              <a:buNone/>
            </a:pPr>
            <a:r>
              <a:rPr lang="pt-BR" dirty="0" smtClean="0"/>
              <a:t>18.      }</a:t>
            </a:r>
          </a:p>
          <a:p>
            <a:pPr>
              <a:buNone/>
            </a:pPr>
            <a:r>
              <a:rPr lang="pt-BR" dirty="0" smtClean="0"/>
              <a:t>19.     </a:t>
            </a:r>
            <a:r>
              <a:rPr lang="pt-BR" dirty="0" err="1" smtClean="0"/>
              <a:t>static</a:t>
            </a:r>
            <a:r>
              <a:rPr lang="pt-BR" dirty="0" smtClean="0"/>
              <a:t> { x++; }</a:t>
            </a:r>
          </a:p>
          <a:p>
            <a:pPr>
              <a:buNone/>
            </a:pPr>
            <a:r>
              <a:rPr lang="pt-BR" dirty="0" smtClean="0"/>
              <a:t>20.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9 10 d</a:t>
            </a:r>
          </a:p>
          <a:p>
            <a:pPr>
              <a:buNone/>
            </a:pPr>
            <a:r>
              <a:rPr lang="pt-BR" dirty="0" smtClean="0"/>
              <a:t>B. 8 9 10 d</a:t>
            </a:r>
          </a:p>
          <a:p>
            <a:pPr>
              <a:buNone/>
            </a:pPr>
            <a:r>
              <a:rPr lang="pt-BR" dirty="0" smtClean="0"/>
              <a:t>C. 9 10 10 d</a:t>
            </a:r>
          </a:p>
          <a:p>
            <a:pPr>
              <a:buNone/>
            </a:pPr>
            <a:r>
              <a:rPr lang="pt-BR" dirty="0" smtClean="0"/>
              <a:t>D. 9 10 10 d 13</a:t>
            </a:r>
          </a:p>
          <a:p>
            <a:pPr>
              <a:buNone/>
            </a:pPr>
            <a:r>
              <a:rPr lang="pt-BR" dirty="0" smtClean="0"/>
              <a:t>E. 8 9 10 10 d 13</a:t>
            </a:r>
          </a:p>
          <a:p>
            <a:pPr>
              <a:buNone/>
            </a:pPr>
            <a:r>
              <a:rPr lang="pt-BR" dirty="0" smtClean="0"/>
              <a:t>F. 8 9 10 9 10 10 d 13</a:t>
            </a:r>
          </a:p>
          <a:p>
            <a:pPr>
              <a:buNone/>
            </a:pPr>
            <a:r>
              <a:rPr lang="pt-BR" dirty="0" smtClean="0"/>
              <a:t>G.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24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1704" y="1340768"/>
            <a:ext cx="8686800" cy="4785395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Ebb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4.     static </a:t>
            </a:r>
            <a:r>
              <a:rPr lang="en-US" dirty="0" err="1" smtClean="0"/>
              <a:t>int</a:t>
            </a:r>
            <a:r>
              <a:rPr lang="en-US" dirty="0" smtClean="0"/>
              <a:t> x = 7;</a:t>
            </a:r>
          </a:p>
          <a:p>
            <a:pPr>
              <a:buNone/>
            </a:pPr>
            <a:r>
              <a:rPr lang="en-US" dirty="0" smtClean="0"/>
              <a:t>5.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6.           String s = "";</a:t>
            </a:r>
          </a:p>
          <a:p>
            <a:pPr>
              <a:buNone/>
            </a:pPr>
            <a:r>
              <a:rPr lang="es-ES" dirty="0" smtClean="0"/>
              <a:t>7.           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y = 0; y &lt; 3; y++) {</a:t>
            </a:r>
          </a:p>
          <a:p>
            <a:pPr>
              <a:buNone/>
            </a:pPr>
            <a:r>
              <a:rPr lang="pt-BR" dirty="0" smtClean="0"/>
              <a:t>8.              x++;</a:t>
            </a:r>
          </a:p>
          <a:p>
            <a:pPr>
              <a:buNone/>
            </a:pPr>
            <a:r>
              <a:rPr lang="pt-BR" dirty="0" smtClean="0"/>
              <a:t>9.              switch(x) {</a:t>
            </a:r>
          </a:p>
          <a:p>
            <a:pPr>
              <a:buNone/>
            </a:pPr>
            <a:r>
              <a:rPr lang="en-US" dirty="0" smtClean="0"/>
              <a:t>10.               case 8: s += "8 ";</a:t>
            </a:r>
          </a:p>
          <a:p>
            <a:pPr>
              <a:buNone/>
            </a:pPr>
            <a:r>
              <a:rPr lang="en-US" dirty="0" smtClean="0"/>
              <a:t>11.               case 9: s += "9 ";</a:t>
            </a:r>
          </a:p>
          <a:p>
            <a:pPr>
              <a:buNone/>
            </a:pPr>
            <a:r>
              <a:rPr lang="en-US" dirty="0" smtClean="0"/>
              <a:t>12.               case 10: { s+= "10 "; break; }</a:t>
            </a:r>
          </a:p>
          <a:p>
            <a:pPr>
              <a:buNone/>
            </a:pPr>
            <a:r>
              <a:rPr lang="pt-BR" dirty="0" smtClean="0"/>
              <a:t>13.               default: s += "d ";</a:t>
            </a:r>
          </a:p>
          <a:p>
            <a:pPr>
              <a:buNone/>
            </a:pPr>
            <a:r>
              <a:rPr lang="en-US" dirty="0" smtClean="0"/>
              <a:t>14.               case 13: s+= "13 ";</a:t>
            </a:r>
          </a:p>
          <a:p>
            <a:pPr>
              <a:buNone/>
            </a:pPr>
            <a:r>
              <a:rPr lang="pt-BR" dirty="0" smtClean="0"/>
              <a:t>15.              }</a:t>
            </a:r>
          </a:p>
          <a:p>
            <a:pPr>
              <a:buNone/>
            </a:pPr>
            <a:r>
              <a:rPr lang="pt-BR" dirty="0" smtClean="0"/>
              <a:t>16.           }</a:t>
            </a:r>
          </a:p>
          <a:p>
            <a:pPr>
              <a:buNone/>
            </a:pPr>
            <a:r>
              <a:rPr lang="pt-BR" dirty="0" smtClean="0"/>
              <a:t>17.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(s);</a:t>
            </a:r>
          </a:p>
          <a:p>
            <a:pPr>
              <a:buNone/>
            </a:pPr>
            <a:r>
              <a:rPr lang="pt-BR" dirty="0" smtClean="0"/>
              <a:t>18.      }</a:t>
            </a:r>
          </a:p>
          <a:p>
            <a:pPr>
              <a:buNone/>
            </a:pPr>
            <a:r>
              <a:rPr lang="pt-BR" dirty="0" smtClean="0"/>
              <a:t>19.     </a:t>
            </a:r>
            <a:r>
              <a:rPr lang="pt-BR" dirty="0" err="1" smtClean="0"/>
              <a:t>static</a:t>
            </a:r>
            <a:r>
              <a:rPr lang="pt-BR" dirty="0" smtClean="0"/>
              <a:t> { x++; }</a:t>
            </a:r>
          </a:p>
          <a:p>
            <a:pPr>
              <a:buNone/>
            </a:pPr>
            <a:r>
              <a:rPr lang="pt-BR" dirty="0" smtClean="0"/>
              <a:t>20.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9 10 d</a:t>
            </a:r>
          </a:p>
          <a:p>
            <a:pPr>
              <a:buNone/>
            </a:pPr>
            <a:r>
              <a:rPr lang="pt-BR" dirty="0" smtClean="0"/>
              <a:t>B. 8 9 10 d</a:t>
            </a:r>
          </a:p>
          <a:p>
            <a:pPr>
              <a:buNone/>
            </a:pPr>
            <a:r>
              <a:rPr lang="pt-BR" dirty="0" smtClean="0"/>
              <a:t>C. 9 10 10 d</a:t>
            </a: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D. 9 10 10 d 13</a:t>
            </a:r>
          </a:p>
          <a:p>
            <a:pPr>
              <a:buNone/>
            </a:pPr>
            <a:r>
              <a:rPr lang="pt-BR" dirty="0" smtClean="0"/>
              <a:t>E. 8 9 10 10 d 13</a:t>
            </a:r>
          </a:p>
          <a:p>
            <a:pPr>
              <a:buNone/>
            </a:pPr>
            <a:r>
              <a:rPr lang="pt-BR" dirty="0" smtClean="0"/>
              <a:t>F. 8 9 10 9 10 10 d 13</a:t>
            </a:r>
          </a:p>
          <a:p>
            <a:pPr>
              <a:buNone/>
            </a:pPr>
            <a:r>
              <a:rPr lang="pt-BR" dirty="0" smtClean="0"/>
              <a:t>G.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24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If(</a:t>
            </a:r>
            <a:r>
              <a:rPr lang="en-US" dirty="0" err="1" smtClean="0"/>
              <a:t>args.length</a:t>
            </a:r>
            <a:r>
              <a:rPr lang="en-US" dirty="0" smtClean="0"/>
              <a:t> == 1 | </a:t>
            </a:r>
            <a:r>
              <a:rPr lang="en-US" dirty="0" err="1" smtClean="0"/>
              <a:t>args</a:t>
            </a:r>
            <a:r>
              <a:rPr lang="en-US" dirty="0" smtClean="0"/>
              <a:t>[1].equals("test"))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test</a:t>
            </a:r>
            <a:r>
              <a:rPr lang="pt-BR" dirty="0" smtClean="0"/>
              <a:t> case");</a:t>
            </a:r>
          </a:p>
          <a:p>
            <a:pPr>
              <a:buNone/>
            </a:pPr>
            <a:r>
              <a:rPr lang="pt-BR" dirty="0" smtClean="0"/>
              <a:t>     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production</a:t>
            </a:r>
            <a:r>
              <a:rPr lang="pt-BR" dirty="0" smtClean="0"/>
              <a:t> " + </a:t>
            </a:r>
            <a:r>
              <a:rPr lang="pt-BR" dirty="0" err="1" smtClean="0"/>
              <a:t>args</a:t>
            </a:r>
            <a:r>
              <a:rPr lang="pt-BR" dirty="0" smtClean="0"/>
              <a:t>[0]);</a:t>
            </a:r>
          </a:p>
          <a:p>
            <a:pPr>
              <a:buNone/>
            </a:pPr>
            <a:r>
              <a:rPr lang="pt-BR" dirty="0" smtClean="0"/>
              <a:t>     }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command-line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test</a:t>
            </a:r>
            <a:r>
              <a:rPr lang="pt-BR" dirty="0" smtClean="0"/>
              <a:t> case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production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test</a:t>
            </a:r>
            <a:r>
              <a:rPr lang="pt-BR" dirty="0" smtClean="0"/>
              <a:t> case live2</a:t>
            </a:r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E. An exception is thrown at runtime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25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method names follow the JavaBeans standard? (Choose all that apply.)</a:t>
            </a:r>
          </a:p>
          <a:p>
            <a:pPr lvl="1">
              <a:buNone/>
            </a:pPr>
            <a:r>
              <a:rPr lang="pt-BR" dirty="0" smtClean="0"/>
              <a:t>A. </a:t>
            </a:r>
            <a:r>
              <a:rPr lang="pt-BR" dirty="0" err="1" smtClean="0"/>
              <a:t>addSize</a:t>
            </a:r>
            <a:endParaRPr lang="pt-BR" dirty="0" smtClean="0"/>
          </a:p>
          <a:p>
            <a:pPr lvl="1">
              <a:buNone/>
            </a:pPr>
            <a:r>
              <a:rPr lang="pt-BR" dirty="0" smtClean="0">
                <a:solidFill>
                  <a:srgbClr val="00B050"/>
                </a:solidFill>
              </a:rPr>
              <a:t>B</a:t>
            </a:r>
            <a:r>
              <a:rPr lang="pt-BR" i="1" dirty="0" smtClean="0">
                <a:solidFill>
                  <a:srgbClr val="00B050"/>
                </a:solidFill>
              </a:rPr>
              <a:t>. </a:t>
            </a:r>
            <a:r>
              <a:rPr lang="pt-BR" i="1" dirty="0" err="1" smtClean="0">
                <a:solidFill>
                  <a:srgbClr val="00B050"/>
                </a:solidFill>
              </a:rPr>
              <a:t>getCust</a:t>
            </a:r>
            <a:endParaRPr lang="pt-BR" i="1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pt-BR" dirty="0" smtClean="0"/>
              <a:t>C. </a:t>
            </a:r>
            <a:r>
              <a:rPr lang="pt-BR" dirty="0" err="1" smtClean="0"/>
              <a:t>deleteRep</a:t>
            </a:r>
            <a:endParaRPr lang="pt-BR" dirty="0" smtClean="0"/>
          </a:p>
          <a:p>
            <a:pPr lvl="1">
              <a:buNone/>
            </a:pPr>
            <a:r>
              <a:rPr lang="pt-BR" dirty="0" smtClean="0">
                <a:solidFill>
                  <a:srgbClr val="00B050"/>
                </a:solidFill>
              </a:rPr>
              <a:t>D. </a:t>
            </a:r>
            <a:r>
              <a:rPr lang="pt-BR" dirty="0" err="1" smtClean="0">
                <a:solidFill>
                  <a:srgbClr val="00B050"/>
                </a:solidFill>
              </a:rPr>
              <a:t>isColorado</a:t>
            </a:r>
            <a:endParaRPr lang="pt-BR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pt-BR" dirty="0" smtClean="0"/>
              <a:t>E. </a:t>
            </a:r>
            <a:r>
              <a:rPr lang="pt-BR" dirty="0" err="1" smtClean="0"/>
              <a:t>putDimensions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</a:t>
            </a:r>
            <a:r>
              <a:rPr lang="pt-BR" smtClean="0"/>
              <a:t>Exemplo 2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If(</a:t>
            </a:r>
            <a:r>
              <a:rPr lang="en-US" dirty="0" err="1" smtClean="0"/>
              <a:t>args.length</a:t>
            </a:r>
            <a:r>
              <a:rPr lang="en-US" dirty="0" smtClean="0"/>
              <a:t> == 1 | </a:t>
            </a:r>
            <a:r>
              <a:rPr lang="en-US" dirty="0" err="1" smtClean="0"/>
              <a:t>args</a:t>
            </a:r>
            <a:r>
              <a:rPr lang="en-US" dirty="0" smtClean="0"/>
              <a:t>[1].equals("test"))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test</a:t>
            </a:r>
            <a:r>
              <a:rPr lang="pt-BR" dirty="0" smtClean="0"/>
              <a:t> case");</a:t>
            </a:r>
          </a:p>
          <a:p>
            <a:pPr>
              <a:buNone/>
            </a:pPr>
            <a:r>
              <a:rPr lang="pt-BR" dirty="0" smtClean="0"/>
              <a:t>     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production</a:t>
            </a:r>
            <a:r>
              <a:rPr lang="pt-BR" dirty="0" smtClean="0"/>
              <a:t> " + </a:t>
            </a:r>
            <a:r>
              <a:rPr lang="pt-BR" dirty="0" err="1" smtClean="0"/>
              <a:t>args</a:t>
            </a:r>
            <a:r>
              <a:rPr lang="pt-BR" dirty="0" smtClean="0"/>
              <a:t>[0]);</a:t>
            </a:r>
          </a:p>
          <a:p>
            <a:pPr>
              <a:buNone/>
            </a:pPr>
            <a:r>
              <a:rPr lang="pt-BR" dirty="0" smtClean="0"/>
              <a:t>     }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command-line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Fork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test</a:t>
            </a:r>
            <a:r>
              <a:rPr lang="pt-BR" dirty="0" smtClean="0"/>
              <a:t> case</a:t>
            </a:r>
          </a:p>
          <a:p>
            <a:pPr>
              <a:buNone/>
            </a:pPr>
            <a:r>
              <a:rPr lang="pt-BR" dirty="0" smtClean="0"/>
              <a:t>B. </a:t>
            </a:r>
            <a:r>
              <a:rPr lang="pt-BR" dirty="0" err="1" smtClean="0"/>
              <a:t>production</a:t>
            </a:r>
            <a:r>
              <a:rPr lang="pt-BR" dirty="0" smtClean="0"/>
              <a:t> live2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test</a:t>
            </a:r>
            <a:r>
              <a:rPr lang="pt-BR" dirty="0" smtClean="0"/>
              <a:t> case live2</a:t>
            </a:r>
          </a:p>
          <a:p>
            <a:pPr>
              <a:buNone/>
            </a:pPr>
            <a:r>
              <a:rPr lang="pt-BR" dirty="0" smtClean="0"/>
              <a:t>D.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E. An exception is thrown at runtime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25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785794"/>
            <a:ext cx="8472518" cy="534036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files: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     public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smtClean="0"/>
              <a:t>    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assert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smtClean="0"/>
              <a:t>      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    public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smtClean="0"/>
              <a:t>          </a:t>
            </a:r>
            <a:r>
              <a:rPr lang="pt-BR" dirty="0" err="1" smtClean="0"/>
              <a:t>assert</a:t>
            </a:r>
            <a:r>
              <a:rPr lang="pt-BR" dirty="0" smtClean="0"/>
              <a:t>(</a:t>
            </a:r>
            <a:r>
              <a:rPr lang="pt-BR" dirty="0" err="1" smtClean="0"/>
              <a:t>false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smtClean="0"/>
              <a:t>     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en-US" dirty="0" smtClean="0"/>
              <a:t>And the four command-line invocations:</a:t>
            </a:r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1.3 </a:t>
            </a:r>
            <a:r>
              <a:rPr lang="pt-BR" dirty="0" err="1" smtClean="0"/>
              <a:t>One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1.4 </a:t>
            </a:r>
            <a:r>
              <a:rPr lang="pt-BR" dirty="0" err="1" smtClean="0"/>
              <a:t>One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1.3 </a:t>
            </a:r>
            <a:r>
              <a:rPr lang="pt-BR" dirty="0" err="1" smtClean="0"/>
              <a:t>Two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1.4 </a:t>
            </a:r>
            <a:r>
              <a:rPr lang="pt-BR" dirty="0" err="1" smtClean="0"/>
              <a:t>Two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en-US" dirty="0" smtClean="0"/>
              <a:t>A. Only one compilation will succeed</a:t>
            </a:r>
          </a:p>
          <a:p>
            <a:pPr>
              <a:buNone/>
            </a:pPr>
            <a:r>
              <a:rPr lang="en-US" dirty="0" smtClean="0"/>
              <a:t>B. Exactly two compilations will succeed</a:t>
            </a:r>
          </a:p>
          <a:p>
            <a:pPr>
              <a:buNone/>
            </a:pPr>
            <a:r>
              <a:rPr lang="en-US" dirty="0" smtClean="0"/>
              <a:t>C. Exactly three compilations will succeed</a:t>
            </a:r>
          </a:p>
          <a:p>
            <a:pPr>
              <a:buNone/>
            </a:pPr>
            <a:r>
              <a:rPr lang="en-US" dirty="0" smtClean="0"/>
              <a:t>D. All four compilations will succeed</a:t>
            </a:r>
          </a:p>
          <a:p>
            <a:pPr>
              <a:buNone/>
            </a:pPr>
            <a:r>
              <a:rPr lang="en-US" dirty="0" smtClean="0"/>
              <a:t>E. No compiler warnings will be produced</a:t>
            </a:r>
          </a:p>
          <a:p>
            <a:pPr>
              <a:buNone/>
            </a:pPr>
            <a:r>
              <a:rPr lang="en-US" dirty="0" smtClean="0"/>
              <a:t>F. At least one compiler warning will be produced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26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785794"/>
            <a:ext cx="8472518" cy="534036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Given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files: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     public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smtClean="0"/>
              <a:t>    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assert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smtClean="0"/>
              <a:t>      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pt-BR" dirty="0" smtClean="0"/>
              <a:t>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    public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3. </a:t>
            </a:r>
            <a:r>
              <a:rPr lang="pt-BR" dirty="0" smtClean="0"/>
              <a:t>          </a:t>
            </a:r>
            <a:r>
              <a:rPr lang="pt-BR" dirty="0" err="1" smtClean="0"/>
              <a:t>assert</a:t>
            </a:r>
            <a:r>
              <a:rPr lang="pt-BR" dirty="0" smtClean="0"/>
              <a:t>(</a:t>
            </a:r>
            <a:r>
              <a:rPr lang="pt-BR" dirty="0" err="1" smtClean="0"/>
              <a:t>false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4. </a:t>
            </a:r>
            <a:r>
              <a:rPr lang="pt-BR" dirty="0" smtClean="0"/>
              <a:t>     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5. }</a:t>
            </a:r>
          </a:p>
          <a:p>
            <a:pPr>
              <a:buNone/>
            </a:pPr>
            <a:r>
              <a:rPr lang="en-US" dirty="0" smtClean="0"/>
              <a:t>And the four command-line invocations:</a:t>
            </a:r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1.3 </a:t>
            </a:r>
            <a:r>
              <a:rPr lang="pt-BR" dirty="0" err="1" smtClean="0"/>
              <a:t>One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1.4 </a:t>
            </a:r>
            <a:r>
              <a:rPr lang="pt-BR" dirty="0" err="1" smtClean="0"/>
              <a:t>One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1.3 </a:t>
            </a:r>
            <a:r>
              <a:rPr lang="pt-BR" dirty="0" err="1" smtClean="0"/>
              <a:t>Two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-source 1.4 </a:t>
            </a:r>
            <a:r>
              <a:rPr lang="pt-BR" dirty="0" err="1" smtClean="0"/>
              <a:t>Two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What is the result? (Choose all that apply.)</a:t>
            </a:r>
          </a:p>
          <a:p>
            <a:pPr>
              <a:buNone/>
            </a:pPr>
            <a:r>
              <a:rPr lang="en-US" dirty="0" smtClean="0"/>
              <a:t>A. Only one compilation will succeed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B. Exactly two compilations will succeed</a:t>
            </a:r>
          </a:p>
          <a:p>
            <a:pPr>
              <a:buNone/>
            </a:pPr>
            <a:r>
              <a:rPr lang="en-US" dirty="0" smtClean="0"/>
              <a:t>C. Exactly three compilations will succeed</a:t>
            </a:r>
          </a:p>
          <a:p>
            <a:pPr>
              <a:buNone/>
            </a:pPr>
            <a:r>
              <a:rPr lang="en-US" dirty="0" smtClean="0"/>
              <a:t>D. All four compilations will succeed</a:t>
            </a:r>
          </a:p>
          <a:p>
            <a:pPr>
              <a:buNone/>
            </a:pPr>
            <a:r>
              <a:rPr lang="en-US" dirty="0" smtClean="0"/>
              <a:t>E. No compiler warnings will be produced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F. At least one compiler warning will be produced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26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8931"/>
          </a:xfrm>
        </p:spPr>
        <p:txBody>
          <a:bodyPr numCol="1">
            <a:normAutofit fontScale="77500" lnSpcReduction="20000"/>
          </a:bodyPr>
          <a:lstStyle/>
          <a:p>
            <a:pPr>
              <a:buNone/>
            </a:pPr>
            <a:r>
              <a:rPr lang="pt-BR" sz="2600" dirty="0" err="1" smtClean="0"/>
              <a:t>class</a:t>
            </a:r>
            <a:r>
              <a:rPr lang="pt-BR" sz="2600" dirty="0" smtClean="0"/>
              <a:t> </a:t>
            </a:r>
            <a:r>
              <a:rPr lang="pt-BR" sz="2600" dirty="0" err="1" smtClean="0"/>
              <a:t>Emu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t-BR" sz="2600" dirty="0" err="1" smtClean="0"/>
              <a:t>static</a:t>
            </a:r>
            <a:r>
              <a:rPr lang="pt-BR" sz="2600" dirty="0" smtClean="0"/>
              <a:t> String s = "-";</a:t>
            </a:r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t-BR" sz="2600" dirty="0" err="1" smtClean="0"/>
              <a:t>public</a:t>
            </a:r>
            <a:r>
              <a:rPr lang="pt-BR" sz="2600" dirty="0" smtClean="0"/>
              <a:t> </a:t>
            </a:r>
            <a:r>
              <a:rPr lang="pt-BR" sz="2600" dirty="0" err="1" smtClean="0"/>
              <a:t>static</a:t>
            </a:r>
            <a:r>
              <a:rPr lang="pt-BR" sz="2600" dirty="0" smtClean="0"/>
              <a:t> </a:t>
            </a:r>
            <a:r>
              <a:rPr lang="pt-BR" sz="2600" dirty="0" err="1" smtClean="0"/>
              <a:t>void</a:t>
            </a:r>
            <a:r>
              <a:rPr lang="pt-BR" sz="2600" dirty="0" smtClean="0"/>
              <a:t> </a:t>
            </a:r>
            <a:r>
              <a:rPr lang="pt-BR" sz="2600" dirty="0" err="1" smtClean="0"/>
              <a:t>main</a:t>
            </a:r>
            <a:r>
              <a:rPr lang="pt-BR" sz="2600" dirty="0" smtClean="0"/>
              <a:t>(String[] </a:t>
            </a:r>
            <a:r>
              <a:rPr lang="pt-BR" sz="2600" dirty="0" err="1" smtClean="0"/>
              <a:t>args</a:t>
            </a:r>
            <a:r>
              <a:rPr lang="pt-BR" sz="2600" dirty="0" smtClean="0"/>
              <a:t>) {</a:t>
            </a:r>
          </a:p>
          <a:p>
            <a:pPr>
              <a:buNone/>
            </a:pPr>
            <a:r>
              <a:rPr lang="pt-BR" sz="2600" dirty="0" smtClean="0"/>
              <a:t>		</a:t>
            </a:r>
            <a:r>
              <a:rPr lang="pt-BR" sz="2600" dirty="0" err="1" smtClean="0"/>
              <a:t>try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</a:t>
            </a:r>
          </a:p>
          <a:p>
            <a:pPr>
              <a:buNone/>
            </a:pPr>
            <a:r>
              <a:rPr lang="pt-BR" sz="2600" dirty="0" smtClean="0"/>
              <a:t>		} catch (Exception e) {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try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			</a:t>
            </a:r>
            <a:r>
              <a:rPr lang="pt-BR" sz="2600" dirty="0" err="1" smtClean="0"/>
              <a:t>try</a:t>
            </a:r>
            <a:r>
              <a:rPr lang="pt-BR" sz="2600" dirty="0" smtClean="0"/>
              <a:t> { 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</a:t>
            </a:r>
          </a:p>
          <a:p>
            <a:pPr>
              <a:buNone/>
            </a:pPr>
            <a:r>
              <a:rPr lang="pt-BR" sz="2600" dirty="0" smtClean="0"/>
              <a:t>				} catch (Exception ex) { s += "</a:t>
            </a:r>
            <a:r>
              <a:rPr lang="pt-BR" sz="2600" dirty="0" err="1" smtClean="0"/>
              <a:t>ic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		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 }</a:t>
            </a:r>
          </a:p>
          <a:p>
            <a:pPr>
              <a:buNone/>
            </a:pPr>
            <a:r>
              <a:rPr lang="pt-BR" sz="2600" dirty="0" smtClean="0"/>
              <a:t>			catch (Exception x) { s += "mc "; }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finally</a:t>
            </a:r>
            <a:r>
              <a:rPr lang="pt-BR" sz="2600" dirty="0" smtClean="0"/>
              <a:t> { s += "</a:t>
            </a:r>
            <a:r>
              <a:rPr lang="pt-BR" sz="2600" dirty="0" err="1" smtClean="0"/>
              <a:t>mf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	} </a:t>
            </a:r>
            <a:r>
              <a:rPr lang="pt-BR" sz="2600" dirty="0" err="1" smtClean="0"/>
              <a:t>finally</a:t>
            </a:r>
            <a:r>
              <a:rPr lang="pt-BR" sz="2600" dirty="0" smtClean="0"/>
              <a:t> { s += "</a:t>
            </a:r>
            <a:r>
              <a:rPr lang="pt-BR" sz="2600" dirty="0" err="1" smtClean="0"/>
              <a:t>of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(s);</a:t>
            </a:r>
          </a:p>
          <a:p>
            <a:pPr>
              <a:buNone/>
            </a:pPr>
            <a:r>
              <a:rPr lang="pt-BR" sz="2600" dirty="0" smtClean="0"/>
              <a:t>	}</a:t>
            </a:r>
          </a:p>
          <a:p>
            <a:pPr>
              <a:buNone/>
            </a:pPr>
            <a:r>
              <a:rPr lang="pt-BR" sz="2600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27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57820" y="642918"/>
            <a:ext cx="3286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r>
              <a:rPr lang="pt-BR" dirty="0" smtClean="0"/>
              <a:t>A. -</a:t>
            </a:r>
            <a:r>
              <a:rPr lang="pt-BR" dirty="0" err="1" smtClean="0"/>
              <a:t>ic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pt-BR" dirty="0" smtClean="0"/>
              <a:t>B. -</a:t>
            </a:r>
            <a:r>
              <a:rPr lang="pt-BR" dirty="0" err="1" smtClean="0"/>
              <a:t>mf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pt-BR" dirty="0" smtClean="0"/>
              <a:t>C. -mc </a:t>
            </a:r>
            <a:r>
              <a:rPr lang="pt-BR" dirty="0" err="1" smtClean="0"/>
              <a:t>mf</a:t>
            </a:r>
            <a:endParaRPr lang="pt-BR" dirty="0" smtClean="0"/>
          </a:p>
          <a:p>
            <a:r>
              <a:rPr lang="pt-BR" dirty="0" smtClean="0"/>
              <a:t>D. -</a:t>
            </a:r>
            <a:r>
              <a:rPr lang="pt-BR" dirty="0" err="1" smtClean="0"/>
              <a:t>ic</a:t>
            </a:r>
            <a:r>
              <a:rPr lang="pt-BR" dirty="0" smtClean="0"/>
              <a:t> </a:t>
            </a:r>
            <a:r>
              <a:rPr lang="pt-BR" dirty="0" err="1" smtClean="0"/>
              <a:t>mf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en-US" dirty="0" smtClean="0"/>
              <a:t>E. -</a:t>
            </a:r>
            <a:r>
              <a:rPr lang="en-US" dirty="0" err="1" smtClean="0"/>
              <a:t>ic</a:t>
            </a:r>
            <a:r>
              <a:rPr lang="en-US" dirty="0" smtClean="0"/>
              <a:t> mc mf of</a:t>
            </a:r>
          </a:p>
          <a:p>
            <a:r>
              <a:rPr lang="en-US" dirty="0" smtClean="0"/>
              <a:t>F. -</a:t>
            </a:r>
            <a:r>
              <a:rPr lang="en-US" dirty="0" err="1" smtClean="0"/>
              <a:t>ic</a:t>
            </a:r>
            <a:r>
              <a:rPr lang="en-US" dirty="0" smtClean="0"/>
              <a:t> mc of mf</a:t>
            </a:r>
          </a:p>
          <a:p>
            <a:r>
              <a:rPr lang="pt-BR" dirty="0" smtClean="0"/>
              <a:t>G.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8931"/>
          </a:xfrm>
        </p:spPr>
        <p:txBody>
          <a:bodyPr numCol="1">
            <a:normAutofit fontScale="77500" lnSpcReduction="20000"/>
          </a:bodyPr>
          <a:lstStyle/>
          <a:p>
            <a:pPr>
              <a:buNone/>
            </a:pPr>
            <a:r>
              <a:rPr lang="pt-BR" sz="2600" dirty="0" err="1" smtClean="0"/>
              <a:t>class</a:t>
            </a:r>
            <a:r>
              <a:rPr lang="pt-BR" sz="2600" dirty="0" smtClean="0"/>
              <a:t> </a:t>
            </a:r>
            <a:r>
              <a:rPr lang="pt-BR" sz="2600" dirty="0" err="1" smtClean="0"/>
              <a:t>Emu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t-BR" sz="2600" dirty="0" err="1" smtClean="0"/>
              <a:t>static</a:t>
            </a:r>
            <a:r>
              <a:rPr lang="pt-BR" sz="2600" dirty="0" smtClean="0"/>
              <a:t> String s = "-";</a:t>
            </a:r>
          </a:p>
          <a:p>
            <a:pPr>
              <a:buNone/>
            </a:pPr>
            <a:r>
              <a:rPr lang="pt-BR" sz="2600" dirty="0" smtClean="0"/>
              <a:t>	</a:t>
            </a:r>
            <a:r>
              <a:rPr lang="pt-BR" sz="2600" dirty="0" err="1" smtClean="0"/>
              <a:t>public</a:t>
            </a:r>
            <a:r>
              <a:rPr lang="pt-BR" sz="2600" dirty="0" smtClean="0"/>
              <a:t> </a:t>
            </a:r>
            <a:r>
              <a:rPr lang="pt-BR" sz="2600" dirty="0" err="1" smtClean="0"/>
              <a:t>static</a:t>
            </a:r>
            <a:r>
              <a:rPr lang="pt-BR" sz="2600" dirty="0" smtClean="0"/>
              <a:t> </a:t>
            </a:r>
            <a:r>
              <a:rPr lang="pt-BR" sz="2600" dirty="0" err="1" smtClean="0"/>
              <a:t>void</a:t>
            </a:r>
            <a:r>
              <a:rPr lang="pt-BR" sz="2600" dirty="0" smtClean="0"/>
              <a:t> </a:t>
            </a:r>
            <a:r>
              <a:rPr lang="pt-BR" sz="2600" dirty="0" err="1" smtClean="0"/>
              <a:t>main</a:t>
            </a:r>
            <a:r>
              <a:rPr lang="pt-BR" sz="2600" dirty="0" smtClean="0"/>
              <a:t>(String[] </a:t>
            </a:r>
            <a:r>
              <a:rPr lang="pt-BR" sz="2600" dirty="0" err="1" smtClean="0"/>
              <a:t>args</a:t>
            </a:r>
            <a:r>
              <a:rPr lang="pt-BR" sz="2600" dirty="0" smtClean="0"/>
              <a:t>) {</a:t>
            </a:r>
          </a:p>
          <a:p>
            <a:pPr>
              <a:buNone/>
            </a:pPr>
            <a:r>
              <a:rPr lang="pt-BR" sz="2600" dirty="0" smtClean="0"/>
              <a:t>		</a:t>
            </a:r>
            <a:r>
              <a:rPr lang="pt-BR" sz="2600" dirty="0" err="1" smtClean="0"/>
              <a:t>try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</a:t>
            </a:r>
          </a:p>
          <a:p>
            <a:pPr>
              <a:buNone/>
            </a:pPr>
            <a:r>
              <a:rPr lang="pt-BR" sz="2600" dirty="0" smtClean="0"/>
              <a:t>		} catch (Exception e) {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try</a:t>
            </a:r>
            <a:r>
              <a:rPr lang="pt-BR" sz="2600" dirty="0" smtClean="0"/>
              <a:t> {</a:t>
            </a:r>
          </a:p>
          <a:p>
            <a:pPr>
              <a:buNone/>
            </a:pPr>
            <a:r>
              <a:rPr lang="pt-BR" sz="2600" dirty="0" smtClean="0"/>
              <a:t>				</a:t>
            </a:r>
            <a:r>
              <a:rPr lang="pt-BR" sz="2600" dirty="0" err="1" smtClean="0"/>
              <a:t>try</a:t>
            </a:r>
            <a:r>
              <a:rPr lang="pt-BR" sz="2600" dirty="0" smtClean="0"/>
              <a:t> { 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</a:t>
            </a:r>
          </a:p>
          <a:p>
            <a:pPr>
              <a:buNone/>
            </a:pPr>
            <a:r>
              <a:rPr lang="pt-BR" sz="2600" dirty="0" smtClean="0"/>
              <a:t>				} catch (Exception ex) { s += "</a:t>
            </a:r>
            <a:r>
              <a:rPr lang="pt-BR" sz="2600" dirty="0" err="1" smtClean="0"/>
              <a:t>ic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		</a:t>
            </a:r>
            <a:r>
              <a:rPr lang="pt-BR" sz="2600" dirty="0" err="1" smtClean="0"/>
              <a:t>throw</a:t>
            </a:r>
            <a:r>
              <a:rPr lang="pt-BR" sz="2600" dirty="0" smtClean="0"/>
              <a:t> </a:t>
            </a:r>
            <a:r>
              <a:rPr lang="pt-BR" sz="2600" dirty="0" err="1" smtClean="0"/>
              <a:t>new</a:t>
            </a:r>
            <a:r>
              <a:rPr lang="pt-BR" sz="2600" dirty="0" smtClean="0"/>
              <a:t> Exception(); }</a:t>
            </a:r>
          </a:p>
          <a:p>
            <a:pPr>
              <a:buNone/>
            </a:pPr>
            <a:r>
              <a:rPr lang="pt-BR" sz="2600" dirty="0" smtClean="0"/>
              <a:t>			catch (Exception x) { s += "mc "; }</a:t>
            </a:r>
          </a:p>
          <a:p>
            <a:pPr>
              <a:buNone/>
            </a:pPr>
            <a:r>
              <a:rPr lang="pt-BR" sz="2600" dirty="0" smtClean="0"/>
              <a:t>			</a:t>
            </a:r>
            <a:r>
              <a:rPr lang="pt-BR" sz="2600" dirty="0" err="1" smtClean="0"/>
              <a:t>finally</a:t>
            </a:r>
            <a:r>
              <a:rPr lang="pt-BR" sz="2600" dirty="0" smtClean="0"/>
              <a:t> { s += "</a:t>
            </a:r>
            <a:r>
              <a:rPr lang="pt-BR" sz="2600" dirty="0" err="1" smtClean="0"/>
              <a:t>mf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	} </a:t>
            </a:r>
            <a:r>
              <a:rPr lang="pt-BR" sz="2600" dirty="0" err="1" smtClean="0"/>
              <a:t>finally</a:t>
            </a:r>
            <a:r>
              <a:rPr lang="pt-BR" sz="2600" dirty="0" smtClean="0"/>
              <a:t> { s += "</a:t>
            </a:r>
            <a:r>
              <a:rPr lang="pt-BR" sz="2600" dirty="0" err="1" smtClean="0"/>
              <a:t>of</a:t>
            </a:r>
            <a:r>
              <a:rPr lang="pt-BR" sz="2600" dirty="0" smtClean="0"/>
              <a:t> "; }</a:t>
            </a:r>
          </a:p>
          <a:p>
            <a:pPr>
              <a:buNone/>
            </a:pPr>
            <a:r>
              <a:rPr lang="pt-BR" sz="2600" dirty="0" smtClean="0"/>
              <a:t>		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(s);</a:t>
            </a:r>
          </a:p>
          <a:p>
            <a:pPr>
              <a:buNone/>
            </a:pPr>
            <a:r>
              <a:rPr lang="pt-BR" sz="2600" dirty="0" smtClean="0"/>
              <a:t>	}</a:t>
            </a:r>
          </a:p>
          <a:p>
            <a:pPr>
              <a:buNone/>
            </a:pPr>
            <a:r>
              <a:rPr lang="pt-BR" sz="2600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27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57820" y="642918"/>
            <a:ext cx="3286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?</a:t>
            </a:r>
          </a:p>
          <a:p>
            <a:r>
              <a:rPr lang="pt-BR" dirty="0" smtClean="0"/>
              <a:t>A. -</a:t>
            </a:r>
            <a:r>
              <a:rPr lang="pt-BR" dirty="0" err="1" smtClean="0"/>
              <a:t>ic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pt-BR" dirty="0" smtClean="0"/>
              <a:t>B. -</a:t>
            </a:r>
            <a:r>
              <a:rPr lang="pt-BR" dirty="0" err="1" smtClean="0"/>
              <a:t>mf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pt-BR" dirty="0" smtClean="0"/>
              <a:t>C. -mc </a:t>
            </a:r>
            <a:r>
              <a:rPr lang="pt-BR" dirty="0" err="1" smtClean="0"/>
              <a:t>mf</a:t>
            </a:r>
            <a:endParaRPr lang="pt-BR" dirty="0" smtClean="0"/>
          </a:p>
          <a:p>
            <a:r>
              <a:rPr lang="pt-BR" dirty="0" smtClean="0"/>
              <a:t>D. -</a:t>
            </a:r>
            <a:r>
              <a:rPr lang="pt-BR" dirty="0" err="1" smtClean="0"/>
              <a:t>ic</a:t>
            </a:r>
            <a:r>
              <a:rPr lang="pt-BR" dirty="0" smtClean="0"/>
              <a:t> </a:t>
            </a:r>
            <a:r>
              <a:rPr lang="pt-BR" dirty="0" err="1" smtClean="0"/>
              <a:t>mf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E. -</a:t>
            </a:r>
            <a:r>
              <a:rPr lang="en-US" dirty="0" err="1" smtClean="0">
                <a:solidFill>
                  <a:srgbClr val="00B050"/>
                </a:solidFill>
              </a:rPr>
              <a:t>ic</a:t>
            </a:r>
            <a:r>
              <a:rPr lang="en-US" dirty="0" smtClean="0">
                <a:solidFill>
                  <a:srgbClr val="00B050"/>
                </a:solidFill>
              </a:rPr>
              <a:t> mc mf of</a:t>
            </a:r>
          </a:p>
          <a:p>
            <a:r>
              <a:rPr lang="en-US" dirty="0" smtClean="0"/>
              <a:t>F. -</a:t>
            </a:r>
            <a:r>
              <a:rPr lang="en-US" dirty="0" err="1" smtClean="0"/>
              <a:t>ic</a:t>
            </a:r>
            <a:r>
              <a:rPr lang="en-US" dirty="0" smtClean="0"/>
              <a:t> mc of mf</a:t>
            </a:r>
          </a:p>
          <a:p>
            <a:r>
              <a:rPr lang="pt-BR" dirty="0" smtClean="0"/>
              <a:t>G. </a:t>
            </a:r>
            <a:r>
              <a:rPr lang="pt-BR" dirty="0" err="1" smtClean="0"/>
              <a:t>Compilation</a:t>
            </a:r>
            <a:r>
              <a:rPr lang="pt-BR" dirty="0" smtClean="0"/>
              <a:t> </a:t>
            </a:r>
            <a:r>
              <a:rPr lang="pt-BR" dirty="0" err="1" smtClean="0"/>
              <a:t>fails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	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Voop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	2. 	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	3. 	    </a:t>
            </a:r>
            <a:r>
              <a:rPr lang="pt-BR" dirty="0" err="1" smtClean="0"/>
              <a:t>doStuff</a:t>
            </a:r>
            <a:r>
              <a:rPr lang="pt-BR" dirty="0" smtClean="0"/>
              <a:t>(1);</a:t>
            </a:r>
          </a:p>
          <a:p>
            <a:pPr>
              <a:buNone/>
            </a:pPr>
            <a:r>
              <a:rPr lang="pt-BR" dirty="0" smtClean="0"/>
              <a:t>	4.            </a:t>
            </a:r>
            <a:r>
              <a:rPr lang="pt-BR" dirty="0" err="1" smtClean="0"/>
              <a:t>doStuff</a:t>
            </a:r>
            <a:r>
              <a:rPr lang="pt-BR" dirty="0" smtClean="0"/>
              <a:t>(1,2);</a:t>
            </a:r>
          </a:p>
          <a:p>
            <a:pPr>
              <a:buNone/>
            </a:pPr>
            <a:r>
              <a:rPr lang="pt-BR" dirty="0" smtClean="0"/>
              <a:t>	5.         }</a:t>
            </a:r>
          </a:p>
          <a:p>
            <a:pPr>
              <a:buNone/>
            </a:pPr>
            <a:r>
              <a:rPr lang="pt-BR" dirty="0" smtClean="0"/>
              <a:t>	6.         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7. 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Which, inserted independently at line 6, will compile? (Choose all that apply.)</a:t>
            </a:r>
          </a:p>
          <a:p>
            <a:pPr>
              <a:buNone/>
            </a:pPr>
            <a:r>
              <a:rPr lang="pt-BR" dirty="0" smtClean="0"/>
              <a:t>	A.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(int... </a:t>
            </a:r>
            <a:r>
              <a:rPr lang="pt-BR" dirty="0" err="1" smtClean="0"/>
              <a:t>doArgs</a:t>
            </a:r>
            <a:r>
              <a:rPr lang="pt-BR" dirty="0" smtClean="0"/>
              <a:t>) { }</a:t>
            </a:r>
          </a:p>
          <a:p>
            <a:pPr>
              <a:buNone/>
            </a:pPr>
            <a:r>
              <a:rPr lang="pt-BR" dirty="0" smtClean="0"/>
              <a:t>	B</a:t>
            </a:r>
            <a:r>
              <a:rPr lang="pt-BR" i="1" dirty="0" smtClean="0"/>
              <a:t>. </a:t>
            </a:r>
            <a:r>
              <a:rPr lang="pt-BR" i="1" dirty="0" err="1" smtClean="0"/>
              <a:t>static</a:t>
            </a:r>
            <a:r>
              <a:rPr lang="pt-BR" i="1" dirty="0" smtClean="0"/>
              <a:t>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doStuff</a:t>
            </a:r>
            <a:r>
              <a:rPr lang="pt-BR" i="1" dirty="0" smtClean="0"/>
              <a:t>(</a:t>
            </a:r>
            <a:r>
              <a:rPr lang="pt-BR" i="1" dirty="0" err="1" smtClean="0"/>
              <a:t>int</a:t>
            </a:r>
            <a:r>
              <a:rPr lang="pt-BR" i="1" dirty="0" smtClean="0"/>
              <a:t>[] </a:t>
            </a:r>
            <a:r>
              <a:rPr lang="pt-BR" i="1" dirty="0" err="1" smtClean="0"/>
              <a:t>doArgs</a:t>
            </a:r>
            <a:r>
              <a:rPr lang="pt-BR" i="1" dirty="0" smtClean="0"/>
              <a:t>) { }</a:t>
            </a:r>
          </a:p>
          <a:p>
            <a:pPr>
              <a:buNone/>
            </a:pPr>
            <a:r>
              <a:rPr lang="pt-BR" dirty="0" smtClean="0"/>
              <a:t>	C.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doArgs</a:t>
            </a:r>
            <a:r>
              <a:rPr lang="pt-BR" dirty="0" smtClean="0"/>
              <a:t>...) { }</a:t>
            </a:r>
          </a:p>
          <a:p>
            <a:pPr>
              <a:buNone/>
            </a:pPr>
            <a:r>
              <a:rPr lang="pt-BR" dirty="0" smtClean="0"/>
              <a:t>	D.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(int... </a:t>
            </a:r>
            <a:r>
              <a:rPr lang="pt-BR" dirty="0" err="1" smtClean="0"/>
              <a:t>doArgs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y) { }</a:t>
            </a:r>
          </a:p>
          <a:p>
            <a:pPr>
              <a:buNone/>
            </a:pPr>
            <a:r>
              <a:rPr lang="pt-BR" dirty="0" smtClean="0"/>
              <a:t>	E.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int... </a:t>
            </a:r>
            <a:r>
              <a:rPr lang="pt-BR" dirty="0" err="1" smtClean="0"/>
              <a:t>doArgs</a:t>
            </a:r>
            <a:r>
              <a:rPr lang="pt-BR" dirty="0" smtClean="0"/>
              <a:t>) { 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 smtClean="0"/>
              <a:t>Given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	1.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Voop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en-US" dirty="0" smtClean="0"/>
              <a:t>	2. 	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pt-BR" dirty="0" smtClean="0"/>
              <a:t>	3. 	    </a:t>
            </a:r>
            <a:r>
              <a:rPr lang="pt-BR" dirty="0" err="1" smtClean="0"/>
              <a:t>doStuff</a:t>
            </a:r>
            <a:r>
              <a:rPr lang="pt-BR" dirty="0" smtClean="0"/>
              <a:t>(1);</a:t>
            </a:r>
          </a:p>
          <a:p>
            <a:pPr>
              <a:buNone/>
            </a:pPr>
            <a:r>
              <a:rPr lang="pt-BR" dirty="0" smtClean="0"/>
              <a:t>	4.            </a:t>
            </a:r>
            <a:r>
              <a:rPr lang="pt-BR" dirty="0" err="1" smtClean="0"/>
              <a:t>doStuff</a:t>
            </a:r>
            <a:r>
              <a:rPr lang="pt-BR" dirty="0" smtClean="0"/>
              <a:t>(1,2);</a:t>
            </a:r>
          </a:p>
          <a:p>
            <a:pPr>
              <a:buNone/>
            </a:pPr>
            <a:r>
              <a:rPr lang="pt-BR" dirty="0" smtClean="0"/>
              <a:t>	5.         }</a:t>
            </a:r>
          </a:p>
          <a:p>
            <a:pPr>
              <a:buNone/>
            </a:pPr>
            <a:r>
              <a:rPr lang="pt-BR" dirty="0" smtClean="0"/>
              <a:t>	6.         // 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7. 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Which, inserted independently at line 6, will compile? (Choose all that apply.)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B050"/>
                </a:solidFill>
              </a:rPr>
              <a:t>A. </a:t>
            </a:r>
            <a:r>
              <a:rPr lang="pt-BR" dirty="0" err="1" smtClean="0">
                <a:solidFill>
                  <a:srgbClr val="00B050"/>
                </a:solidFill>
              </a:rPr>
              <a:t>static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void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doStuff</a:t>
            </a:r>
            <a:r>
              <a:rPr lang="pt-BR" dirty="0" smtClean="0">
                <a:solidFill>
                  <a:srgbClr val="00B050"/>
                </a:solidFill>
              </a:rPr>
              <a:t>(int... </a:t>
            </a:r>
            <a:r>
              <a:rPr lang="pt-BR" dirty="0" err="1" smtClean="0">
                <a:solidFill>
                  <a:srgbClr val="00B050"/>
                </a:solidFill>
              </a:rPr>
              <a:t>doArgs</a:t>
            </a:r>
            <a:r>
              <a:rPr lang="pt-BR" dirty="0" smtClean="0">
                <a:solidFill>
                  <a:srgbClr val="00B050"/>
                </a:solidFill>
              </a:rPr>
              <a:t>) { }</a:t>
            </a:r>
          </a:p>
          <a:p>
            <a:pPr>
              <a:buNone/>
            </a:pPr>
            <a:r>
              <a:rPr lang="pt-BR" dirty="0" smtClean="0"/>
              <a:t>	B</a:t>
            </a:r>
            <a:r>
              <a:rPr lang="pt-BR" i="1" dirty="0" smtClean="0"/>
              <a:t>. </a:t>
            </a:r>
            <a:r>
              <a:rPr lang="pt-BR" i="1" dirty="0" err="1" smtClean="0"/>
              <a:t>static</a:t>
            </a:r>
            <a:r>
              <a:rPr lang="pt-BR" i="1" dirty="0" smtClean="0"/>
              <a:t>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doStuff</a:t>
            </a:r>
            <a:r>
              <a:rPr lang="pt-BR" i="1" dirty="0" smtClean="0"/>
              <a:t>(</a:t>
            </a:r>
            <a:r>
              <a:rPr lang="pt-BR" i="1" dirty="0" err="1" smtClean="0"/>
              <a:t>int</a:t>
            </a:r>
            <a:r>
              <a:rPr lang="pt-BR" i="1" dirty="0" smtClean="0"/>
              <a:t>[] </a:t>
            </a:r>
            <a:r>
              <a:rPr lang="pt-BR" i="1" dirty="0" err="1" smtClean="0"/>
              <a:t>doArgs</a:t>
            </a:r>
            <a:r>
              <a:rPr lang="pt-BR" i="1" dirty="0" smtClean="0"/>
              <a:t>) { }</a:t>
            </a:r>
          </a:p>
          <a:p>
            <a:pPr>
              <a:buNone/>
            </a:pPr>
            <a:r>
              <a:rPr lang="pt-BR" dirty="0" smtClean="0"/>
              <a:t>	C.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doArgs</a:t>
            </a:r>
            <a:r>
              <a:rPr lang="pt-BR" dirty="0" smtClean="0"/>
              <a:t>...) { }</a:t>
            </a:r>
          </a:p>
          <a:p>
            <a:pPr>
              <a:buNone/>
            </a:pPr>
            <a:r>
              <a:rPr lang="pt-BR" dirty="0" smtClean="0"/>
              <a:t>	D.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doStuff</a:t>
            </a:r>
            <a:r>
              <a:rPr lang="pt-BR" dirty="0" smtClean="0"/>
              <a:t>(int... </a:t>
            </a:r>
            <a:r>
              <a:rPr lang="pt-BR" dirty="0" err="1" smtClean="0"/>
              <a:t>doArgs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y) { }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B050"/>
                </a:solidFill>
              </a:rPr>
              <a:t>E. </a:t>
            </a:r>
            <a:r>
              <a:rPr lang="pt-BR" dirty="0" err="1" smtClean="0">
                <a:solidFill>
                  <a:srgbClr val="00B050"/>
                </a:solidFill>
              </a:rPr>
              <a:t>static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void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doStuff</a:t>
            </a:r>
            <a:r>
              <a:rPr lang="pt-BR" dirty="0" smtClean="0">
                <a:solidFill>
                  <a:srgbClr val="00B050"/>
                </a:solidFill>
              </a:rPr>
              <a:t>(</a:t>
            </a:r>
            <a:r>
              <a:rPr lang="pt-BR" dirty="0" err="1" smtClean="0">
                <a:solidFill>
                  <a:srgbClr val="00B050"/>
                </a:solidFill>
              </a:rPr>
              <a:t>int</a:t>
            </a:r>
            <a:r>
              <a:rPr lang="pt-BR" dirty="0" smtClean="0">
                <a:solidFill>
                  <a:srgbClr val="00B050"/>
                </a:solidFill>
              </a:rPr>
              <a:t> x, int... </a:t>
            </a:r>
            <a:r>
              <a:rPr lang="pt-BR" dirty="0" err="1" smtClean="0">
                <a:solidFill>
                  <a:srgbClr val="00B050"/>
                </a:solidFill>
              </a:rPr>
              <a:t>doArgs</a:t>
            </a:r>
            <a:r>
              <a:rPr lang="pt-BR" dirty="0" smtClean="0">
                <a:solidFill>
                  <a:srgbClr val="00B050"/>
                </a:solidFill>
              </a:rPr>
              <a:t>) { }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1285860"/>
            <a:ext cx="8472518" cy="484030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 </a:t>
            </a:r>
            <a:r>
              <a:rPr lang="pt-BR" sz="1500" dirty="0" err="1" smtClean="0"/>
              <a:t>two</a:t>
            </a:r>
            <a:r>
              <a:rPr lang="pt-BR" sz="1500" dirty="0" smtClean="0"/>
              <a:t> files:</a:t>
            </a:r>
          </a:p>
          <a:p>
            <a:pPr>
              <a:buNone/>
            </a:pPr>
            <a:r>
              <a:rPr lang="pt-BR" sz="1500" dirty="0" smtClean="0"/>
              <a:t>1. package </a:t>
            </a:r>
            <a:r>
              <a:rPr lang="pt-BR" sz="1500" dirty="0" err="1" smtClean="0"/>
              <a:t>pkgA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2.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Foo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pt-BR" sz="1500" dirty="0" smtClean="0"/>
              <a:t>3. 	</a:t>
            </a:r>
            <a:r>
              <a:rPr lang="pt-BR" sz="1500" dirty="0" err="1" smtClean="0"/>
              <a:t>int</a:t>
            </a:r>
            <a:r>
              <a:rPr lang="pt-BR" sz="1500" dirty="0" smtClean="0"/>
              <a:t> a = 5;</a:t>
            </a:r>
          </a:p>
          <a:p>
            <a:pPr>
              <a:buNone/>
            </a:pPr>
            <a:r>
              <a:rPr lang="en-US" sz="1500" dirty="0" smtClean="0"/>
              <a:t>4. 	protected </a:t>
            </a:r>
            <a:r>
              <a:rPr lang="en-US" sz="1500" dirty="0" err="1" smtClean="0"/>
              <a:t>int</a:t>
            </a:r>
            <a:r>
              <a:rPr lang="en-US" sz="1500" dirty="0" smtClean="0"/>
              <a:t> b = 6;</a:t>
            </a:r>
          </a:p>
          <a:p>
            <a:pPr>
              <a:buNone/>
            </a:pPr>
            <a:r>
              <a:rPr lang="pt-BR" sz="1500" dirty="0" smtClean="0"/>
              <a:t>5. 	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int</a:t>
            </a:r>
            <a:r>
              <a:rPr lang="pt-BR" sz="1500" dirty="0" smtClean="0"/>
              <a:t> c = 7;</a:t>
            </a:r>
          </a:p>
          <a:p>
            <a:pPr>
              <a:buNone/>
            </a:pPr>
            <a:r>
              <a:rPr lang="pt-BR" sz="1500" dirty="0" smtClean="0"/>
              <a:t>6. }</a:t>
            </a:r>
          </a:p>
          <a:p>
            <a:pPr>
              <a:buNone/>
            </a:pPr>
            <a:r>
              <a:rPr lang="pt-BR" sz="1500" dirty="0" smtClean="0"/>
              <a:t>3. package </a:t>
            </a:r>
            <a:r>
              <a:rPr lang="pt-BR" sz="1500" dirty="0" err="1" smtClean="0"/>
              <a:t>pkgB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4. </a:t>
            </a:r>
            <a:r>
              <a:rPr lang="pt-BR" sz="1500" dirty="0" err="1" smtClean="0"/>
              <a:t>import</a:t>
            </a:r>
            <a:r>
              <a:rPr lang="pt-BR" sz="1500" dirty="0" smtClean="0"/>
              <a:t> </a:t>
            </a:r>
            <a:r>
              <a:rPr lang="pt-BR" sz="1500" dirty="0" err="1" smtClean="0"/>
              <a:t>pkgA</a:t>
            </a:r>
            <a:r>
              <a:rPr lang="pt-BR" sz="1500" dirty="0" smtClean="0"/>
              <a:t>.*;</a:t>
            </a:r>
          </a:p>
          <a:p>
            <a:pPr>
              <a:buNone/>
            </a:pPr>
            <a:r>
              <a:rPr lang="pt-BR" sz="1500" dirty="0" smtClean="0"/>
              <a:t>5.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Baz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6.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en-US" sz="1500" dirty="0" smtClean="0"/>
              <a:t>7. 	        </a:t>
            </a:r>
            <a:r>
              <a:rPr lang="en-US" sz="1500" dirty="0" err="1" smtClean="0"/>
              <a:t>Foo</a:t>
            </a:r>
            <a:r>
              <a:rPr lang="en-US" sz="1500" dirty="0" smtClean="0"/>
              <a:t> f = new </a:t>
            </a:r>
            <a:r>
              <a:rPr lang="en-US" sz="1500" dirty="0" err="1" smtClean="0"/>
              <a:t>Foo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pt-BR" sz="1500" dirty="0" smtClean="0"/>
              <a:t>8. 	</a:t>
            </a:r>
            <a:r>
              <a:rPr lang="en-US" sz="1500" dirty="0" smtClean="0"/>
              <a:t>        </a:t>
            </a:r>
            <a:r>
              <a:rPr lang="pt-BR" sz="1500" dirty="0" smtClean="0"/>
              <a:t>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f.a);</a:t>
            </a:r>
          </a:p>
          <a:p>
            <a:pPr>
              <a:buNone/>
            </a:pPr>
            <a:r>
              <a:rPr lang="pt-BR" sz="1500" dirty="0" smtClean="0"/>
              <a:t>9. 	        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f.b);</a:t>
            </a:r>
          </a:p>
          <a:p>
            <a:pPr>
              <a:buNone/>
            </a:pPr>
            <a:r>
              <a:rPr lang="pt-BR" sz="1500" dirty="0" smtClean="0"/>
              <a:t>10. 	        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f.c);</a:t>
            </a:r>
          </a:p>
          <a:p>
            <a:pPr>
              <a:buNone/>
            </a:pPr>
            <a:r>
              <a:rPr lang="pt-BR" sz="1500" dirty="0" smtClean="0"/>
              <a:t>11. 	}</a:t>
            </a:r>
          </a:p>
          <a:p>
            <a:pPr>
              <a:buNone/>
            </a:pPr>
            <a:r>
              <a:rPr lang="pt-BR" sz="1500" dirty="0" smtClean="0"/>
              <a:t>12. }</a:t>
            </a:r>
          </a:p>
          <a:p>
            <a:pPr>
              <a:buNone/>
            </a:pPr>
            <a:r>
              <a:rPr lang="en-US" sz="1500" dirty="0" smtClean="0"/>
              <a:t>What is the result? (Choose all that apply.)</a:t>
            </a:r>
          </a:p>
          <a:p>
            <a:pPr>
              <a:buNone/>
            </a:pPr>
            <a:r>
              <a:rPr lang="pt-BR" sz="1500" dirty="0" smtClean="0"/>
              <a:t>A. 5 6 7</a:t>
            </a:r>
          </a:p>
          <a:p>
            <a:pPr>
              <a:buNone/>
            </a:pPr>
            <a:r>
              <a:rPr lang="en-US" sz="1500" dirty="0" smtClean="0"/>
              <a:t>B. 5 followed by an exception</a:t>
            </a:r>
          </a:p>
          <a:p>
            <a:pPr>
              <a:buNone/>
            </a:pPr>
            <a:r>
              <a:rPr lang="en-US" sz="1500" dirty="0" smtClean="0"/>
              <a:t>C. Compilation fails with an error on line 7</a:t>
            </a:r>
          </a:p>
          <a:p>
            <a:pPr>
              <a:buNone/>
            </a:pPr>
            <a:r>
              <a:rPr lang="en-US" sz="1500" dirty="0" smtClean="0"/>
              <a:t>D. Compilation fails with an error on line 8</a:t>
            </a:r>
          </a:p>
          <a:p>
            <a:pPr>
              <a:buNone/>
            </a:pPr>
            <a:r>
              <a:rPr lang="en-US" sz="1500" dirty="0" smtClean="0"/>
              <a:t>E. Compilation fails with an error on line 9</a:t>
            </a:r>
          </a:p>
          <a:p>
            <a:pPr>
              <a:buNone/>
            </a:pPr>
            <a:r>
              <a:rPr lang="en-US" sz="1500" dirty="0" smtClean="0"/>
              <a:t>F. Compilation fails with an error on line 10</a:t>
            </a:r>
            <a:endParaRPr lang="pt-BR" sz="150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4282" y="1285860"/>
            <a:ext cx="8472518" cy="484030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 </a:t>
            </a:r>
            <a:r>
              <a:rPr lang="pt-BR" sz="1500" dirty="0" err="1" smtClean="0"/>
              <a:t>two</a:t>
            </a:r>
            <a:r>
              <a:rPr lang="pt-BR" sz="1500" dirty="0" smtClean="0"/>
              <a:t> files:</a:t>
            </a:r>
          </a:p>
          <a:p>
            <a:pPr>
              <a:buNone/>
            </a:pPr>
            <a:r>
              <a:rPr lang="pt-BR" sz="1500" dirty="0" smtClean="0"/>
              <a:t>1. package </a:t>
            </a:r>
            <a:r>
              <a:rPr lang="pt-BR" sz="1500" dirty="0" err="1" smtClean="0"/>
              <a:t>pkgA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2.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Foo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pt-BR" sz="1500" dirty="0" smtClean="0"/>
              <a:t>3. 	</a:t>
            </a:r>
            <a:r>
              <a:rPr lang="pt-BR" sz="1500" dirty="0" err="1" smtClean="0"/>
              <a:t>int</a:t>
            </a:r>
            <a:r>
              <a:rPr lang="pt-BR" sz="1500" dirty="0" smtClean="0"/>
              <a:t> a = 5;</a:t>
            </a:r>
          </a:p>
          <a:p>
            <a:pPr>
              <a:buNone/>
            </a:pPr>
            <a:r>
              <a:rPr lang="en-US" sz="1500" dirty="0" smtClean="0"/>
              <a:t>4. 	protected </a:t>
            </a:r>
            <a:r>
              <a:rPr lang="en-US" sz="1500" dirty="0" err="1" smtClean="0"/>
              <a:t>int</a:t>
            </a:r>
            <a:r>
              <a:rPr lang="en-US" sz="1500" dirty="0" smtClean="0"/>
              <a:t> b = 6;</a:t>
            </a:r>
          </a:p>
          <a:p>
            <a:pPr>
              <a:buNone/>
            </a:pPr>
            <a:r>
              <a:rPr lang="pt-BR" sz="1500" dirty="0" smtClean="0"/>
              <a:t>5. 	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int</a:t>
            </a:r>
            <a:r>
              <a:rPr lang="pt-BR" sz="1500" dirty="0" smtClean="0"/>
              <a:t> c = 7;</a:t>
            </a:r>
          </a:p>
          <a:p>
            <a:pPr>
              <a:buNone/>
            </a:pPr>
            <a:r>
              <a:rPr lang="pt-BR" sz="1500" dirty="0" smtClean="0"/>
              <a:t>6. }</a:t>
            </a:r>
          </a:p>
          <a:p>
            <a:pPr>
              <a:buNone/>
            </a:pPr>
            <a:r>
              <a:rPr lang="pt-BR" sz="1500" dirty="0" smtClean="0"/>
              <a:t>3. package </a:t>
            </a:r>
            <a:r>
              <a:rPr lang="pt-BR" sz="1500" dirty="0" err="1" smtClean="0"/>
              <a:t>pkgB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4. </a:t>
            </a:r>
            <a:r>
              <a:rPr lang="pt-BR" sz="1500" dirty="0" err="1" smtClean="0"/>
              <a:t>import</a:t>
            </a:r>
            <a:r>
              <a:rPr lang="pt-BR" sz="1500" dirty="0" smtClean="0"/>
              <a:t> </a:t>
            </a:r>
            <a:r>
              <a:rPr lang="pt-BR" sz="1500" dirty="0" err="1" smtClean="0"/>
              <a:t>pkgA</a:t>
            </a:r>
            <a:r>
              <a:rPr lang="pt-BR" sz="1500" dirty="0" smtClean="0"/>
              <a:t>.*;</a:t>
            </a:r>
          </a:p>
          <a:p>
            <a:pPr>
              <a:buNone/>
            </a:pPr>
            <a:r>
              <a:rPr lang="pt-BR" sz="1500" dirty="0" smtClean="0"/>
              <a:t>5.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Baz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6.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en-US" sz="1500" dirty="0" smtClean="0"/>
              <a:t>7. 	        </a:t>
            </a:r>
            <a:r>
              <a:rPr lang="en-US" sz="1500" dirty="0" err="1" smtClean="0"/>
              <a:t>Foo</a:t>
            </a:r>
            <a:r>
              <a:rPr lang="en-US" sz="1500" dirty="0" smtClean="0"/>
              <a:t> f = new </a:t>
            </a:r>
            <a:r>
              <a:rPr lang="en-US" sz="1500" dirty="0" err="1" smtClean="0"/>
              <a:t>Foo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pt-BR" sz="1500" dirty="0" smtClean="0"/>
              <a:t>8. 	</a:t>
            </a:r>
            <a:r>
              <a:rPr lang="en-US" sz="1500" dirty="0" smtClean="0"/>
              <a:t>        </a:t>
            </a:r>
            <a:r>
              <a:rPr lang="pt-BR" sz="1500" dirty="0" smtClean="0"/>
              <a:t>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f.a);</a:t>
            </a:r>
          </a:p>
          <a:p>
            <a:pPr>
              <a:buNone/>
            </a:pPr>
            <a:r>
              <a:rPr lang="pt-BR" sz="1500" dirty="0" smtClean="0"/>
              <a:t>9. 	        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f.b);</a:t>
            </a:r>
          </a:p>
          <a:p>
            <a:pPr>
              <a:buNone/>
            </a:pPr>
            <a:r>
              <a:rPr lang="pt-BR" sz="1500" dirty="0" smtClean="0"/>
              <a:t>10. 	        System.</a:t>
            </a:r>
            <a:r>
              <a:rPr lang="pt-BR" sz="1500" dirty="0" err="1" smtClean="0"/>
              <a:t>out.print</a:t>
            </a:r>
            <a:r>
              <a:rPr lang="pt-BR" sz="1500" dirty="0" smtClean="0"/>
              <a:t>(" " + f.c);</a:t>
            </a:r>
          </a:p>
          <a:p>
            <a:pPr>
              <a:buNone/>
            </a:pPr>
            <a:r>
              <a:rPr lang="pt-BR" sz="1500" dirty="0" smtClean="0"/>
              <a:t>11. 	}</a:t>
            </a:r>
          </a:p>
          <a:p>
            <a:pPr>
              <a:buNone/>
            </a:pPr>
            <a:r>
              <a:rPr lang="pt-BR" sz="1500" dirty="0" smtClean="0"/>
              <a:t>12. }</a:t>
            </a:r>
          </a:p>
          <a:p>
            <a:pPr>
              <a:buNone/>
            </a:pPr>
            <a:r>
              <a:rPr lang="en-US" sz="1500" dirty="0" smtClean="0"/>
              <a:t>What is the result? (Choose all that apply.)</a:t>
            </a:r>
          </a:p>
          <a:p>
            <a:pPr>
              <a:buNone/>
            </a:pPr>
            <a:r>
              <a:rPr lang="pt-BR" sz="1500" dirty="0" smtClean="0"/>
              <a:t>A. 5 6 7</a:t>
            </a:r>
          </a:p>
          <a:p>
            <a:pPr>
              <a:buNone/>
            </a:pPr>
            <a:r>
              <a:rPr lang="en-US" sz="1500" dirty="0" smtClean="0"/>
              <a:t>B. 5 followed by an exception</a:t>
            </a:r>
          </a:p>
          <a:p>
            <a:pPr>
              <a:buNone/>
            </a:pPr>
            <a:r>
              <a:rPr lang="en-US" sz="1500" dirty="0" smtClean="0"/>
              <a:t>C. Compilation fails with an error on line 7</a:t>
            </a:r>
          </a:p>
          <a:p>
            <a:pPr>
              <a:buNone/>
            </a:pPr>
            <a:r>
              <a:rPr lang="en-US" sz="1500" dirty="0" smtClean="0">
                <a:solidFill>
                  <a:srgbClr val="00B050"/>
                </a:solidFill>
              </a:rPr>
              <a:t>D. Compilation fails with an error on line 8</a:t>
            </a:r>
          </a:p>
          <a:p>
            <a:pPr>
              <a:buNone/>
            </a:pPr>
            <a:r>
              <a:rPr lang="en-US" sz="1500" dirty="0" smtClean="0">
                <a:solidFill>
                  <a:srgbClr val="00B050"/>
                </a:solidFill>
              </a:rPr>
              <a:t>E. Compilation fails with an error on line 9</a:t>
            </a:r>
          </a:p>
          <a:p>
            <a:pPr>
              <a:buNone/>
            </a:pPr>
            <a:r>
              <a:rPr lang="en-US" sz="1500" dirty="0" smtClean="0"/>
              <a:t>F. Compilation fails with an error on line 10</a:t>
            </a:r>
            <a:endParaRPr lang="pt-BR" sz="1500" dirty="0">
              <a:solidFill>
                <a:srgbClr val="00B05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2458</TotalTime>
  <Words>4588</Words>
  <Application>Microsoft Office PowerPoint</Application>
  <PresentationFormat>Apresentação na tela (4:3)</PresentationFormat>
  <Paragraphs>1009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MODELO_JAVA_INOVE</vt:lpstr>
      <vt:lpstr>Treinamento Certificação JAVA</vt:lpstr>
      <vt:lpstr>Questão Exemplo 1</vt:lpstr>
      <vt:lpstr>Questão Exemplo 1</vt:lpstr>
      <vt:lpstr>Questão Exemplo 2</vt:lpstr>
      <vt:lpstr>Questão Exemplo 2</vt:lpstr>
      <vt:lpstr>Questão Exemplo 3</vt:lpstr>
      <vt:lpstr>Questão Exemplo 3</vt:lpstr>
      <vt:lpstr>Questão Exemplo 4</vt:lpstr>
      <vt:lpstr>Questão Exemplo 4</vt:lpstr>
      <vt:lpstr>Questão Exemplo 5</vt:lpstr>
      <vt:lpstr>Questão Exemplo 5</vt:lpstr>
      <vt:lpstr>Questão Exemplo 6</vt:lpstr>
      <vt:lpstr>Questão Exemplo 6</vt:lpstr>
      <vt:lpstr>Questão Exemplo 7</vt:lpstr>
      <vt:lpstr>Questão Exemplo 7</vt:lpstr>
      <vt:lpstr>Questão Exemplo 8</vt:lpstr>
      <vt:lpstr>Questão Exemplo 8</vt:lpstr>
      <vt:lpstr>Questão Exemplo 9</vt:lpstr>
      <vt:lpstr>Questão Exemplo 9</vt:lpstr>
      <vt:lpstr>Questão Exemplo 10</vt:lpstr>
      <vt:lpstr>Questão Exemplo 10</vt:lpstr>
      <vt:lpstr>Questão Exemplo 11</vt:lpstr>
      <vt:lpstr>Questão Exemplo 11</vt:lpstr>
      <vt:lpstr>Questão Exemplo 12</vt:lpstr>
      <vt:lpstr>Questão Exemplo 12</vt:lpstr>
      <vt:lpstr>Questão Exemplo 13</vt:lpstr>
      <vt:lpstr>Questão Exemplo 13</vt:lpstr>
      <vt:lpstr>Questão Exemplo 14</vt:lpstr>
      <vt:lpstr>Questão Exemplo 14</vt:lpstr>
      <vt:lpstr>Questão Exemplo 15</vt:lpstr>
      <vt:lpstr>Questão Exemplo 15</vt:lpstr>
      <vt:lpstr>Questão Exemplo 16</vt:lpstr>
      <vt:lpstr>Questão Exemplo 16</vt:lpstr>
      <vt:lpstr>Questão Exemplo 17</vt:lpstr>
      <vt:lpstr>Questão Exemplo 17</vt:lpstr>
      <vt:lpstr>Questão Exemplo 18</vt:lpstr>
      <vt:lpstr>Questão Exemplo 18</vt:lpstr>
      <vt:lpstr>Questão exemplo 19</vt:lpstr>
      <vt:lpstr>Questão exemplo 19</vt:lpstr>
      <vt:lpstr>Questão exemplo 20</vt:lpstr>
      <vt:lpstr>Questão exemplo 20</vt:lpstr>
      <vt:lpstr>Questão exemplo 21</vt:lpstr>
      <vt:lpstr>Questão exemplo 22</vt:lpstr>
      <vt:lpstr>Questão exemplo 22</vt:lpstr>
      <vt:lpstr>Questão Exemplo 23</vt:lpstr>
      <vt:lpstr>Questão Exemplo 23</vt:lpstr>
      <vt:lpstr>Questão exemplo 24</vt:lpstr>
      <vt:lpstr>Questão exemplo 24</vt:lpstr>
      <vt:lpstr>Questão exemplo 25</vt:lpstr>
      <vt:lpstr>Questão exemplo 25</vt:lpstr>
      <vt:lpstr>Questão exemplo 26</vt:lpstr>
      <vt:lpstr>Questão exemplo 26</vt:lpstr>
      <vt:lpstr>Questão Exemplo 27</vt:lpstr>
      <vt:lpstr>Questão Exemplo 27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258</cp:revision>
  <dcterms:created xsi:type="dcterms:W3CDTF">2011-11-03T07:20:09Z</dcterms:created>
  <dcterms:modified xsi:type="dcterms:W3CDTF">2012-01-23T19:03:40Z</dcterms:modified>
</cp:coreProperties>
</file>