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7" r:id="rId3"/>
    <p:sldId id="280" r:id="rId4"/>
    <p:sldId id="260" r:id="rId5"/>
    <p:sldId id="278" r:id="rId6"/>
    <p:sldId id="261" r:id="rId7"/>
    <p:sldId id="262" r:id="rId8"/>
    <p:sldId id="263" r:id="rId9"/>
    <p:sldId id="279" r:id="rId10"/>
    <p:sldId id="281" r:id="rId11"/>
    <p:sldId id="282" r:id="rId12"/>
    <p:sldId id="259" r:id="rId13"/>
    <p:sldId id="264" r:id="rId14"/>
    <p:sldId id="265" r:id="rId15"/>
    <p:sldId id="266" r:id="rId16"/>
    <p:sldId id="268" r:id="rId17"/>
    <p:sldId id="283" r:id="rId18"/>
    <p:sldId id="267" r:id="rId19"/>
    <p:sldId id="284" r:id="rId20"/>
    <p:sldId id="287" r:id="rId21"/>
    <p:sldId id="269" r:id="rId22"/>
    <p:sldId id="270" r:id="rId23"/>
    <p:sldId id="271" r:id="rId24"/>
    <p:sldId id="274" r:id="rId25"/>
    <p:sldId id="275" r:id="rId26"/>
    <p:sldId id="288" r:id="rId27"/>
    <p:sldId id="289" r:id="rId28"/>
    <p:sldId id="285" r:id="rId29"/>
    <p:sldId id="291" r:id="rId30"/>
    <p:sldId id="292" r:id="rId31"/>
    <p:sldId id="293" r:id="rId32"/>
    <p:sldId id="286" r:id="rId33"/>
    <p:sldId id="294" r:id="rId34"/>
    <p:sldId id="295" r:id="rId35"/>
    <p:sldId id="276" r:id="rId36"/>
    <p:sldId id="296" r:id="rId37"/>
    <p:sldId id="298" r:id="rId38"/>
    <p:sldId id="297" r:id="rId39"/>
    <p:sldId id="299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C6CD6-5FD2-4651-8CB4-8C44DED582C3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44B3-A42A-48B4-8138-659DBAF7DF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8068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31/03/2012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4000" dirty="0" smtClean="0"/>
              <a:t>Usando Operadores, Estruturas de Decisão e de Iteração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394773"/>
            <a:ext cx="48965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 &lt; 5</a:t>
            </a:r>
          </a:p>
          <a:p>
            <a:r>
              <a:rPr lang="pt-BR" dirty="0" err="1" smtClean="0"/>
              <a:t>Result</a:t>
            </a:r>
            <a:r>
              <a:rPr lang="pt-BR" dirty="0" smtClean="0"/>
              <a:t> is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i &gt;= 5</a:t>
            </a:r>
          </a:p>
          <a:p>
            <a:r>
              <a:rPr lang="pt-BR" dirty="0" smtClean="0"/>
              <a:t>i &gt;= 5</a:t>
            </a:r>
            <a:endParaRPr lang="pt-BR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Usadas para avaliar uma certa expressão e então determinar que ação será executada em seguida</a:t>
            </a:r>
          </a:p>
          <a:p>
            <a:r>
              <a:rPr lang="pt-BR" dirty="0" smtClean="0"/>
              <a:t>Tipos de instruções de decisão</a:t>
            </a:r>
          </a:p>
          <a:p>
            <a:pPr lvl="1"/>
            <a:r>
              <a:rPr lang="pt-BR" dirty="0" err="1" smtClean="0"/>
              <a:t>if</a:t>
            </a:r>
            <a:endParaRPr lang="pt-BR" dirty="0" smtClean="0"/>
          </a:p>
          <a:p>
            <a:pPr lvl="1"/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Decisão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Bloco </a:t>
            </a:r>
            <a:r>
              <a:rPr lang="pt-BR" b="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b="0" dirty="0">
                <a:latin typeface="Consolas" pitchFamily="49" charset="0"/>
                <a:cs typeface="Consolas" pitchFamily="49" charset="0"/>
              </a:rPr>
              <a:t>/</a:t>
            </a:r>
            <a:r>
              <a:rPr lang="pt-BR" b="0" dirty="0" err="1">
                <a:latin typeface="Consolas" pitchFamily="49" charset="0"/>
                <a:cs typeface="Consolas" pitchFamily="49" charset="0"/>
              </a:rPr>
              <a:t>else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4281" y="2204864"/>
            <a:ext cx="7344816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//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executa se condição for verdadeira 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sz="20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20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nsolas"/>
              </a:rPr>
              <a:t>{ </a:t>
            </a:r>
            <a:endParaRPr lang="pt-BR" sz="2000" dirty="0">
              <a:solidFill>
                <a:srgbClr val="000000"/>
              </a:solidFill>
              <a:latin typeface="Consolas"/>
            </a:endParaRPr>
          </a:p>
          <a:p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//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executa se condição for falsa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4281" y="4005064"/>
            <a:ext cx="7344816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//</a:t>
            </a:r>
            <a:r>
              <a:rPr lang="pt-BR" sz="2000" u="sng" dirty="0" smtClean="0">
                <a:solidFill>
                  <a:srgbClr val="3F7F5F"/>
                </a:solidFill>
                <a:latin typeface="Consolas"/>
              </a:rPr>
              <a:t>Comando de linha 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única </a:t>
            </a:r>
          </a:p>
          <a:p>
            <a:r>
              <a:rPr lang="pt-BR" sz="20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</a:t>
            </a:r>
          </a:p>
          <a:p>
            <a:r>
              <a:rPr lang="pt-BR" sz="2000" dirty="0">
                <a:solidFill>
                  <a:srgbClr val="3F7F5F"/>
                </a:solidFill>
                <a:latin typeface="Consolas"/>
              </a:rPr>
              <a:t>	</a:t>
            </a:r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2000" u="sng" dirty="0" smtClean="0">
                <a:solidFill>
                  <a:srgbClr val="3F7F5F"/>
                </a:solidFill>
                <a:latin typeface="Consolas"/>
              </a:rPr>
              <a:t>Comando 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de linha única </a:t>
            </a:r>
          </a:p>
          <a:p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3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dirty="0" smtClean="0"/>
              <a:t> aninhados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06876" y="2302421"/>
            <a:ext cx="734481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pt-BR" sz="1600" dirty="0"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16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endParaRPr lang="pt-BR" sz="1600" dirty="0" smtClean="0"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sz="16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endParaRPr lang="pt-BR" sz="1600" dirty="0"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pt-BR" sz="1600" dirty="0" smtClean="0"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68317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1556792"/>
            <a:ext cx="9001000" cy="430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IfElseDate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10;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calculateNumDays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3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5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8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10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12) </a:t>
            </a:r>
            <a:endParaRPr lang="en-US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31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2)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28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4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6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9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11)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30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"Invalid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104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switch (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variable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	[default:]</a:t>
            </a:r>
          </a:p>
          <a:p>
            <a:pPr marL="0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literal_value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break;]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another_literal_value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break;]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</a:t>
            </a:r>
            <a:r>
              <a:rPr lang="pt-BR" b="0" dirty="0">
                <a:latin typeface="Consolas" pitchFamily="49" charset="0"/>
                <a:cs typeface="Consolas" pitchFamily="49" charset="0"/>
              </a:rPr>
              <a:t>switch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7817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Apenas em teste de igualdade</a:t>
            </a:r>
          </a:p>
          <a:p>
            <a:r>
              <a:rPr lang="pt-BR" dirty="0" smtClean="0"/>
              <a:t>Testes contra um único </a:t>
            </a:r>
            <a:r>
              <a:rPr lang="pt-BR" dirty="0" smtClean="0"/>
              <a:t>valor</a:t>
            </a:r>
          </a:p>
          <a:p>
            <a:r>
              <a:rPr lang="pt-BR" dirty="0" smtClean="0"/>
              <a:t>Testes contra um </a:t>
            </a:r>
            <a:r>
              <a:rPr lang="pt-BR" smtClean="0"/>
              <a:t>valor literal</a:t>
            </a:r>
            <a:endParaRPr lang="pt-BR" dirty="0" smtClean="0"/>
          </a:p>
          <a:p>
            <a:r>
              <a:rPr lang="pt-BR" dirty="0" smtClean="0"/>
              <a:t>Testes contra valores dos tipos </a:t>
            </a:r>
            <a:r>
              <a:rPr lang="pt-BR" b="1" i="1" dirty="0" err="1" smtClean="0"/>
              <a:t>int</a:t>
            </a:r>
            <a:r>
              <a:rPr lang="pt-BR" dirty="0" smtClean="0"/>
              <a:t>, </a:t>
            </a:r>
            <a:r>
              <a:rPr lang="pt-BR" b="1" i="1" dirty="0" smtClean="0"/>
              <a:t>short</a:t>
            </a:r>
            <a:r>
              <a:rPr lang="pt-BR" dirty="0" smtClean="0"/>
              <a:t>, </a:t>
            </a:r>
            <a:r>
              <a:rPr lang="pt-BR" b="1" i="1" dirty="0" smtClean="0"/>
              <a:t>byte</a:t>
            </a:r>
            <a:r>
              <a:rPr lang="pt-BR" dirty="0" smtClean="0"/>
              <a:t>, </a:t>
            </a:r>
            <a:r>
              <a:rPr lang="pt-BR" b="1" i="1" dirty="0" smtClean="0"/>
              <a:t>char</a:t>
            </a:r>
            <a:r>
              <a:rPr lang="pt-BR" dirty="0" smtClean="0"/>
              <a:t> ou </a:t>
            </a:r>
            <a:r>
              <a:rPr lang="pt-BR" b="1" i="1" dirty="0" err="1" smtClean="0"/>
              <a:t>enums</a:t>
            </a:r>
            <a:endParaRPr lang="pt-BR" b="1" i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switch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163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dirty="0" smtClean="0"/>
              <a:t>Se uma expressão case coincidir, todas as seguintes serão avaliadas</a:t>
            </a:r>
          </a:p>
          <a:p>
            <a:r>
              <a:rPr lang="pt-BR" dirty="0" smtClean="0"/>
              <a:t>Ex: Qual a saída?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switch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2852936"/>
            <a:ext cx="8245424" cy="30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err="1" smtClean="0">
                <a:ea typeface="Calibri"/>
                <a:cs typeface="Times New Roman"/>
              </a:rPr>
              <a:t>enum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Color</a:t>
            </a:r>
            <a:r>
              <a:rPr lang="pt-BR" sz="1400" dirty="0" smtClean="0">
                <a:ea typeface="Calibri"/>
                <a:cs typeface="Times New Roman"/>
              </a:rPr>
              <a:t> {</a:t>
            </a:r>
            <a:r>
              <a:rPr lang="pt-BR" sz="1400" dirty="0" err="1" smtClean="0">
                <a:ea typeface="Calibri"/>
                <a:cs typeface="Times New Roman"/>
              </a:rPr>
              <a:t>red</a:t>
            </a:r>
            <a:r>
              <a:rPr lang="pt-BR" sz="1400" dirty="0" smtClean="0">
                <a:ea typeface="Calibri"/>
                <a:cs typeface="Times New Roman"/>
              </a:rPr>
              <a:t>, 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, </a:t>
            </a:r>
            <a:r>
              <a:rPr lang="pt-BR" sz="1400" dirty="0" err="1" smtClean="0">
                <a:ea typeface="Calibri"/>
                <a:cs typeface="Times New Roman"/>
              </a:rPr>
              <a:t>blue</a:t>
            </a:r>
            <a:r>
              <a:rPr lang="pt-BR" sz="1400" dirty="0" smtClean="0"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err="1" smtClean="0">
                <a:ea typeface="Calibri"/>
                <a:cs typeface="Times New Roman"/>
              </a:rPr>
              <a:t>class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SwitchEnum</a:t>
            </a:r>
            <a:r>
              <a:rPr lang="pt-BR" sz="1400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</a:t>
            </a:r>
            <a:r>
              <a:rPr lang="pt-BR" sz="1400" dirty="0" err="1" smtClean="0">
                <a:ea typeface="Calibri"/>
                <a:cs typeface="Times New Roman"/>
              </a:rPr>
              <a:t>public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static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void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main</a:t>
            </a:r>
            <a:r>
              <a:rPr lang="pt-BR" sz="1400" dirty="0" smtClean="0">
                <a:ea typeface="Calibri"/>
                <a:cs typeface="Times New Roman"/>
              </a:rPr>
              <a:t>(String [] </a:t>
            </a:r>
            <a:r>
              <a:rPr lang="pt-BR" sz="1400" dirty="0" err="1" smtClean="0">
                <a:ea typeface="Calibri"/>
                <a:cs typeface="Times New Roman"/>
              </a:rPr>
              <a:t>args</a:t>
            </a:r>
            <a:r>
              <a:rPr lang="pt-BR" sz="1400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</a:t>
            </a:r>
            <a:r>
              <a:rPr lang="pt-BR" sz="1400" dirty="0" err="1" smtClean="0">
                <a:ea typeface="Calibri"/>
                <a:cs typeface="Times New Roman"/>
              </a:rPr>
              <a:t>Color</a:t>
            </a:r>
            <a:r>
              <a:rPr lang="pt-BR" sz="1400" dirty="0" smtClean="0">
                <a:ea typeface="Calibri"/>
                <a:cs typeface="Times New Roman"/>
              </a:rPr>
              <a:t> c = </a:t>
            </a:r>
            <a:r>
              <a:rPr lang="pt-BR" sz="1400" dirty="0" err="1" smtClean="0">
                <a:ea typeface="Calibri"/>
                <a:cs typeface="Times New Roman"/>
              </a:rPr>
              <a:t>Color</a:t>
            </a:r>
            <a:r>
              <a:rPr lang="pt-BR" sz="1400" dirty="0" smtClean="0">
                <a:ea typeface="Calibri"/>
                <a:cs typeface="Times New Roman"/>
              </a:rPr>
              <a:t>.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switch(c)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case </a:t>
            </a:r>
            <a:r>
              <a:rPr lang="pt-BR" sz="1400" dirty="0" err="1" smtClean="0">
                <a:ea typeface="Calibri"/>
                <a:cs typeface="Times New Roman"/>
              </a:rPr>
              <a:t>red</a:t>
            </a:r>
            <a:r>
              <a:rPr lang="pt-BR" sz="1400" dirty="0" smtClean="0">
                <a:ea typeface="Calibri"/>
                <a:cs typeface="Times New Roman"/>
              </a:rPr>
              <a:t>: System.</a:t>
            </a:r>
            <a:r>
              <a:rPr lang="pt-BR" sz="1400" dirty="0" err="1" smtClean="0">
                <a:ea typeface="Calibri"/>
                <a:cs typeface="Times New Roman"/>
              </a:rPr>
              <a:t>out.print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red</a:t>
            </a:r>
            <a:r>
              <a:rPr lang="pt-BR" sz="1400" dirty="0" smtClean="0">
                <a:ea typeface="Calibri"/>
                <a:cs typeface="Times New Roman"/>
              </a:rPr>
              <a:t>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case 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: System.</a:t>
            </a:r>
            <a:r>
              <a:rPr lang="pt-BR" sz="1400" dirty="0" err="1" smtClean="0">
                <a:ea typeface="Calibri"/>
                <a:cs typeface="Times New Roman"/>
              </a:rPr>
              <a:t>out.print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case </a:t>
            </a:r>
            <a:r>
              <a:rPr lang="pt-BR" sz="1400" dirty="0" err="1" smtClean="0">
                <a:ea typeface="Calibri"/>
                <a:cs typeface="Times New Roman"/>
              </a:rPr>
              <a:t>blue</a:t>
            </a:r>
            <a:r>
              <a:rPr lang="pt-BR" sz="1400" dirty="0" smtClean="0">
                <a:ea typeface="Calibri"/>
                <a:cs typeface="Times New Roman"/>
              </a:rPr>
              <a:t>: System.</a:t>
            </a:r>
            <a:r>
              <a:rPr lang="pt-BR" sz="1400" dirty="0" err="1" smtClean="0">
                <a:ea typeface="Calibri"/>
                <a:cs typeface="Times New Roman"/>
              </a:rPr>
              <a:t>out.print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blue</a:t>
            </a:r>
            <a:r>
              <a:rPr lang="pt-BR" sz="1400" dirty="0" smtClean="0">
                <a:ea typeface="Calibri"/>
                <a:cs typeface="Times New Roman"/>
              </a:rPr>
              <a:t>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default: System.</a:t>
            </a:r>
            <a:r>
              <a:rPr lang="pt-BR" sz="1400" dirty="0" err="1" smtClean="0">
                <a:ea typeface="Calibri"/>
                <a:cs typeface="Times New Roman"/>
              </a:rPr>
              <a:t>out.println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done</a:t>
            </a:r>
            <a:r>
              <a:rPr lang="pt-BR" sz="1400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163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857232"/>
            <a:ext cx="9001000" cy="529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SwitchDate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 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calculateNumDays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1: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5: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7: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10: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12: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31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2: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28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4: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9: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11: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30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"Invalid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pt-BR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104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Permitem a execução de um bloco de código enquanto determinada expressão for verdadeira ou durante uma quantidade específica de iterações</a:t>
            </a:r>
          </a:p>
          <a:p>
            <a:r>
              <a:rPr lang="pt-BR" dirty="0" smtClean="0"/>
              <a:t>Tipos de instruções </a:t>
            </a:r>
          </a:p>
          <a:p>
            <a:pPr lvl="1"/>
            <a:r>
              <a:rPr lang="pt-BR" dirty="0" err="1" smtClean="0"/>
              <a:t>while</a:t>
            </a:r>
            <a:endParaRPr lang="pt-BR" dirty="0" smtClean="0"/>
          </a:p>
          <a:p>
            <a:pPr lvl="1"/>
            <a:r>
              <a:rPr lang="pt-BR" dirty="0" smtClean="0"/>
              <a:t>do</a:t>
            </a:r>
          </a:p>
          <a:p>
            <a:pPr lvl="1"/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loop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uma decisão pode ter diversos caminhos, como posso escolher um caminho ao invés do outro?</a:t>
            </a:r>
          </a:p>
          <a:p>
            <a:r>
              <a:rPr lang="pt-BR" dirty="0" smtClean="0"/>
              <a:t>O controle de fluxo é parte fundamental em qualquer linguagem de programação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Necessidade de estruturas de decisão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pt-BR" dirty="0" smtClean="0"/>
              <a:t>Indicado  quando não se sabe de antemão quantas vezes o bloco ou expressão deve se repetir</a:t>
            </a:r>
          </a:p>
          <a:p>
            <a:r>
              <a:rPr lang="pt-BR" dirty="0" smtClean="0"/>
              <a:t>O bloco só será avaliado se a expressão do </a:t>
            </a:r>
            <a:r>
              <a:rPr lang="pt-BR" dirty="0" err="1" smtClean="0"/>
              <a:t>while</a:t>
            </a:r>
            <a:r>
              <a:rPr lang="pt-BR" dirty="0" smtClean="0"/>
              <a:t> for verdadeira, inclusive na primeira vez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while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31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sz="19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900" dirty="0" err="1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9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pt-BR" sz="19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900" dirty="0" err="1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)</a:t>
            </a:r>
            <a:endParaRPr lang="pt-BR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BR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900" dirty="0" err="1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; //quando linha única</a:t>
            </a:r>
            <a:endParaRPr lang="pt-BR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BR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while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1670" y="3857628"/>
            <a:ext cx="4608512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5;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31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Crie uma classe chamada </a:t>
            </a:r>
            <a:r>
              <a:rPr lang="pt-BR" b="1" i="1" dirty="0" err="1" smtClean="0"/>
              <a:t>RectanglePrinter</a:t>
            </a:r>
            <a:r>
              <a:rPr lang="pt-BR" dirty="0" smtClean="0"/>
              <a:t>, que contém um </a:t>
            </a:r>
            <a:r>
              <a:rPr lang="pt-BR" dirty="0" err="1" smtClean="0"/>
              <a:t>médoto</a:t>
            </a:r>
            <a:r>
              <a:rPr lang="pt-BR" dirty="0" smtClean="0"/>
              <a:t> </a:t>
            </a:r>
            <a:r>
              <a:rPr lang="pt-BR" b="1" i="1" dirty="0" err="1" smtClean="0"/>
              <a:t>printRectangle</a:t>
            </a:r>
            <a:r>
              <a:rPr lang="pt-BR" b="1" i="1" dirty="0" smtClean="0"/>
              <a:t>(</a:t>
            </a:r>
            <a:r>
              <a:rPr lang="pt-BR" b="1" i="1" dirty="0" err="1" smtClean="0"/>
              <a:t>int</a:t>
            </a:r>
            <a:r>
              <a:rPr lang="pt-BR" b="1" i="1" dirty="0" smtClean="0"/>
              <a:t> </a:t>
            </a:r>
            <a:r>
              <a:rPr lang="pt-BR" b="1" i="1" dirty="0" err="1" smtClean="0"/>
              <a:t>width</a:t>
            </a:r>
            <a:r>
              <a:rPr lang="pt-BR" b="1" i="1" dirty="0" smtClean="0"/>
              <a:t>, </a:t>
            </a:r>
            <a:r>
              <a:rPr lang="pt-BR" b="1" i="1" dirty="0" err="1" smtClean="0"/>
              <a:t>int</a:t>
            </a:r>
            <a:r>
              <a:rPr lang="pt-BR" b="1" i="1" dirty="0" smtClean="0"/>
              <a:t> </a:t>
            </a:r>
            <a:r>
              <a:rPr lang="pt-BR" b="1" i="1" dirty="0" err="1" smtClean="0"/>
              <a:t>height</a:t>
            </a:r>
            <a:r>
              <a:rPr lang="pt-BR" b="1" i="1" dirty="0" smtClean="0"/>
              <a:t>). </a:t>
            </a:r>
            <a:endParaRPr lang="pt-BR" dirty="0" smtClean="0"/>
          </a:p>
          <a:p>
            <a:pPr lvl="1"/>
            <a:r>
              <a:rPr lang="pt-BR" dirty="0" smtClean="0"/>
              <a:t>O método deve imprimir retângulos formados pelo </a:t>
            </a:r>
            <a:r>
              <a:rPr lang="pt-BR" dirty="0" err="1" smtClean="0"/>
              <a:t>caracter</a:t>
            </a:r>
            <a:r>
              <a:rPr lang="pt-BR" dirty="0" smtClean="0"/>
              <a:t> </a:t>
            </a:r>
            <a:r>
              <a:rPr lang="pt-BR" b="1" i="1" dirty="0" smtClean="0"/>
              <a:t>@ </a:t>
            </a:r>
            <a:r>
              <a:rPr lang="pt-BR" dirty="0" smtClean="0"/>
              <a:t>usando </a:t>
            </a:r>
            <a:r>
              <a:rPr lang="pt-BR" b="1" i="1" dirty="0" err="1" smtClean="0"/>
              <a:t>while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Saída de exemplo para </a:t>
            </a:r>
            <a:r>
              <a:rPr lang="pt-BR" dirty="0" err="1" smtClean="0"/>
              <a:t>width</a:t>
            </a:r>
            <a:r>
              <a:rPr lang="pt-BR" dirty="0" smtClean="0"/>
              <a:t>=4, </a:t>
            </a:r>
            <a:r>
              <a:rPr lang="pt-BR" dirty="0" err="1" smtClean="0"/>
              <a:t>height</a:t>
            </a:r>
            <a:r>
              <a:rPr lang="pt-BR" dirty="0" smtClean="0"/>
              <a:t>=3:</a:t>
            </a:r>
          </a:p>
          <a:p>
            <a:pPr marL="457200" lvl="1" indent="0">
              <a:buNone/>
            </a:pPr>
            <a:r>
              <a:rPr lang="pt-BR" dirty="0" smtClean="0"/>
              <a:t>@@@@</a:t>
            </a:r>
          </a:p>
          <a:p>
            <a:pPr marL="457200" lvl="1" indent="0">
              <a:buNone/>
            </a:pPr>
            <a:r>
              <a:rPr lang="pt-BR" dirty="0" smtClean="0"/>
              <a:t>@@@@</a:t>
            </a:r>
          </a:p>
          <a:p>
            <a:pPr marL="457200" lvl="1" indent="0">
              <a:buNone/>
            </a:pPr>
            <a:r>
              <a:rPr lang="pt-BR" dirty="0" smtClean="0"/>
              <a:t>@@@@</a:t>
            </a:r>
          </a:p>
          <a:p>
            <a:pPr marL="457200" lvl="1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width</a:t>
            </a:r>
            <a:r>
              <a:rPr lang="pt-BR" dirty="0" smtClean="0"/>
              <a:t>, </a:t>
            </a:r>
            <a:r>
              <a:rPr lang="pt-BR" dirty="0" err="1" smtClean="0"/>
              <a:t>height</a:t>
            </a:r>
            <a:r>
              <a:rPr lang="pt-BR" dirty="0"/>
              <a:t> </a:t>
            </a:r>
            <a:r>
              <a:rPr lang="pt-BR" dirty="0" smtClean="0"/>
              <a:t> tem que vir dos argumentos do </a:t>
            </a:r>
            <a:r>
              <a:rPr lang="pt-BR" dirty="0" err="1" smtClean="0"/>
              <a:t>main</a:t>
            </a:r>
            <a:r>
              <a:rPr lang="pt-BR" dirty="0" smtClean="0"/>
              <a:t> (Dica: </a:t>
            </a:r>
            <a:r>
              <a:rPr lang="pt-BR" dirty="0" err="1" smtClean="0"/>
              <a:t>Integer.parseInt</a:t>
            </a:r>
            <a:r>
              <a:rPr lang="pt-BR" dirty="0" smtClean="0"/>
              <a:t>(“23”) 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3860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Possível Solução – Ex 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548680"/>
            <a:ext cx="7848872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RectangleBuilder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pt-BR" sz="1400" dirty="0">
              <a:latin typeface="Consolas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endParaRPr lang="pt-BR" sz="1400" dirty="0"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RectangleBuilder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rb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RectangleBuilder</a:t>
            </a:r>
            <a:r>
              <a:rPr lang="pt-BR" sz="1400" b="1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rb.displayRectangle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parseInt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[0]),</a:t>
            </a:r>
          </a:p>
          <a:p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Integer.parseInt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[1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]));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endParaRPr lang="pt-BR" sz="1400" dirty="0">
              <a:latin typeface="Consolas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displayRectangle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width,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height) {</a:t>
            </a:r>
          </a:p>
          <a:p>
            <a:endParaRPr lang="pt-BR" sz="1400" dirty="0">
              <a:latin typeface="Consolas"/>
            </a:endParaRPr>
          </a:p>
          <a:p>
            <a:r>
              <a:rPr lang="pt-BR" sz="14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pt-BR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pt-BR" sz="1400" dirty="0">
              <a:latin typeface="Consolas"/>
            </a:endParaRPr>
          </a:p>
          <a:p>
            <a:r>
              <a:rPr lang="pt-BR" sz="14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pt-BR" sz="14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t-B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height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400" b="1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pt-BR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pt-BR" sz="1400" dirty="0">
              <a:latin typeface="Consolas"/>
            </a:endParaRPr>
          </a:p>
          <a:p>
            <a:r>
              <a:rPr lang="pt-BR" sz="1400" b="1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pt-BR" sz="14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t-BR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pt-BR" sz="1400" b="1" dirty="0" err="1">
                <a:solidFill>
                  <a:srgbClr val="000000"/>
                </a:solidFill>
                <a:latin typeface="Consolas"/>
              </a:rPr>
              <a:t>width</a:t>
            </a:r>
            <a:r>
              <a:rPr lang="pt-B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Consolas"/>
              </a:rPr>
              <a:t>"@"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colCount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endParaRPr lang="pt-BR" sz="1400" dirty="0"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rowCount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13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Similar ao loop </a:t>
            </a:r>
            <a:r>
              <a:rPr lang="pt-BR" dirty="0" err="1" smtClean="0"/>
              <a:t>while</a:t>
            </a:r>
            <a:r>
              <a:rPr lang="pt-BR" dirty="0" smtClean="0"/>
              <a:t>, tendo como única diferença o fato de que o teste condicional será executado no final, garantindo assim a execução do bloco pelo menos uma vez</a:t>
            </a:r>
          </a:p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}while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);//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ponto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vígula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obrigatorio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do/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while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021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pt-BR" dirty="0"/>
              <a:t>Possível Solução – Ex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770105"/>
            <a:ext cx="8712968" cy="5230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width, height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displayRectangle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	do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"@"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100" dirty="0">
              <a:ea typeface="Calibri"/>
              <a:cs typeface="Times New Roman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</a:rPr>
              <a:t>		} </a:t>
            </a:r>
            <a:r>
              <a:rPr lang="pt-BR" sz="1400" b="1" dirty="0" err="1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</a:rPr>
              <a:t>rowCount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</a:rPr>
              <a:t> &lt; </a:t>
            </a:r>
            <a:r>
              <a:rPr lang="pt-BR" sz="1400" dirty="0" err="1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3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pt-BR" sz="11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pt-BR" sz="14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height</a:t>
            </a: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3;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rb.displayRectangle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272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dois formatos de loop for</a:t>
            </a:r>
          </a:p>
          <a:p>
            <a:pPr lvl="1"/>
            <a:r>
              <a:rPr lang="pt-BR" dirty="0" smtClean="0"/>
              <a:t>O for clássico ou básico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for-each</a:t>
            </a:r>
            <a:r>
              <a:rPr lang="pt-BR" dirty="0" smtClean="0"/>
              <a:t> ou for melhorado adicionado na versão 5 de </a:t>
            </a:r>
            <a:r>
              <a:rPr lang="pt-BR" dirty="0" err="1" smtClean="0"/>
              <a:t>java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útil quando se sabe </a:t>
            </a:r>
            <a:r>
              <a:rPr lang="pt-BR" smtClean="0"/>
              <a:t>antecipadamente quantos loops </a:t>
            </a:r>
            <a:r>
              <a:rPr lang="pt-BR" dirty="0" smtClean="0"/>
              <a:t>serão realizados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bloco for clássico possui 3 partes</a:t>
            </a:r>
          </a:p>
          <a:p>
            <a:pPr lvl="1"/>
            <a:r>
              <a:rPr lang="pt-BR" dirty="0" smtClean="0"/>
              <a:t>Declaração e inicialização de variáveis</a:t>
            </a:r>
          </a:p>
          <a:p>
            <a:pPr lvl="1"/>
            <a:r>
              <a:rPr lang="pt-BR" dirty="0" smtClean="0"/>
              <a:t>Uma expressão booleana</a:t>
            </a:r>
          </a:p>
          <a:p>
            <a:pPr lvl="1"/>
            <a:r>
              <a:rPr lang="pt-BR" dirty="0" smtClean="0"/>
              <a:t>Uma expressão de iteração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4286256"/>
            <a:ext cx="8136904" cy="92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n-NO" sz="1600" dirty="0" smtClean="0">
                <a:ea typeface="Calibri"/>
                <a:cs typeface="Times New Roman"/>
              </a:rPr>
              <a:t>for (int i = 0; i&lt;10; i++)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n-NO" sz="1600" dirty="0" smtClean="0">
                <a:ea typeface="Calibri"/>
                <a:cs typeface="Times New Roman"/>
              </a:rPr>
              <a:t>	System.out.println("i is " + i);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n-NO" sz="1600" dirty="0" smtClean="0"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4713387"/>
          </a:xfrm>
        </p:spPr>
        <p:txBody>
          <a:bodyPr/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for(initialize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[,initialize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];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 update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[,update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]){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  <a:endParaRPr lang="pt-BR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3183074"/>
            <a:ext cx="8136904" cy="281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down = 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down !=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--down)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(); 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up = 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up !=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++up)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pt-BR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pt-BR" sz="14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goUp</a:t>
            </a:r>
            <a:r>
              <a:rPr lang="pt-BR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9317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</a:p>
          <a:p>
            <a:pPr lvl="1"/>
            <a:r>
              <a:rPr lang="pt-BR" dirty="0" smtClean="0"/>
              <a:t>Inicializar variáveis</a:t>
            </a:r>
          </a:p>
          <a:p>
            <a:pPr lvl="1"/>
            <a:r>
              <a:rPr lang="pt-BR" dirty="0" smtClean="0"/>
              <a:t>Verificar a expressão de teste booleano</a:t>
            </a:r>
          </a:p>
          <a:p>
            <a:pPr lvl="1"/>
            <a:r>
              <a:rPr lang="pt-BR" dirty="0" smtClean="0"/>
              <a:t>Executar corpo </a:t>
            </a:r>
          </a:p>
          <a:p>
            <a:pPr lvl="1"/>
            <a:r>
              <a:rPr lang="pt-BR" dirty="0" smtClean="0"/>
              <a:t>Executar seção de incremento</a:t>
            </a:r>
          </a:p>
          <a:p>
            <a:pPr lvl="1"/>
            <a:r>
              <a:rPr lang="pt-BR" dirty="0" smtClean="0"/>
              <a:t>Verificar novamente o teste booleano</a:t>
            </a:r>
          </a:p>
          <a:p>
            <a:pPr lvl="1"/>
            <a:r>
              <a:rPr lang="pt-BR" dirty="0" smtClean="0"/>
              <a:t>Executar o corpo novamente e assim por diante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dois tipos de operadores que auxiliam as construções de decisão</a:t>
            </a:r>
          </a:p>
          <a:p>
            <a:pPr lvl="1"/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Operadores condicionais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auxiliares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Um bloco for pode ser terminado forçadamente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  <p:pic>
        <p:nvPicPr>
          <p:cNvPr id="4" name="Imagem 3" descr="quebrarLo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293425"/>
            <a:ext cx="8853175" cy="156420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8188" y="4071942"/>
            <a:ext cx="8712968" cy="1812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err="1" smtClean="0">
                <a:ea typeface="Calibri"/>
                <a:cs typeface="Times New Roman"/>
              </a:rPr>
              <a:t>static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boolean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doStuff</a:t>
            </a:r>
            <a:r>
              <a:rPr lang="pt-BR" sz="1400" dirty="0" smtClean="0">
                <a:ea typeface="Calibri"/>
                <a:cs typeface="Times New Roman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for (</a:t>
            </a:r>
            <a:r>
              <a:rPr lang="pt-BR" sz="1400" dirty="0" err="1" smtClean="0">
                <a:ea typeface="Calibri"/>
                <a:cs typeface="Times New Roman"/>
              </a:rPr>
              <a:t>int</a:t>
            </a:r>
            <a:r>
              <a:rPr lang="pt-BR" sz="1400" dirty="0" smtClean="0">
                <a:ea typeface="Calibri"/>
                <a:cs typeface="Times New Roman"/>
              </a:rPr>
              <a:t> x = 0; x &lt; 3; x++)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System.</a:t>
            </a:r>
            <a:r>
              <a:rPr lang="pt-BR" sz="1400" dirty="0" err="1" smtClean="0">
                <a:ea typeface="Calibri"/>
                <a:cs typeface="Times New Roman"/>
              </a:rPr>
              <a:t>out.println</a:t>
            </a:r>
            <a:r>
              <a:rPr lang="pt-BR" sz="1400" dirty="0" smtClean="0">
                <a:ea typeface="Calibri"/>
                <a:cs typeface="Times New Roman"/>
              </a:rPr>
              <a:t>("in for loop");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</a:t>
            </a:r>
            <a:r>
              <a:rPr lang="pt-BR" sz="1400" dirty="0" err="1" smtClean="0">
                <a:ea typeface="Calibri"/>
                <a:cs typeface="Times New Roman"/>
              </a:rPr>
              <a:t>return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true</a:t>
            </a:r>
            <a:r>
              <a:rPr lang="pt-BR" sz="1400" dirty="0" smtClean="0"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</a:t>
            </a:r>
            <a:r>
              <a:rPr lang="pt-BR" sz="1400" dirty="0" err="1" smtClean="0">
                <a:ea typeface="Calibri"/>
                <a:cs typeface="Times New Roman"/>
              </a:rPr>
              <a:t>return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true</a:t>
            </a:r>
            <a:r>
              <a:rPr lang="pt-BR" sz="1400" dirty="0" smtClean="0"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4525963"/>
          </a:xfrm>
        </p:spPr>
        <p:txBody>
          <a:bodyPr/>
          <a:lstStyle/>
          <a:p>
            <a:r>
              <a:rPr lang="pt-BR" dirty="0" smtClean="0"/>
              <a:t>Nenhuma das expressões do bloco são obrigatórias</a:t>
            </a:r>
          </a:p>
          <a:p>
            <a:pPr lvl="1"/>
            <a:r>
              <a:rPr lang="pt-BR" dirty="0" smtClean="0"/>
              <a:t>Ex:for(;;){System.</a:t>
            </a:r>
            <a:r>
              <a:rPr lang="pt-BR" dirty="0" err="1" smtClean="0"/>
              <a:t>out.println</a:t>
            </a:r>
            <a:r>
              <a:rPr lang="pt-BR" dirty="0" smtClean="0"/>
              <a:t>(“</a:t>
            </a:r>
            <a:r>
              <a:rPr lang="pt-BR" dirty="0" err="1" smtClean="0"/>
              <a:t>Forever</a:t>
            </a:r>
            <a:r>
              <a:rPr lang="pt-BR" dirty="0" smtClean="0"/>
              <a:t>”);}</a:t>
            </a:r>
          </a:p>
          <a:p>
            <a:r>
              <a:rPr lang="pt-BR" dirty="0" smtClean="0"/>
              <a:t>A expressão de incremento pode conter qualquer expressão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3940" y="4071942"/>
            <a:ext cx="814146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for (</a:t>
            </a:r>
            <a:r>
              <a:rPr lang="pt-BR" dirty="0" err="1" smtClean="0"/>
              <a:t>int</a:t>
            </a:r>
            <a:r>
              <a:rPr lang="pt-BR" dirty="0" smtClean="0"/>
              <a:t> a = 1, b=3; b != 1;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iterate</a:t>
            </a:r>
            <a:r>
              <a:rPr lang="pt-BR" dirty="0" smtClean="0"/>
              <a:t>")) {</a:t>
            </a:r>
          </a:p>
          <a:p>
            <a:r>
              <a:rPr lang="pt-BR" dirty="0" smtClean="0"/>
              <a:t>	b = b - a;</a:t>
            </a:r>
          </a:p>
          <a:p>
            <a:r>
              <a:rPr lang="pt-BR" dirty="0" smtClean="0"/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Possível Solução – Ex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772816"/>
            <a:ext cx="8712968" cy="3830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width, height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displayRectangle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100" dirty="0">
              <a:ea typeface="Calibri"/>
              <a:cs typeface="Times New Roman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		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Consolas"/>
              </a:rPr>
              <a:t>"@"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3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pt-BR" sz="11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pt-BR" sz="14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height</a:t>
            </a: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3;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rb.displayRectangle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612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Válido para iterar por </a:t>
            </a:r>
            <a:r>
              <a:rPr lang="pt-BR" dirty="0" err="1" smtClean="0"/>
              <a:t>arrays</a:t>
            </a:r>
            <a:r>
              <a:rPr lang="pt-BR" dirty="0" smtClean="0"/>
              <a:t> e coleções</a:t>
            </a:r>
          </a:p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dirty="0" smtClean="0"/>
              <a:t>for(</a:t>
            </a:r>
            <a:r>
              <a:rPr lang="pt-BR" dirty="0" err="1" smtClean="0"/>
              <a:t>declaration</a:t>
            </a:r>
            <a:r>
              <a:rPr lang="pt-BR" dirty="0" smtClean="0"/>
              <a:t> : </a:t>
            </a:r>
            <a:r>
              <a:rPr lang="pt-BR" dirty="0" err="1" smtClean="0"/>
              <a:t>expression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Seções</a:t>
            </a:r>
          </a:p>
          <a:p>
            <a:pPr lvl="1"/>
            <a:r>
              <a:rPr lang="pt-BR" dirty="0" smtClean="0"/>
              <a:t>Declaração: Uma variável nova do tipo dos elementos do </a:t>
            </a:r>
            <a:r>
              <a:rPr lang="pt-BR" dirty="0" err="1" smtClean="0"/>
              <a:t>array</a:t>
            </a:r>
            <a:r>
              <a:rPr lang="pt-BR" dirty="0" smtClean="0"/>
              <a:t> que conterá o valor atual</a:t>
            </a:r>
          </a:p>
          <a:p>
            <a:pPr lvl="1"/>
            <a:r>
              <a:rPr lang="pt-BR" dirty="0" smtClean="0"/>
              <a:t>Expressão: </a:t>
            </a:r>
            <a:r>
              <a:rPr lang="pt-BR" dirty="0" err="1" smtClean="0"/>
              <a:t>Array</a:t>
            </a:r>
            <a:r>
              <a:rPr lang="pt-BR" dirty="0" smtClean="0"/>
              <a:t> que será iterado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aprimorado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aprimorado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2470" y="2285992"/>
            <a:ext cx="8284372" cy="1685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[] a = {1,2,3,4};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for(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x = 0; x &lt;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a.length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x++) // basic for loop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(a[x]);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for(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n : a) // enhanced for loop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(n);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</a:t>
            </a:r>
            <a:r>
              <a:rPr lang="pt-BR" dirty="0"/>
              <a:t>o </a:t>
            </a:r>
            <a:r>
              <a:rPr lang="pt-BR" b="1" i="1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dirty="0" smtClean="0"/>
              <a:t> </a:t>
            </a:r>
            <a:r>
              <a:rPr lang="pt-BR" dirty="0"/>
              <a:t>para repetir indefinidamente </a:t>
            </a:r>
            <a:r>
              <a:rPr lang="pt-BR" dirty="0" smtClean="0"/>
              <a:t>um bloco de código executando-os </a:t>
            </a:r>
            <a:r>
              <a:rPr lang="pt-BR" b="1" i="1" dirty="0" smtClean="0"/>
              <a:t>zero </a:t>
            </a:r>
            <a:r>
              <a:rPr lang="pt-BR" b="1" i="1" dirty="0"/>
              <a:t>ou </a:t>
            </a:r>
            <a:r>
              <a:rPr lang="pt-BR" b="1" i="1" dirty="0" smtClean="0"/>
              <a:t>mais vezes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dirty="0" smtClean="0"/>
              <a:t>Use </a:t>
            </a:r>
            <a:r>
              <a:rPr lang="pt-BR" dirty="0"/>
              <a:t>o </a:t>
            </a:r>
            <a:r>
              <a:rPr lang="pt-BR" b="1" i="1" dirty="0" smtClean="0">
                <a:latin typeface="Consolas" pitchFamily="49" charset="0"/>
                <a:cs typeface="Consolas" pitchFamily="49" charset="0"/>
              </a:rPr>
              <a:t>do/</a:t>
            </a:r>
            <a:r>
              <a:rPr lang="pt-BR" b="1" i="1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dirty="0" smtClean="0"/>
              <a:t> para repetir indefinidamente um </a:t>
            </a:r>
            <a:r>
              <a:rPr lang="pt-BR" dirty="0"/>
              <a:t>bloco de </a:t>
            </a:r>
            <a:r>
              <a:rPr lang="pt-BR" dirty="0" smtClean="0"/>
              <a:t>código executando-os </a:t>
            </a:r>
            <a:r>
              <a:rPr lang="pt-BR" b="1" i="1" dirty="0" smtClean="0"/>
              <a:t>uma </a:t>
            </a:r>
            <a:r>
              <a:rPr lang="pt-BR" b="1" i="1" dirty="0"/>
              <a:t>ou mais vezes</a:t>
            </a:r>
            <a:r>
              <a:rPr lang="pt-BR" dirty="0"/>
              <a:t>.</a:t>
            </a:r>
          </a:p>
          <a:p>
            <a:r>
              <a:rPr lang="pt-BR" dirty="0" smtClean="0"/>
              <a:t>Use </a:t>
            </a:r>
            <a:r>
              <a:rPr lang="pt-BR" dirty="0"/>
              <a:t>o laço </a:t>
            </a:r>
            <a:r>
              <a:rPr lang="pt-BR" b="1" i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/>
              <a:t> para percorrer </a:t>
            </a:r>
            <a:r>
              <a:rPr lang="pt-BR" dirty="0" smtClean="0"/>
              <a:t>um bloco </a:t>
            </a:r>
            <a:r>
              <a:rPr lang="pt-BR" smtClean="0"/>
              <a:t>de código um </a:t>
            </a:r>
            <a:r>
              <a:rPr lang="pt-BR" dirty="0"/>
              <a:t>número pré-definido de vezes.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Resumo construções </a:t>
            </a:r>
            <a:r>
              <a:rPr lang="pt-PT" dirty="0"/>
              <a:t>de </a:t>
            </a:r>
            <a:r>
              <a:rPr lang="pt-PT" dirty="0" smtClean="0"/>
              <a:t>Loop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8658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usados para parar a execução do loop por </a:t>
            </a:r>
            <a:r>
              <a:rPr lang="pt-BR" dirty="0" err="1" smtClean="0"/>
              <a:t>intiero</a:t>
            </a:r>
            <a:r>
              <a:rPr lang="pt-BR" dirty="0" smtClean="0"/>
              <a:t>(</a:t>
            </a:r>
            <a:r>
              <a:rPr lang="pt-BR" dirty="0" err="1" smtClean="0"/>
              <a:t>break</a:t>
            </a:r>
            <a:r>
              <a:rPr lang="pt-BR" dirty="0" smtClean="0"/>
              <a:t>) ou a iteração atual(continue)</a:t>
            </a:r>
          </a:p>
          <a:p>
            <a:r>
              <a:rPr lang="pt-BR" dirty="0" smtClean="0"/>
              <a:t>O comando </a:t>
            </a:r>
            <a:r>
              <a:rPr lang="pt-BR" dirty="0" err="1" smtClean="0"/>
              <a:t>break</a:t>
            </a:r>
            <a:r>
              <a:rPr lang="pt-BR" dirty="0" smtClean="0"/>
              <a:t> termina o loop, executando a próxima expressão depois do bloco de código</a:t>
            </a:r>
          </a:p>
          <a:p>
            <a:r>
              <a:rPr lang="pt-BR" dirty="0" smtClean="0"/>
              <a:t>O comando continue força a execução do próximo loop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continue e </a:t>
            </a:r>
            <a:r>
              <a:rPr lang="pt-BR" dirty="0" err="1" smtClean="0"/>
              <a:t>break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pt-BR" dirty="0" smtClean="0"/>
              <a:t>O continue só pode ser usado dentro de um loop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break</a:t>
            </a:r>
            <a:r>
              <a:rPr lang="pt-BR" dirty="0" smtClean="0"/>
              <a:t> só pode ser usado dentro de um loop ou um comando switch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continue e </a:t>
            </a:r>
            <a:r>
              <a:rPr lang="pt-BR" dirty="0" err="1" smtClean="0"/>
              <a:t>break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continue e </a:t>
            </a: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844" y="1359781"/>
            <a:ext cx="8858280" cy="2640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for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0;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 10;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("Inside loop");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if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foo.doStuff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 == 5)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continue;// or break;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// more loop code, that won't be reached when the above if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// test is true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Os comandos continue e </a:t>
            </a:r>
            <a:r>
              <a:rPr lang="pt-BR" dirty="0" err="1" smtClean="0"/>
              <a:t>break</a:t>
            </a:r>
            <a:r>
              <a:rPr lang="pt-BR" dirty="0" smtClean="0"/>
              <a:t> podem ser usados com uma etiqueta(</a:t>
            </a:r>
            <a:r>
              <a:rPr lang="pt-BR" dirty="0" err="1" smtClean="0"/>
              <a:t>label</a:t>
            </a:r>
            <a:r>
              <a:rPr lang="pt-BR" dirty="0" smtClean="0"/>
              <a:t>) para indicar para que loop eles prosseguirão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Labeled</a:t>
            </a:r>
            <a:r>
              <a:rPr lang="pt-BR" dirty="0" smtClean="0"/>
              <a:t> continue e </a:t>
            </a: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8" y="2928934"/>
            <a:ext cx="8858280" cy="3258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args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outer: for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0;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 5;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for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j = 0; j &lt; 5; j++)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("Hello");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	break outer;//com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seria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com continue?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} // end of inner loop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("outer");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("Good-Bye");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3801228"/>
              </p:ext>
            </p:extLst>
          </p:nvPr>
        </p:nvGraphicFramePr>
        <p:xfrm>
          <a:off x="683568" y="1700808"/>
          <a:ext cx="5626968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751"/>
                <a:gridCol w="1167699"/>
                <a:gridCol w="2445518"/>
              </a:tblGrid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Condição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Igual a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==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i=1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r>
                        <a:rPr lang="pt-BR" sz="18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==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D</a:t>
                      </a:r>
                      <a:r>
                        <a:rPr lang="pt-BR" baseline="0" dirty="0" smtClean="0"/>
                        <a:t>iferente de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!=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i=2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!=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Menor que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&lt;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i=0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&lt;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&lt;=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i=1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&lt;=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Maior</a:t>
                      </a:r>
                      <a:r>
                        <a:rPr lang="pt-BR" baseline="0" dirty="0" smtClean="0"/>
                        <a:t> que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i=2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&gt;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&gt;=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i=1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&gt;= 1)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004B9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11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tipos primitivos compara os valores da variável</a:t>
            </a:r>
          </a:p>
          <a:p>
            <a:pPr lvl="1"/>
            <a:r>
              <a:rPr lang="pt-BR" dirty="0" smtClean="0"/>
              <a:t>Ex: ‘a’ == ‘b’, 5 !=6</a:t>
            </a:r>
          </a:p>
          <a:p>
            <a:r>
              <a:rPr lang="pt-BR" dirty="0" smtClean="0"/>
              <a:t>Em tipos de referência, compara se duas variáveis apontam para o mesmo objeto</a:t>
            </a:r>
          </a:p>
          <a:p>
            <a:pPr lvl="1"/>
            <a:r>
              <a:rPr lang="pt-BR" dirty="0" smtClean="0"/>
              <a:t>Ex: Aluno a1 = </a:t>
            </a:r>
            <a:r>
              <a:rPr lang="pt-BR" dirty="0" err="1" smtClean="0"/>
              <a:t>new</a:t>
            </a:r>
            <a:r>
              <a:rPr lang="pt-BR" dirty="0" smtClean="0"/>
              <a:t> Aluno();</a:t>
            </a:r>
          </a:p>
          <a:p>
            <a:pPr lvl="1">
              <a:buNone/>
            </a:pPr>
            <a:r>
              <a:rPr lang="pt-BR" dirty="0" smtClean="0"/>
              <a:t>          Aluno a2 = a1;</a:t>
            </a:r>
          </a:p>
          <a:p>
            <a:pPr lvl="1">
              <a:buNone/>
            </a:pPr>
            <a:r>
              <a:rPr lang="pt-BR" dirty="0" smtClean="0"/>
              <a:t>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(a1 == a2);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igualdade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Atenção ao Comparar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Igualdade Entre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2424951"/>
            <a:ext cx="7344816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“IGUAL”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“DIFERENTE”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4081135"/>
            <a:ext cx="7344816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(new String(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== new String(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“IGUAL”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“DIFERENTE”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981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usar o método </a:t>
            </a:r>
            <a:r>
              <a:rPr lang="pt-BR" b="1" i="1" dirty="0" err="1" smtClean="0"/>
              <a:t>equals</a:t>
            </a:r>
            <a:r>
              <a:rPr lang="pt-BR" b="1" i="1" dirty="0" smtClean="0"/>
              <a:t>() </a:t>
            </a:r>
            <a:r>
              <a:rPr lang="pt-BR" dirty="0" smtClean="0"/>
              <a:t>para comparar conteúdo:</a:t>
            </a:r>
            <a:endParaRPr lang="pt-BR" b="1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Igualdade Entre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780928"/>
            <a:ext cx="7344816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String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nome1 =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new String(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String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nome2 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new String(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(nome1.equals(nome2))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“IGUAL”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“DIFERENTE”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956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17757668"/>
              </p:ext>
            </p:extLst>
          </p:nvPr>
        </p:nvGraphicFramePr>
        <p:xfrm>
          <a:off x="179512" y="1600200"/>
          <a:ext cx="878497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232248"/>
                <a:gridCol w="396044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Operação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Operador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Exemplo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Se uma condição e outra </a:t>
                      </a:r>
                      <a:r>
                        <a:rPr lang="pt-BR" dirty="0" smtClean="0"/>
                        <a:t>condição forem</a:t>
                      </a:r>
                      <a:r>
                        <a:rPr lang="pt-BR" baseline="0" dirty="0" smtClean="0"/>
                        <a:t> verdade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 smtClean="0"/>
                        <a:t>&amp;,&amp;&amp;(</a:t>
                      </a:r>
                      <a:r>
                        <a:rPr lang="pt-BR" dirty="0" err="1" smtClean="0"/>
                        <a:t>short-circuit</a:t>
                      </a:r>
                      <a:r>
                        <a:rPr lang="pt-BR" dirty="0" smtClean="0"/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 i = 2;</a:t>
                      </a:r>
                      <a:r>
                        <a:rPr lang="pt-BR" sz="1600" b="1" dirty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 j = 8</a:t>
                      </a:r>
                      <a:r>
                        <a:rPr lang="pt-BR" sz="1600" dirty="0" smtClean="0">
                          <a:latin typeface="Consolas" pitchFamily="49" charset="0"/>
                          <a:cs typeface="Consolas" pitchFamily="49" charset="0"/>
                        </a:rPr>
                        <a:t>; ((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i &lt; 1) </a:t>
                      </a:r>
                      <a:r>
                        <a:rPr lang="pt-BR" sz="1600" dirty="0" smtClean="0">
                          <a:latin typeface="Consolas" pitchFamily="49" charset="0"/>
                          <a:cs typeface="Consolas" pitchFamily="49" charset="0"/>
                        </a:rPr>
                        <a:t>&amp; 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(j &gt; 6))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Se </a:t>
                      </a:r>
                      <a:r>
                        <a:rPr lang="en-US" dirty="0" err="1" smtClean="0"/>
                        <a:t>uma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outra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condição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verdade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 smtClean="0"/>
                        <a:t>|,|</a:t>
                      </a:r>
                      <a:r>
                        <a:rPr lang="pt-BR" sz="1800" dirty="0" err="1" smtClean="0"/>
                        <a:t>|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short-circuit</a:t>
                      </a:r>
                      <a:r>
                        <a:rPr lang="pt-BR" dirty="0" smtClean="0"/>
                        <a:t>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sv-SE" sz="1600" b="1" dirty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 i = 2;</a:t>
                      </a:r>
                      <a:r>
                        <a:rPr lang="sv-SE" sz="1600" b="1" dirty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 j = 8</a:t>
                      </a:r>
                      <a:r>
                        <a:rPr lang="sv-SE" sz="1600" dirty="0" smtClean="0">
                          <a:latin typeface="Consolas" pitchFamily="49" charset="0"/>
                          <a:cs typeface="Consolas" pitchFamily="49" charset="0"/>
                        </a:rPr>
                        <a:t>; ((</a:t>
                      </a:r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i &lt; 1) </a:t>
                      </a:r>
                      <a:r>
                        <a:rPr lang="sv-SE" sz="1600" dirty="0" smtClean="0">
                          <a:latin typeface="Consolas" pitchFamily="49" charset="0"/>
                          <a:cs typeface="Consolas" pitchFamily="49" charset="0"/>
                        </a:rPr>
                        <a:t>| </a:t>
                      </a:r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(j &gt; 10))</a:t>
                      </a:r>
                      <a:endParaRPr lang="sv-SE" sz="105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Negação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!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 i = 2</a:t>
                      </a:r>
                      <a:r>
                        <a:rPr lang="pt-BR" sz="1600" dirty="0" smtClean="0">
                          <a:latin typeface="Consolas" pitchFamily="49" charset="0"/>
                          <a:cs typeface="Consolas" pitchFamily="49" charset="0"/>
                        </a:rPr>
                        <a:t>; (!(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i &lt; 3))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Operadores Condicionais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04507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saída desse programa?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268760"/>
            <a:ext cx="7344816" cy="4784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TestOR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public static void main(String[]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if ((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(3)) ||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(7)))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("Result is true");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if ((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(6)) ||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(9)))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("Result is true");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public static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if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&lt; 5)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&lt; 5");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true;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 else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&gt;= 5");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false;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2594</TotalTime>
  <Words>1179</Words>
  <Application>Microsoft Office PowerPoint</Application>
  <PresentationFormat>Apresentação na tela (4:3)</PresentationFormat>
  <Paragraphs>427</Paragraphs>
  <Slides>39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MODELO_JAVA_INOVE</vt:lpstr>
      <vt:lpstr>Treinamento Certificação JAVA</vt:lpstr>
      <vt:lpstr>Necessidade de estruturas de decisão</vt:lpstr>
      <vt:lpstr>Operadores auxiliares</vt:lpstr>
      <vt:lpstr>Operadores relacionais</vt:lpstr>
      <vt:lpstr>Operador de igualdade</vt:lpstr>
      <vt:lpstr>Testando a Igualdade Entre Strings</vt:lpstr>
      <vt:lpstr>Testando a Igualdade Entre Strings</vt:lpstr>
      <vt:lpstr>Principais Operadores Condicionais</vt:lpstr>
      <vt:lpstr>Qual a saída desse programa?</vt:lpstr>
      <vt:lpstr>Resposta</vt:lpstr>
      <vt:lpstr>Instruções de Decisão</vt:lpstr>
      <vt:lpstr>Bloco if/else</vt:lpstr>
      <vt:lpstr>Blocos if/else aninhados</vt:lpstr>
      <vt:lpstr>Exemplo</vt:lpstr>
      <vt:lpstr>Bloco switch</vt:lpstr>
      <vt:lpstr>Uso do switch</vt:lpstr>
      <vt:lpstr>Uso do switch</vt:lpstr>
      <vt:lpstr>Exemplo</vt:lpstr>
      <vt:lpstr>Instruções de loop</vt:lpstr>
      <vt:lpstr>Blocos while</vt:lpstr>
      <vt:lpstr>Blocos while</vt:lpstr>
      <vt:lpstr>Exercício 1</vt:lpstr>
      <vt:lpstr>Possível Solução – Ex 1</vt:lpstr>
      <vt:lpstr>Blocos do/while</vt:lpstr>
      <vt:lpstr>Possível Solução – Ex 1</vt:lpstr>
      <vt:lpstr>Blocos for</vt:lpstr>
      <vt:lpstr>Blocos for clássico</vt:lpstr>
      <vt:lpstr>Blocos for clássico</vt:lpstr>
      <vt:lpstr>Blocos for clássico</vt:lpstr>
      <vt:lpstr>Blocos for clássico</vt:lpstr>
      <vt:lpstr>Cuidados com blocos for clássico</vt:lpstr>
      <vt:lpstr>Possível Solução – Ex 1</vt:lpstr>
      <vt:lpstr>Blocos for aprimorado</vt:lpstr>
      <vt:lpstr>Blocos for aprimorado</vt:lpstr>
      <vt:lpstr>Resumo construções de Loop</vt:lpstr>
      <vt:lpstr>Usando continue e break</vt:lpstr>
      <vt:lpstr>Cuidados com continue e break</vt:lpstr>
      <vt:lpstr>Exemplo continue e break</vt:lpstr>
      <vt:lpstr>Labeled continue e break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professor</cp:lastModifiedBy>
  <cp:revision>140</cp:revision>
  <dcterms:created xsi:type="dcterms:W3CDTF">2011-11-07T18:59:48Z</dcterms:created>
  <dcterms:modified xsi:type="dcterms:W3CDTF">2012-03-31T13:51:19Z</dcterms:modified>
</cp:coreProperties>
</file>