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05" r:id="rId3"/>
    <p:sldId id="327" r:id="rId4"/>
    <p:sldId id="328" r:id="rId5"/>
    <p:sldId id="302" r:id="rId6"/>
    <p:sldId id="303" r:id="rId7"/>
    <p:sldId id="304" r:id="rId8"/>
    <p:sldId id="307" r:id="rId9"/>
    <p:sldId id="306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20" r:id="rId19"/>
    <p:sldId id="317" r:id="rId20"/>
    <p:sldId id="316" r:id="rId21"/>
    <p:sldId id="318" r:id="rId22"/>
    <p:sldId id="319" r:id="rId23"/>
    <p:sldId id="321" r:id="rId24"/>
    <p:sldId id="322" r:id="rId25"/>
    <p:sldId id="323" r:id="rId26"/>
    <p:sldId id="324" r:id="rId27"/>
    <p:sldId id="325" r:id="rId28"/>
    <p:sldId id="326" r:id="rId29"/>
    <p:sldId id="33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0" autoAdjust="0"/>
    <p:restoredTop sz="87814" autoAdjust="0"/>
  </p:normalViewPr>
  <p:slideViewPr>
    <p:cSldViewPr>
      <p:cViewPr>
        <p:scale>
          <a:sx n="40" d="100"/>
          <a:sy n="40" d="100"/>
        </p:scale>
        <p:origin x="-2064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E0429-3A54-4FCE-9BEC-4E6874F5DDA5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746D-390F-43A2-9797-C009BAE3BF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43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http://www.tutorialspoint.com/java/java_overriding.htm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564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8746D-390F-43A2-9797-C009BAE3BFA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6CB1EC-167F-47A9-A50F-57DF1851BC03}" type="slidenum">
              <a:rPr lang="pt-PT" altLang="en-US"/>
              <a:pPr/>
              <a:t>‹nº›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xmlns="" val="457778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5C04-B1D7-4314-A174-D1660FB6FF37}" type="datetimeFigureOut">
              <a:rPr lang="pt-BR" smtClean="0"/>
              <a:pPr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5C2E-BEDB-48ED-B374-721BA8FCC52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468288"/>
            <a:ext cx="5544616" cy="1760912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/>
              <a:t>Exceptions e </a:t>
            </a:r>
            <a:r>
              <a:rPr lang="pt-BR" sz="4000" dirty="0" err="1" smtClean="0"/>
              <a:t>Assertions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xmlns="" val="164985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II: </a:t>
            </a:r>
            <a:r>
              <a:rPr lang="pt-BR" sz="4000" b="0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pt-BR" sz="4000" b="0" dirty="0">
                <a:latin typeface="Consolas" pitchFamily="49" charset="0"/>
                <a:cs typeface="Consolas" pitchFamily="49" charset="0"/>
              </a:rPr>
              <a:t>-catch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916832"/>
            <a:ext cx="8496944" cy="2640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try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código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que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pode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lançar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uma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ou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mais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exceptions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MyException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e1)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se for do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tipo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MyException</a:t>
            </a:r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MyOtherException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e2)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se for do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tipo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MyOtherException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catch (Exception e3)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se for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qualquer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outra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exception ()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240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</a:t>
            </a:r>
            <a:r>
              <a:rPr lang="pt-BR" dirty="0"/>
              <a:t> uma exceção não é tratada </a:t>
            </a:r>
            <a:r>
              <a:rPr lang="pt-BR" dirty="0" smtClean="0"/>
              <a:t>no bloco atual, ela </a:t>
            </a:r>
            <a:r>
              <a:rPr lang="pt-BR" dirty="0"/>
              <a:t>é lançada para </a:t>
            </a:r>
            <a:r>
              <a:rPr lang="pt-BR" dirty="0" smtClean="0"/>
              <a:t>o </a:t>
            </a:r>
            <a:r>
              <a:rPr lang="pt-BR" dirty="0"/>
              <a:t>método </a:t>
            </a:r>
            <a:r>
              <a:rPr lang="pt-BR" dirty="0" smtClean="0"/>
              <a:t>chamador até que seja tratada ou chegue ao final da pilha de execução (método </a:t>
            </a:r>
            <a:r>
              <a:rPr lang="pt-BR" dirty="0" err="1" smtClean="0"/>
              <a:t>main</a:t>
            </a:r>
            <a:r>
              <a:rPr lang="pt-BR" dirty="0" smtClean="0"/>
              <a:t>), nesse caso, o</a:t>
            </a:r>
            <a:r>
              <a:rPr lang="pt-BR" dirty="0"/>
              <a:t> programa é encerrado de forma anormal.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de </a:t>
            </a:r>
            <a:r>
              <a:rPr lang="pt-BR" dirty="0" err="1" smtClean="0"/>
              <a:t>Exceptions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2922059" y="4128380"/>
            <a:ext cx="3024336" cy="1864433"/>
            <a:chOff x="2915816" y="2204864"/>
            <a:chExt cx="4536504" cy="3096344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2915816" y="2204864"/>
              <a:ext cx="4536504" cy="3096344"/>
            </a:xfrm>
            <a:prstGeom prst="roundRect">
              <a:avLst>
                <a:gd name="adj" fmla="val 2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3059832" y="2326040"/>
              <a:ext cx="4267200" cy="2841258"/>
              <a:chOff x="1907704" y="2083200"/>
              <a:chExt cx="4267200" cy="2841258"/>
            </a:xfrm>
          </p:grpSpPr>
          <p:sp>
            <p:nvSpPr>
              <p:cNvPr id="8" name="Forma livre 7"/>
              <p:cNvSpPr/>
              <p:nvPr/>
            </p:nvSpPr>
            <p:spPr>
              <a:xfrm>
                <a:off x="1907704" y="2083200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err="1" smtClean="0"/>
                  <a:t>metodoN</a:t>
                </a:r>
                <a:r>
                  <a:rPr lang="pt-BR" sz="1800" kern="1200" smtClean="0"/>
                  <a:t>()</a:t>
                </a:r>
                <a:endParaRPr lang="pt-BR" sz="1800" kern="1200"/>
              </a:p>
            </p:txBody>
          </p:sp>
          <p:sp>
            <p:nvSpPr>
              <p:cNvPr id="10" name="Forma livre 9"/>
              <p:cNvSpPr/>
              <p:nvPr/>
            </p:nvSpPr>
            <p:spPr>
              <a:xfrm>
                <a:off x="1907704" y="2662575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...</a:t>
                </a:r>
                <a:endParaRPr lang="pt-BR" sz="1800" kern="1200" dirty="0"/>
              </a:p>
            </p:txBody>
          </p:sp>
          <p:sp>
            <p:nvSpPr>
              <p:cNvPr id="12" name="Forma livre 11"/>
              <p:cNvSpPr/>
              <p:nvPr/>
            </p:nvSpPr>
            <p:spPr>
              <a:xfrm>
                <a:off x="1907704" y="3235328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metodo2()</a:t>
                </a:r>
                <a:endParaRPr lang="pt-BR" sz="1800" kern="1200" dirty="0"/>
              </a:p>
            </p:txBody>
          </p:sp>
          <p:sp>
            <p:nvSpPr>
              <p:cNvPr id="14" name="Forma livre 13"/>
              <p:cNvSpPr/>
              <p:nvPr/>
            </p:nvSpPr>
            <p:spPr>
              <a:xfrm>
                <a:off x="1907704" y="3803772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smtClean="0"/>
                  <a:t>metodo1()</a:t>
                </a:r>
                <a:endParaRPr lang="pt-BR" sz="1800" kern="1200" dirty="0"/>
              </a:p>
            </p:txBody>
          </p:sp>
          <p:sp>
            <p:nvSpPr>
              <p:cNvPr id="16" name="Forma livre 15"/>
              <p:cNvSpPr/>
              <p:nvPr/>
            </p:nvSpPr>
            <p:spPr>
              <a:xfrm>
                <a:off x="1907704" y="4393098"/>
                <a:ext cx="4267200" cy="531360"/>
              </a:xfrm>
              <a:custGeom>
                <a:avLst/>
                <a:gdLst>
                  <a:gd name="connsiteX0" fmla="*/ 0 w 4267200"/>
                  <a:gd name="connsiteY0" fmla="*/ 88562 h 531360"/>
                  <a:gd name="connsiteX1" fmla="*/ 88562 w 4267200"/>
                  <a:gd name="connsiteY1" fmla="*/ 0 h 531360"/>
                  <a:gd name="connsiteX2" fmla="*/ 4178638 w 4267200"/>
                  <a:gd name="connsiteY2" fmla="*/ 0 h 531360"/>
                  <a:gd name="connsiteX3" fmla="*/ 4267200 w 4267200"/>
                  <a:gd name="connsiteY3" fmla="*/ 88562 h 531360"/>
                  <a:gd name="connsiteX4" fmla="*/ 4267200 w 4267200"/>
                  <a:gd name="connsiteY4" fmla="*/ 442798 h 531360"/>
                  <a:gd name="connsiteX5" fmla="*/ 4178638 w 4267200"/>
                  <a:gd name="connsiteY5" fmla="*/ 531360 h 531360"/>
                  <a:gd name="connsiteX6" fmla="*/ 88562 w 4267200"/>
                  <a:gd name="connsiteY6" fmla="*/ 531360 h 531360"/>
                  <a:gd name="connsiteX7" fmla="*/ 0 w 4267200"/>
                  <a:gd name="connsiteY7" fmla="*/ 442798 h 531360"/>
                  <a:gd name="connsiteX8" fmla="*/ 0 w 4267200"/>
                  <a:gd name="connsiteY8" fmla="*/ 88562 h 5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7200" h="531360">
                    <a:moveTo>
                      <a:pt x="0" y="88562"/>
                    </a:moveTo>
                    <a:cubicBezTo>
                      <a:pt x="0" y="39651"/>
                      <a:pt x="39651" y="0"/>
                      <a:pt x="88562" y="0"/>
                    </a:cubicBezTo>
                    <a:lnTo>
                      <a:pt x="4178638" y="0"/>
                    </a:lnTo>
                    <a:cubicBezTo>
                      <a:pt x="4227549" y="0"/>
                      <a:pt x="4267200" y="39651"/>
                      <a:pt x="4267200" y="88562"/>
                    </a:cubicBezTo>
                    <a:lnTo>
                      <a:pt x="4267200" y="442798"/>
                    </a:lnTo>
                    <a:cubicBezTo>
                      <a:pt x="4267200" y="491709"/>
                      <a:pt x="4227549" y="531360"/>
                      <a:pt x="4178638" y="531360"/>
                    </a:cubicBezTo>
                    <a:lnTo>
                      <a:pt x="88562" y="531360"/>
                    </a:lnTo>
                    <a:cubicBezTo>
                      <a:pt x="39651" y="531360"/>
                      <a:pt x="0" y="491709"/>
                      <a:pt x="0" y="442798"/>
                    </a:cubicBezTo>
                    <a:lnTo>
                      <a:pt x="0" y="885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7229" tIns="25939" rIns="187229" bIns="25939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800" kern="1200" dirty="0" err="1" smtClean="0"/>
                  <a:t>main</a:t>
                </a:r>
                <a:r>
                  <a:rPr lang="pt-BR" sz="1800" kern="1200" dirty="0" smtClean="0"/>
                  <a:t>()</a:t>
                </a:r>
                <a:endParaRPr lang="pt-BR" sz="18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365731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precisamos tratar um trecho de código que lança mais de uma exceção da mesma linha hierárquica devemos nos preocupar com a ordem dos </a:t>
            </a:r>
            <a:r>
              <a:rPr lang="pt-BR" i="1" dirty="0" err="1" smtClean="0"/>
              <a:t>catchs</a:t>
            </a:r>
            <a:endParaRPr lang="pt-BR" i="1" dirty="0"/>
          </a:p>
          <a:p>
            <a:pPr lvl="1"/>
            <a:r>
              <a:rPr lang="pt-BR" dirty="0" smtClean="0"/>
              <a:t>O </a:t>
            </a:r>
            <a:r>
              <a:rPr lang="pt-BR" i="1" dirty="0" smtClean="0"/>
              <a:t>catch </a:t>
            </a:r>
            <a:r>
              <a:rPr lang="pt-BR" dirty="0" smtClean="0"/>
              <a:t>deve obedecer a ordem hierárquica inversa, tratando primeiro as </a:t>
            </a:r>
            <a:r>
              <a:rPr lang="pt-BR" dirty="0" err="1" smtClean="0"/>
              <a:t>exceptions</a:t>
            </a:r>
            <a:r>
              <a:rPr lang="pt-BR" dirty="0" smtClean="0"/>
              <a:t> mais específicas e depois as mais genéricas (subclasse </a:t>
            </a:r>
            <a:r>
              <a:rPr lang="pt-BR" dirty="0" smtClean="0">
                <a:sym typeface="Wingdings" pitchFamily="2" charset="2"/>
              </a:rPr>
              <a:t> superclasse</a:t>
            </a:r>
            <a:r>
              <a:rPr lang="pt-BR" dirty="0" smtClean="0"/>
              <a:t>), senão, um erro de compilação é lançando.</a:t>
            </a:r>
            <a:endParaRPr lang="pt-BR" i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Correspondência de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437827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714356"/>
            <a:ext cx="8496944" cy="5455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import java.io.*;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class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ReadData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public static void main(String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[])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try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RandomAccessFile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raf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	new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RandomAccessFile</a:t>
            </a:r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	("myfile.txt", "r");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byte b[] = new byte[1000];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raf.readFully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(b, 0, 1000);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} catch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FileNotFoundException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System.err.println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("File not found"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+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e.getMessage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 		} catch (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e)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System.err.println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System.err.println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("IO Error" +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e.toString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	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e.printStackTrace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858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 de Compilação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2348880"/>
            <a:ext cx="8496944" cy="2074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try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do risky IO things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general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ex)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just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4584030"/>
            <a:ext cx="849694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TestEx.java:15: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java.io.FileNotFoundException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has</a:t>
            </a:r>
            <a:endParaRPr lang="pt-BR" sz="1600" dirty="0">
              <a:solidFill>
                <a:srgbClr val="221C1D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already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been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caught</a:t>
            </a:r>
            <a:endParaRPr lang="pt-BR" sz="1600" dirty="0">
              <a:solidFill>
                <a:srgbClr val="221C1D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} catch (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pt-BR" sz="1600" dirty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pt-BR" sz="1600" dirty="0" smtClean="0">
                <a:solidFill>
                  <a:srgbClr val="221C1D"/>
                </a:solidFill>
                <a:latin typeface="Consolas" pitchFamily="49" charset="0"/>
                <a:cs typeface="Consolas" pitchFamily="49" charset="0"/>
              </a:rPr>
              <a:t>^</a:t>
            </a:r>
            <a:endParaRPr lang="pt-BR" sz="12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95303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bloco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finally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/>
              <a:t>só existe associado ao </a:t>
            </a:r>
            <a:r>
              <a:rPr lang="pt-BR" i="1" dirty="0" err="1" smtClean="0"/>
              <a:t>try</a:t>
            </a:r>
            <a:r>
              <a:rPr lang="pt-BR" dirty="0" smtClean="0"/>
              <a:t> que sempre executa (aconteça ou não uma exceção)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 </a:t>
            </a:r>
            <a:r>
              <a:rPr lang="pt-BR" sz="4000" b="0" dirty="0" err="1" smtClean="0">
                <a:latin typeface="Consolas" pitchFamily="49" charset="0"/>
                <a:cs typeface="Consolas" pitchFamily="49" charset="0"/>
              </a:rPr>
              <a:t>finally</a:t>
            </a:r>
            <a:endParaRPr lang="pt-BR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4591" y="3140968"/>
            <a:ext cx="7845841" cy="2897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try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do risky IO things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catch 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ex)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just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FileNotFoundException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catch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e)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// handle general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}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finally {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//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sempre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executa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	</a:t>
            </a:r>
            <a:endParaRPr lang="en-US" sz="16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5392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Comuns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2377" y="1474947"/>
            <a:ext cx="6801991" cy="4690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06361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NullPointerException</a:t>
            </a:r>
            <a:endParaRPr lang="pt-BR" dirty="0"/>
          </a:p>
          <a:p>
            <a:r>
              <a:rPr lang="pt-BR" dirty="0" err="1" smtClean="0"/>
              <a:t>FileNotFoundException</a:t>
            </a:r>
            <a:endParaRPr lang="pt-BR" dirty="0"/>
          </a:p>
          <a:p>
            <a:r>
              <a:rPr lang="pt-BR" dirty="0" err="1" smtClean="0"/>
              <a:t>NumberFormatException</a:t>
            </a:r>
            <a:endParaRPr lang="pt-BR" dirty="0"/>
          </a:p>
          <a:p>
            <a:r>
              <a:rPr lang="pt-BR" dirty="0" err="1" smtClean="0"/>
              <a:t>ArithmeticException</a:t>
            </a:r>
            <a:endParaRPr lang="pt-BR" dirty="0"/>
          </a:p>
          <a:p>
            <a:r>
              <a:rPr lang="pt-BR" dirty="0" err="1" smtClean="0"/>
              <a:t>SecurityException</a:t>
            </a:r>
            <a:endParaRPr lang="pt-BR" dirty="0" smtClean="0"/>
          </a:p>
          <a:p>
            <a:r>
              <a:rPr lang="pt-BR" dirty="0" err="1" smtClean="0"/>
              <a:t>ArrayIndexOutOfBoundException</a:t>
            </a:r>
            <a:endParaRPr lang="pt-BR" dirty="0" smtClean="0"/>
          </a:p>
          <a:p>
            <a:r>
              <a:rPr lang="pt-BR" dirty="0" err="1" smtClean="0"/>
              <a:t>IndexOutOfBoundException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</a:t>
            </a:r>
          </a:p>
        </p:txBody>
      </p:sp>
    </p:spTree>
    <p:extLst>
      <p:ext uri="{BB962C8B-B14F-4D97-AF65-F5344CB8AC3E}">
        <p14:creationId xmlns:p14="http://schemas.microsoft.com/office/powerpoint/2010/main" xmlns="" val="1563318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68899781"/>
              </p:ext>
            </p:extLst>
          </p:nvPr>
        </p:nvGraphicFramePr>
        <p:xfrm>
          <a:off x="71406" y="214290"/>
          <a:ext cx="8929750" cy="5857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568"/>
                <a:gridCol w="4681368"/>
                <a:gridCol w="1210814"/>
              </a:tblGrid>
              <a:tr h="695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dirty="0" err="1" smtClean="0"/>
                        <a:t>Exceptions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dirty="0" err="1" smtClean="0"/>
                        <a:t>Comentário</a:t>
                      </a:r>
                      <a:endParaRPr lang="en-US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Lançada por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 smtClean="0"/>
                        <a:t>ArrayIndexOutOfBoundsException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ClassCastException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Quando</a:t>
                      </a:r>
                      <a:r>
                        <a:rPr lang="en-US" sz="2100" baseline="0" dirty="0" smtClean="0"/>
                        <a:t> o test IS-A </a:t>
                      </a:r>
                      <a:r>
                        <a:rPr lang="en-US" sz="2100" baseline="0" dirty="0" err="1" smtClean="0"/>
                        <a:t>Falha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IllegalArgumentException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smtClean="0"/>
                        <a:t>O </a:t>
                      </a:r>
                      <a:r>
                        <a:rPr lang="en-US" sz="2100" dirty="0" err="1" smtClean="0"/>
                        <a:t>argumento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recebido</a:t>
                      </a:r>
                      <a:r>
                        <a:rPr lang="en-US" sz="2100" dirty="0" smtClean="0"/>
                        <a:t> de um </a:t>
                      </a:r>
                      <a:r>
                        <a:rPr lang="en-US" sz="2100" dirty="0" err="1" smtClean="0"/>
                        <a:t>método</a:t>
                      </a:r>
                      <a:r>
                        <a:rPr lang="en-US" sz="2100" dirty="0" smtClean="0"/>
                        <a:t> é </a:t>
                      </a:r>
                      <a:r>
                        <a:rPr lang="en-US" sz="2100" dirty="0" err="1" smtClean="0"/>
                        <a:t>diferente</a:t>
                      </a:r>
                      <a:r>
                        <a:rPr lang="en-US" sz="2100" dirty="0" smtClean="0"/>
                        <a:t> do </a:t>
                      </a:r>
                      <a:r>
                        <a:rPr lang="en-US" sz="2100" dirty="0" err="1" smtClean="0"/>
                        <a:t>esperado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IllegalStateException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smtClean="0"/>
                        <a:t>Ex.: </a:t>
                      </a:r>
                      <a:r>
                        <a:rPr lang="en-US" sz="2100" dirty="0" err="1" smtClean="0"/>
                        <a:t>Tentar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usar</a:t>
                      </a:r>
                      <a:r>
                        <a:rPr lang="en-US" sz="2100" baseline="0" dirty="0" smtClean="0"/>
                        <a:t> um Scanner </a:t>
                      </a:r>
                      <a:r>
                        <a:rPr lang="en-US" sz="2100" baseline="0" dirty="0" err="1" smtClean="0"/>
                        <a:t>fechado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NullPointerException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NumberFormatException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/>
                        <a:t>AssertionError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Quando</a:t>
                      </a:r>
                      <a:r>
                        <a:rPr lang="en-US" sz="2100" dirty="0" smtClean="0"/>
                        <a:t> um </a:t>
                      </a:r>
                      <a:r>
                        <a:rPr lang="en-US" sz="2100" dirty="0" err="1" smtClean="0"/>
                        <a:t>teste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booleano</a:t>
                      </a:r>
                      <a:r>
                        <a:rPr lang="en-US" sz="2100" dirty="0" smtClean="0"/>
                        <a:t> </a:t>
                      </a:r>
                      <a:r>
                        <a:rPr lang="en-US" sz="2100" dirty="0" err="1" smtClean="0"/>
                        <a:t>retorna</a:t>
                      </a:r>
                      <a:r>
                        <a:rPr lang="en-US" sz="2100" dirty="0" smtClean="0"/>
                        <a:t> false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em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uma</a:t>
                      </a:r>
                      <a:r>
                        <a:rPr lang="en-US" sz="2100" baseline="0" dirty="0" smtClean="0"/>
                        <a:t> assertion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Programa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/>
                        <a:t>ExceptionInInitializerError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Ocorre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ao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tentar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inicializar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uma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variável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ou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bloco</a:t>
                      </a:r>
                      <a:r>
                        <a:rPr lang="en-US" sz="2100" baseline="0" dirty="0" smtClean="0"/>
                        <a:t> de </a:t>
                      </a:r>
                      <a:r>
                        <a:rPr lang="en-US" sz="2100" baseline="0" dirty="0" err="1" smtClean="0"/>
                        <a:t>inicialização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estático</a:t>
                      </a:r>
                      <a:r>
                        <a:rPr lang="en-US" sz="2100" dirty="0" smtClean="0"/>
                        <a:t>.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3475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/>
                        <a:t>StackOverflowError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Ocorre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tipicamente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em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recursões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  <a:tr h="68498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dirty="0" err="1"/>
                        <a:t>NoClassDefFoundError</a:t>
                      </a:r>
                      <a:endParaRPr lang="pt-BR" sz="21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dirty="0" err="1" smtClean="0"/>
                        <a:t>Quando</a:t>
                      </a:r>
                      <a:r>
                        <a:rPr lang="en-US" sz="2100" baseline="0" dirty="0" smtClean="0"/>
                        <a:t> a JVM </a:t>
                      </a:r>
                      <a:r>
                        <a:rPr lang="en-US" sz="2100" baseline="0" dirty="0" err="1" smtClean="0"/>
                        <a:t>não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encontra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uma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determinada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classe</a:t>
                      </a:r>
                      <a:endParaRPr lang="en-US" sz="21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100" dirty="0" smtClean="0"/>
                        <a:t>JVM</a:t>
                      </a:r>
                      <a:endParaRPr lang="pt-BR" sz="21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91445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lançar uma exceção usamos a palavra chave </a:t>
            </a:r>
            <a:r>
              <a:rPr lang="pt-BR" i="1" dirty="0" err="1" smtClean="0"/>
              <a:t>throw</a:t>
            </a:r>
            <a:endParaRPr lang="pt-BR" i="1" dirty="0" smtClean="0"/>
          </a:p>
          <a:p>
            <a:pPr lvl="1"/>
            <a:r>
              <a:rPr lang="pt-BR" dirty="0" smtClean="0"/>
              <a:t>Ela pode ser usada em qualquer subclasse de </a:t>
            </a:r>
            <a:r>
              <a:rPr lang="pt-BR" dirty="0" err="1" smtClean="0"/>
              <a:t>Throwable</a:t>
            </a:r>
            <a:endParaRPr lang="pt-BR" dirty="0" smtClean="0"/>
          </a:p>
          <a:p>
            <a:pPr lvl="1"/>
            <a:r>
              <a:rPr lang="pt-BR" dirty="0" smtClean="0"/>
              <a:t>Quebra o fluxo de execução do programa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Lançando </a:t>
            </a:r>
            <a:r>
              <a:rPr lang="pt-BR" dirty="0" err="1" smtClean="0"/>
              <a:t>Exeções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7544" y="4366648"/>
            <a:ext cx="8496944" cy="358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throw &lt;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instancia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de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hrowable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&gt;</a:t>
            </a:r>
            <a:r>
              <a:rPr lang="pt-BR" sz="1600" dirty="0" smtClean="0">
                <a:latin typeface="Consolas"/>
                <a:ea typeface="Calibri"/>
                <a:cs typeface="Times New Roman"/>
              </a:rPr>
              <a:t>;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3215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Diferente dos antigos códigos de retorno, todo erro no JAVA é representado como um objeto</a:t>
            </a:r>
          </a:p>
          <a:p>
            <a:r>
              <a:rPr lang="pt-BR" dirty="0" smtClean="0"/>
              <a:t>Quando um evento excepcional acontece, é dito então que uma exceção foi lançada</a:t>
            </a:r>
          </a:p>
          <a:p>
            <a:r>
              <a:rPr lang="pt-BR" dirty="0" smtClean="0"/>
              <a:t>É possível tratar e lançar erros quebrando a linha de execução normal do sistema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Exceptions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13867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Quando uma exceção é lançada, ou tratamos ela lançamos/relançamos para o método chamado</a:t>
            </a:r>
          </a:p>
          <a:p>
            <a:r>
              <a:rPr lang="pt-BR" dirty="0" smtClean="0"/>
              <a:t>Quando um método causa uma exceção não tratada, ele deve declarar em sua assinatura que pode lançar exceção para o método chamador</a:t>
            </a:r>
          </a:p>
          <a:p>
            <a:pPr lvl="1"/>
            <a:r>
              <a:rPr lang="pt-BR" dirty="0" smtClean="0"/>
              <a:t>Garante assim que quem chama um trecho de código potencialmente “perigoso” possa trata-lo de maneira adequada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Declaração de Exceções Não Tratadas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41265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não tratamos a exceção o método deve </a:t>
            </a:r>
            <a:r>
              <a:rPr lang="pt-BR" dirty="0" err="1" smtClean="0"/>
              <a:t>declara-lá</a:t>
            </a:r>
            <a:r>
              <a:rPr lang="pt-BR" dirty="0" smtClean="0"/>
              <a:t> usando a palavra chave </a:t>
            </a:r>
            <a:r>
              <a:rPr lang="pt-BR" sz="2400" b="1" dirty="0" err="1" smtClean="0">
                <a:latin typeface="Consolas" pitchFamily="49" charset="0"/>
                <a:cs typeface="Consolas" pitchFamily="49" charset="0"/>
              </a:rPr>
              <a:t>throws</a:t>
            </a:r>
            <a:endParaRPr lang="pt-BR" sz="2400" b="1" dirty="0" smtClean="0">
              <a:latin typeface="Consolas" pitchFamily="49" charset="0"/>
              <a:cs typeface="Consolas" pitchFamily="49" charset="0"/>
            </a:endParaRPr>
          </a:p>
          <a:p>
            <a:endParaRPr lang="pt-BR" sz="2400" b="1" dirty="0">
              <a:latin typeface="Consolas" pitchFamily="49" charset="0"/>
              <a:cs typeface="Consolas" pitchFamily="49" charset="0"/>
            </a:endParaRPr>
          </a:p>
          <a:p>
            <a:endParaRPr lang="pt-BR" sz="2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>
                <a:cs typeface="Consolas" pitchFamily="49" charset="0"/>
              </a:rPr>
              <a:t>Não há obrigação de declarar </a:t>
            </a:r>
            <a:r>
              <a:rPr lang="pt-BR" i="1" dirty="0" err="1" smtClean="0">
                <a:cs typeface="Consolas" pitchFamily="49" charset="0"/>
              </a:rPr>
              <a:t>Errors</a:t>
            </a:r>
            <a:r>
              <a:rPr lang="pt-BR" dirty="0" smtClean="0">
                <a:cs typeface="Consolas" pitchFamily="49" charset="0"/>
              </a:rPr>
              <a:t> ou </a:t>
            </a:r>
            <a:r>
              <a:rPr lang="pt-BR" i="1" dirty="0" err="1" smtClean="0">
                <a:cs typeface="Consolas" pitchFamily="49" charset="0"/>
              </a:rPr>
              <a:t>RuntimeException</a:t>
            </a:r>
            <a:endParaRPr lang="pt-BR" sz="4000" i="1" dirty="0">
              <a:cs typeface="Consolas" pitchFamily="49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Declaração de Exceções Não Tratadas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1919" y="2786058"/>
            <a:ext cx="8496944" cy="658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trouble() throws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{ ... 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trouble() throws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IOException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MyException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{ ... }</a:t>
            </a:r>
            <a:endParaRPr lang="pt-BR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846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método de sobrescrita pode lançar:</a:t>
            </a:r>
          </a:p>
          <a:p>
            <a:pPr lvl="1"/>
            <a:r>
              <a:rPr lang="pt-BR" dirty="0" smtClean="0"/>
              <a:t>Nenhuma exceção</a:t>
            </a:r>
          </a:p>
          <a:p>
            <a:pPr lvl="1"/>
            <a:r>
              <a:rPr lang="pt-BR" dirty="0" smtClean="0"/>
              <a:t>Uma ou mais exceções (ou suas subclasses) lançadas pelo métodos sobrescrito</a:t>
            </a:r>
          </a:p>
          <a:p>
            <a:r>
              <a:rPr lang="pt-BR" dirty="0" smtClean="0"/>
              <a:t>Um método de sobrescrita NÃO pode lançar:</a:t>
            </a:r>
          </a:p>
          <a:p>
            <a:pPr lvl="1"/>
            <a:r>
              <a:rPr lang="pt-BR" dirty="0" smtClean="0"/>
              <a:t>Exceções checadas que não são lançadas pelo método sobrescrito</a:t>
            </a:r>
          </a:p>
          <a:p>
            <a:pPr lvl="1"/>
            <a:r>
              <a:rPr lang="pt-BR" dirty="0" smtClean="0"/>
              <a:t>Superclasses das exceções lançadas pelo método sobrescrito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Sobrescrita de Métodos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63294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dirty="0" err="1" smtClean="0"/>
              <a:t>Override</a:t>
            </a:r>
            <a:r>
              <a:rPr lang="pt-BR" dirty="0" smtClean="0"/>
              <a:t> e </a:t>
            </a:r>
            <a:r>
              <a:rPr lang="pt-BR" dirty="0" err="1" smtClean="0"/>
              <a:t>Exceptions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41919" y="1242994"/>
            <a:ext cx="8496944" cy="485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TestA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methodA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() throws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IOException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	// do some file manipulation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class TestB1 extends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TestA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methodA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() throws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EOFException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	// do some file manipulation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Consolas" pitchFamily="49" charset="0"/>
                <a:ea typeface="Calibri"/>
                <a:cs typeface="Consolas" pitchFamily="49" charset="0"/>
              </a:rPr>
              <a:t>public 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class TestB2 extends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TestA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 {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public void </a:t>
            </a:r>
            <a:r>
              <a:rPr lang="en-US" dirty="0" err="1">
                <a:latin typeface="Consolas" pitchFamily="49" charset="0"/>
                <a:ea typeface="Calibri"/>
                <a:cs typeface="Consolas" pitchFamily="49" charset="0"/>
              </a:rPr>
              <a:t>methodA</a:t>
            </a: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() throws Exception { // WRONG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pt-BR" dirty="0">
                <a:latin typeface="Consolas" pitchFamily="49" charset="0"/>
                <a:ea typeface="Calibri"/>
                <a:cs typeface="Consolas" pitchFamily="49" charset="0"/>
              </a:rPr>
              <a:t>// do some file </a:t>
            </a:r>
            <a:r>
              <a:rPr lang="pt-BR" dirty="0" err="1">
                <a:latin typeface="Consolas" pitchFamily="49" charset="0"/>
                <a:ea typeface="Calibri"/>
                <a:cs typeface="Consolas" pitchFamily="49" charset="0"/>
              </a:rPr>
              <a:t>manipulation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onsolas" pitchFamily="49" charset="0"/>
                <a:ea typeface="Calibri"/>
                <a:cs typeface="Consolas" pitchFamily="49" charset="0"/>
              </a:rPr>
              <a:t>	}</a:t>
            </a:r>
            <a:endParaRPr lang="pt-BR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smtClean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pt-BR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6786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Exceções Customizadas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1336" y="1916832"/>
            <a:ext cx="8496944" cy="3277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public class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 extends Exception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private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port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public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(String message,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port)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super(message);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this.port</a:t>
            </a:r>
            <a:r>
              <a:rPr lang="en-US" dirty="0">
                <a:latin typeface="Consolas"/>
                <a:ea typeface="Calibri"/>
                <a:cs typeface="Times New Roman"/>
              </a:rPr>
              <a:t> = port;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public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getPort</a:t>
            </a:r>
            <a:r>
              <a:rPr lang="en-US" dirty="0">
                <a:latin typeface="Consolas"/>
                <a:ea typeface="Calibri"/>
                <a:cs typeface="Times New Roman"/>
              </a:rPr>
              <a:t>() {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return port;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pt-BR" dirty="0"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26305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Lançando Exceções Customizadas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4016" y="2060848"/>
            <a:ext cx="8820472" cy="3277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public void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connectMe</a:t>
            </a:r>
            <a:r>
              <a:rPr lang="en-US" dirty="0">
                <a:latin typeface="Consolas"/>
                <a:ea typeface="Calibri"/>
                <a:cs typeface="Times New Roman"/>
              </a:rPr>
              <a:t>(String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serverName</a:t>
            </a:r>
            <a:r>
              <a:rPr lang="en-US" dirty="0">
                <a:latin typeface="Consolas"/>
                <a:ea typeface="Calibri"/>
                <a:cs typeface="Times New Roman"/>
              </a:rPr>
              <a:t>) throws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 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boolean</a:t>
            </a:r>
            <a:r>
              <a:rPr lang="en-US" dirty="0">
                <a:latin typeface="Consolas"/>
                <a:ea typeface="Calibri"/>
                <a:cs typeface="Times New Roman"/>
              </a:rPr>
              <a:t> successful;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portToConnect</a:t>
            </a:r>
            <a:r>
              <a:rPr lang="en-US" dirty="0">
                <a:latin typeface="Consolas"/>
                <a:ea typeface="Calibri"/>
                <a:cs typeface="Times New Roman"/>
              </a:rPr>
              <a:t> = 80;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successful = open(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serverName</a:t>
            </a:r>
            <a:r>
              <a:rPr lang="en-US" dirty="0"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portToConnect</a:t>
            </a:r>
            <a:r>
              <a:rPr lang="en-US" dirty="0">
                <a:latin typeface="Consolas"/>
                <a:ea typeface="Calibri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if (!successful) {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Consolas"/>
                <a:ea typeface="Calibri"/>
                <a:cs typeface="Times New Roman"/>
              </a:rPr>
              <a:t>		throw new </a:t>
            </a:r>
            <a:r>
              <a:rPr lang="en-US" dirty="0" err="1">
                <a:latin typeface="Consolas"/>
                <a:ea typeface="Calibri"/>
                <a:cs typeface="Times New Roman"/>
              </a:rPr>
              <a:t>ServerTimedOutException</a:t>
            </a:r>
            <a:r>
              <a:rPr lang="en-US" dirty="0">
                <a:latin typeface="Consolas"/>
                <a:ea typeface="Calibri"/>
                <a:cs typeface="Times New Roman"/>
              </a:rPr>
              <a:t>("Could not connect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",</a:t>
            </a:r>
            <a:r>
              <a:rPr lang="pt-BR" sz="1600" dirty="0" smtClean="0">
                <a:ea typeface="Calibri"/>
                <a:cs typeface="Times New Roman"/>
              </a:rPr>
              <a:t> 						             </a:t>
            </a:r>
            <a:r>
              <a:rPr lang="pt-BR" dirty="0" err="1" smtClean="0">
                <a:latin typeface="Consolas"/>
                <a:ea typeface="Calibri"/>
                <a:cs typeface="Times New Roman"/>
              </a:rPr>
              <a:t>portToConnect</a:t>
            </a:r>
            <a:r>
              <a:rPr lang="pt-BR" dirty="0">
                <a:latin typeface="Consolas"/>
                <a:ea typeface="Calibri"/>
                <a:cs typeface="Times New Roman"/>
              </a:rPr>
              <a:t>);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dirty="0">
                <a:latin typeface="Consolas"/>
                <a:ea typeface="Calibri"/>
                <a:cs typeface="Times New Roman"/>
              </a:rPr>
              <a:t>	</a:t>
            </a:r>
            <a:r>
              <a:rPr lang="pt-BR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982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dirty="0" err="1" smtClean="0"/>
              <a:t>assertions</a:t>
            </a:r>
            <a:r>
              <a:rPr lang="pt-BR" dirty="0" smtClean="0"/>
              <a:t> são usadas para garantir que uma condição booleana esperada verdadeira quando falsa gere um erro (</a:t>
            </a:r>
            <a:r>
              <a:rPr lang="pt-BR" i="1" dirty="0" err="1"/>
              <a:t>AssertionError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Geralmente é usada em ambiente de teste e pode ser desabilitada</a:t>
            </a:r>
          </a:p>
          <a:p>
            <a:pPr lvl="1"/>
            <a:r>
              <a:rPr lang="pt-BR" dirty="0" smtClean="0"/>
              <a:t>As </a:t>
            </a:r>
            <a:r>
              <a:rPr lang="pt-BR" dirty="0" err="1" smtClean="0"/>
              <a:t>assertions</a:t>
            </a:r>
            <a:r>
              <a:rPr lang="pt-BR" dirty="0" smtClean="0"/>
              <a:t> só estão disponíveis a partir da versão </a:t>
            </a:r>
            <a:r>
              <a:rPr lang="pt-BR" dirty="0"/>
              <a:t>J2SE </a:t>
            </a:r>
            <a:r>
              <a:rPr lang="pt-BR" dirty="0" smtClean="0"/>
              <a:t>1.4 e seu uso pode ser habilitado pelo comando </a:t>
            </a:r>
            <a:r>
              <a:rPr lang="pt-BR" b="1" i="1" dirty="0" err="1" smtClean="0"/>
              <a:t>java</a:t>
            </a:r>
            <a:r>
              <a:rPr lang="pt-BR" b="1" i="1" dirty="0"/>
              <a:t> -</a:t>
            </a:r>
            <a:r>
              <a:rPr lang="pt-BR" b="1" i="1" dirty="0" err="1"/>
              <a:t>source</a:t>
            </a:r>
            <a:r>
              <a:rPr lang="pt-BR" b="1" i="1" dirty="0"/>
              <a:t> </a:t>
            </a:r>
            <a:r>
              <a:rPr lang="pt-BR" b="1" i="1" dirty="0" smtClean="0"/>
              <a:t>1.4 -</a:t>
            </a:r>
            <a:r>
              <a:rPr lang="pt-BR" b="1" i="1" dirty="0" err="1"/>
              <a:t>enableassertion</a:t>
            </a:r>
            <a:r>
              <a:rPr lang="pt-BR" b="1" i="1" dirty="0"/>
              <a:t>  </a:t>
            </a:r>
            <a:r>
              <a:rPr lang="pt-BR" b="1" i="1" dirty="0" smtClean="0"/>
              <a:t>ou (</a:t>
            </a:r>
            <a:r>
              <a:rPr lang="pt-BR" b="1" i="1" dirty="0"/>
              <a:t>-</a:t>
            </a:r>
            <a:r>
              <a:rPr lang="pt-BR" b="1" i="1" dirty="0" err="1" smtClean="0"/>
              <a:t>ea</a:t>
            </a:r>
            <a:r>
              <a:rPr lang="pt-BR" b="1" i="1" dirty="0" smtClean="0"/>
              <a:t>)</a:t>
            </a:r>
            <a:r>
              <a:rPr lang="pt-BR" dirty="0"/>
              <a:t> </a:t>
            </a:r>
            <a:r>
              <a:rPr lang="pt-BR" dirty="0" smtClean="0"/>
              <a:t>na execução (por padrão as </a:t>
            </a:r>
            <a:r>
              <a:rPr lang="pt-BR" dirty="0" err="1" smtClean="0"/>
              <a:t>assertions</a:t>
            </a:r>
            <a:r>
              <a:rPr lang="pt-BR" dirty="0" smtClean="0"/>
              <a:t> são desabilitadas)</a:t>
            </a:r>
          </a:p>
          <a:p>
            <a:pPr lvl="1"/>
            <a:r>
              <a:rPr lang="pt-BR" dirty="0" smtClean="0"/>
              <a:t>Use para desabilitar </a:t>
            </a:r>
            <a:r>
              <a:rPr lang="pt-BR" dirty="0" err="1" smtClean="0"/>
              <a:t>assertions</a:t>
            </a:r>
            <a:r>
              <a:rPr lang="pt-BR" dirty="0" smtClean="0"/>
              <a:t> para a classe </a:t>
            </a:r>
            <a:r>
              <a:rPr lang="pt-BR" dirty="0" err="1" smtClean="0"/>
              <a:t>Foo</a:t>
            </a:r>
            <a:r>
              <a:rPr lang="pt-BR" dirty="0" smtClean="0"/>
              <a:t>:    </a:t>
            </a:r>
            <a:r>
              <a:rPr lang="pt-BR" dirty="0" err="1" smtClean="0"/>
              <a:t>java</a:t>
            </a:r>
            <a:r>
              <a:rPr lang="pt-BR" dirty="0" smtClean="0"/>
              <a:t> </a:t>
            </a:r>
            <a:r>
              <a:rPr lang="pt-BR" dirty="0"/>
              <a:t>-</a:t>
            </a:r>
            <a:r>
              <a:rPr lang="pt-BR" dirty="0" err="1"/>
              <a:t>ea</a:t>
            </a:r>
            <a:r>
              <a:rPr lang="pt-BR" dirty="0"/>
              <a:t>  -da:</a:t>
            </a:r>
            <a:r>
              <a:rPr lang="pt-BR" dirty="0" err="1"/>
              <a:t>com.geeksanonymous.Foo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Assertions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999579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Sintaxe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en-US" dirty="0" smtClean="0"/>
              <a:t>Se a &lt;</a:t>
            </a:r>
            <a:r>
              <a:rPr lang="en-US" i="1" dirty="0" err="1" smtClean="0"/>
              <a:t>boolean_expression</a:t>
            </a:r>
            <a:r>
              <a:rPr lang="en-US" dirty="0"/>
              <a:t>&gt;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b="1" i="1" dirty="0" smtClean="0"/>
              <a:t>false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um</a:t>
            </a:r>
            <a:r>
              <a:rPr lang="en-US" dirty="0"/>
              <a:t> </a:t>
            </a:r>
            <a:r>
              <a:rPr lang="pt-BR" dirty="0" err="1" smtClean="0"/>
              <a:t>AssertionError</a:t>
            </a:r>
            <a:r>
              <a:rPr lang="pt-BR" dirty="0" smtClean="0"/>
              <a:t> é lançada.</a:t>
            </a:r>
            <a:endParaRPr lang="pt-BR" dirty="0"/>
          </a:p>
          <a:p>
            <a:r>
              <a:rPr lang="en-US" dirty="0" smtClean="0"/>
              <a:t>O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argumento</a:t>
            </a:r>
            <a:r>
              <a:rPr lang="en-US" dirty="0" smtClean="0"/>
              <a:t> é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transformado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String e </a:t>
            </a:r>
            <a:r>
              <a:rPr lang="en-US" dirty="0" err="1" smtClean="0"/>
              <a:t>passado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mensagem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AssertionError</a:t>
            </a:r>
            <a:r>
              <a:rPr lang="en-US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Assertions</a:t>
            </a:r>
            <a:r>
              <a:rPr lang="pt-BR" dirty="0" smtClean="0"/>
              <a:t> II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2147846"/>
            <a:ext cx="69847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0000"/>
                </a:solidFill>
                <a:latin typeface="Courier-Bold"/>
              </a:rPr>
              <a:t>assert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 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&lt;</a:t>
            </a:r>
            <a:r>
              <a:rPr lang="pt-BR" b="1" i="1" dirty="0" err="1">
                <a:solidFill>
                  <a:srgbClr val="0000C5"/>
                </a:solidFill>
                <a:latin typeface="Courier-BoldOblique"/>
              </a:rPr>
              <a:t>boolean_expression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&gt; 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;</a:t>
            </a:r>
          </a:p>
          <a:p>
            <a:r>
              <a:rPr lang="pt-BR" b="1" dirty="0" err="1">
                <a:solidFill>
                  <a:srgbClr val="000000"/>
                </a:solidFill>
                <a:latin typeface="Courier-Bold"/>
              </a:rPr>
              <a:t>assert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 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&lt;</a:t>
            </a:r>
            <a:r>
              <a:rPr lang="pt-BR" b="1" i="1" dirty="0" err="1">
                <a:solidFill>
                  <a:srgbClr val="0000C5"/>
                </a:solidFill>
                <a:latin typeface="Courier-BoldOblique"/>
              </a:rPr>
              <a:t>boolean_expression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&gt; 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: 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&lt;</a:t>
            </a:r>
            <a:r>
              <a:rPr lang="pt-BR" b="1" i="1" dirty="0" err="1">
                <a:solidFill>
                  <a:srgbClr val="0000C5"/>
                </a:solidFill>
                <a:latin typeface="Courier-BoldOblique"/>
              </a:rPr>
              <a:t>detail_expression</a:t>
            </a:r>
            <a:r>
              <a:rPr lang="pt-BR" b="1" i="1" dirty="0">
                <a:solidFill>
                  <a:srgbClr val="0000C5"/>
                </a:solidFill>
                <a:latin typeface="Courier-BoldOblique"/>
              </a:rPr>
              <a:t>&gt; </a:t>
            </a:r>
            <a:r>
              <a:rPr lang="pt-BR" b="1" dirty="0">
                <a:solidFill>
                  <a:srgbClr val="000000"/>
                </a:solidFill>
                <a:latin typeface="Courier-Bold"/>
              </a:rPr>
              <a:t>;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4289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Assertions</a:t>
            </a:r>
            <a:r>
              <a:rPr lang="pt-BR" dirty="0" smtClean="0"/>
              <a:t>: Exemplos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196752"/>
            <a:ext cx="8352928" cy="518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noReturn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 { 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aReturn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 { return 1; }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void go() {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x = 1;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boolean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b = true;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// the following six are legal assert statements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assert(b);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 true;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x;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aReturn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// the following six are ILLEGAL assert statements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 1);  // none of these are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booleans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 0;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;           // none of these return a value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Consolas"/>
                <a:ea typeface="Calibri"/>
                <a:cs typeface="Times New Roman"/>
              </a:rPr>
              <a:t>	  assert(x == 1) :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noReturn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();</a:t>
            </a:r>
            <a:endParaRPr lang="pt-BR" sz="12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 smtClean="0">
                <a:latin typeface="Consolas"/>
                <a:ea typeface="Calibri"/>
                <a:cs typeface="Times New Roman"/>
              </a:rPr>
              <a:t>}</a:t>
            </a:r>
            <a:endParaRPr lang="pt-BR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29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usar </a:t>
            </a:r>
            <a:r>
              <a:rPr lang="pt-BR" dirty="0" err="1" smtClean="0"/>
              <a:t>assertions</a:t>
            </a:r>
            <a:r>
              <a:rPr lang="pt-BR" dirty="0" smtClean="0"/>
              <a:t> para métodos públicos</a:t>
            </a:r>
          </a:p>
          <a:p>
            <a:r>
              <a:rPr lang="pt-BR" dirty="0" smtClean="0"/>
              <a:t>Use </a:t>
            </a:r>
            <a:r>
              <a:rPr lang="pt-BR" dirty="0" err="1" smtClean="0"/>
              <a:t>assertions</a:t>
            </a:r>
            <a:r>
              <a:rPr lang="pt-BR" dirty="0" smtClean="0"/>
              <a:t> para validar argumentos de métodos privados</a:t>
            </a:r>
          </a:p>
          <a:p>
            <a:r>
              <a:rPr lang="pt-BR" dirty="0" smtClean="0"/>
              <a:t>Não use </a:t>
            </a:r>
            <a:r>
              <a:rPr lang="pt-BR" dirty="0" err="1" smtClean="0"/>
              <a:t>assertions</a:t>
            </a:r>
            <a:r>
              <a:rPr lang="pt-BR" dirty="0" smtClean="0"/>
              <a:t> para validar argumentos de linha de comando</a:t>
            </a:r>
          </a:p>
          <a:p>
            <a:r>
              <a:rPr lang="pt-BR" dirty="0" smtClean="0"/>
              <a:t>Use </a:t>
            </a:r>
            <a:r>
              <a:rPr lang="pt-BR" dirty="0" err="1" smtClean="0"/>
              <a:t>assertions</a:t>
            </a:r>
            <a:r>
              <a:rPr lang="pt-BR" dirty="0" smtClean="0"/>
              <a:t> para casos que nunca deveriam acontecer</a:t>
            </a:r>
          </a:p>
          <a:p>
            <a:r>
              <a:rPr lang="pt-BR" dirty="0" smtClean="0"/>
              <a:t>Não use </a:t>
            </a:r>
            <a:r>
              <a:rPr lang="pt-BR" dirty="0" err="1" smtClean="0"/>
              <a:t>assertions</a:t>
            </a:r>
            <a:r>
              <a:rPr lang="pt-BR" dirty="0" smtClean="0"/>
              <a:t> quando podem causar efeitos colaterais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assertions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Formato de um código que trata exceção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57158" y="1571612"/>
            <a:ext cx="8001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try {</a:t>
            </a:r>
          </a:p>
          <a:p>
            <a:r>
              <a:rPr lang="en-US" dirty="0" smtClean="0"/>
              <a:t>2. // This is the first line of the "guarded region"</a:t>
            </a:r>
          </a:p>
          <a:p>
            <a:r>
              <a:rPr lang="en-US" dirty="0" smtClean="0"/>
              <a:t>3. // that is governed by the try keyword.</a:t>
            </a:r>
          </a:p>
          <a:p>
            <a:r>
              <a:rPr lang="en-US" dirty="0" smtClean="0"/>
              <a:t>4. // Put code here that might cause some kind of exception.</a:t>
            </a:r>
          </a:p>
          <a:p>
            <a:r>
              <a:rPr lang="en-US" dirty="0" smtClean="0"/>
              <a:t>5. // We may have many code lines here or just one.</a:t>
            </a:r>
          </a:p>
          <a:p>
            <a:r>
              <a:rPr lang="en-US" dirty="0" smtClean="0"/>
              <a:t>6. }</a:t>
            </a:r>
          </a:p>
          <a:p>
            <a:r>
              <a:rPr lang="en-US" dirty="0" smtClean="0"/>
              <a:t>7. catch(</a:t>
            </a:r>
            <a:r>
              <a:rPr lang="en-US" dirty="0" err="1" smtClean="0"/>
              <a:t>MyFirstException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8. // Put code here that handles this exception.</a:t>
            </a:r>
          </a:p>
          <a:p>
            <a:r>
              <a:rPr lang="en-US" dirty="0" smtClean="0"/>
              <a:t>9. // This is the next line of the exception handler.</a:t>
            </a:r>
          </a:p>
          <a:p>
            <a:r>
              <a:rPr lang="en-US" dirty="0" smtClean="0"/>
              <a:t>10. // This is the last line of the exception handler.</a:t>
            </a:r>
          </a:p>
          <a:p>
            <a:r>
              <a:rPr lang="en-US" dirty="0" smtClean="0"/>
              <a:t>11. }</a:t>
            </a:r>
          </a:p>
          <a:p>
            <a:r>
              <a:rPr lang="en-US" dirty="0" smtClean="0"/>
              <a:t>12. catch(</a:t>
            </a:r>
            <a:r>
              <a:rPr lang="en-US" dirty="0" err="1" smtClean="0"/>
              <a:t>MySecondException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13. // Put code here that handles this exception</a:t>
            </a:r>
          </a:p>
          <a:p>
            <a:r>
              <a:rPr lang="en-US" dirty="0" smtClean="0"/>
              <a:t>14. }</a:t>
            </a:r>
          </a:p>
          <a:p>
            <a:r>
              <a:rPr lang="en-US" dirty="0" smtClean="0"/>
              <a:t>15.</a:t>
            </a:r>
          </a:p>
          <a:p>
            <a:r>
              <a:rPr lang="en-US" dirty="0" smtClean="0"/>
              <a:t>16. // Some other unguarded (normal, non-risky) code begins here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Checked</a:t>
            </a:r>
            <a:r>
              <a:rPr lang="pt-BR" dirty="0" smtClean="0"/>
              <a:t> Exceptions</a:t>
            </a:r>
          </a:p>
          <a:p>
            <a:pPr lvl="1"/>
            <a:r>
              <a:rPr lang="pt-BR" dirty="0" smtClean="0"/>
              <a:t>Subclasses diretas de Exception e </a:t>
            </a:r>
            <a:r>
              <a:rPr lang="pt-BR" dirty="0" err="1" smtClean="0"/>
              <a:t>Throwable</a:t>
            </a:r>
            <a:endParaRPr lang="pt-BR" dirty="0" smtClean="0"/>
          </a:p>
          <a:p>
            <a:pPr lvl="1"/>
            <a:r>
              <a:rPr lang="pt-BR" dirty="0" smtClean="0"/>
              <a:t>Precisam ser capturadas</a:t>
            </a:r>
          </a:p>
          <a:p>
            <a:r>
              <a:rPr lang="pt-BR" dirty="0" err="1" smtClean="0"/>
              <a:t>Unchecked</a:t>
            </a:r>
            <a:r>
              <a:rPr lang="pt-BR" dirty="0" smtClean="0"/>
              <a:t> Exceptions</a:t>
            </a:r>
          </a:p>
          <a:p>
            <a:pPr lvl="1"/>
            <a:r>
              <a:rPr lang="pt-BR" dirty="0" smtClean="0"/>
              <a:t>Subclasses de </a:t>
            </a:r>
            <a:r>
              <a:rPr lang="pt-BR" dirty="0" err="1" smtClean="0"/>
              <a:t>RuntimeException</a:t>
            </a:r>
            <a:r>
              <a:rPr lang="pt-BR" dirty="0" smtClean="0"/>
              <a:t> e </a:t>
            </a:r>
            <a:r>
              <a:rPr lang="pt-BR" dirty="0" err="1" smtClean="0"/>
              <a:t>Error</a:t>
            </a:r>
            <a:endParaRPr lang="pt-BR" dirty="0" smtClean="0"/>
          </a:p>
          <a:p>
            <a:pPr lvl="1"/>
            <a:r>
              <a:rPr lang="pt-BR" dirty="0" smtClean="0"/>
              <a:t>Não precisam ser capturadas</a:t>
            </a:r>
          </a:p>
          <a:p>
            <a:pPr lvl="1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Exceção</a:t>
            </a:r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 das Exceções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472608" cy="479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8059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err="1"/>
              <a:t>Throwable</a:t>
            </a:r>
            <a:endParaRPr lang="pt-BR" sz="2800" dirty="0"/>
          </a:p>
          <a:p>
            <a:pPr lvl="1"/>
            <a:r>
              <a:rPr lang="pt-BR" sz="2400" dirty="0"/>
              <a:t>Classe base de todas a </a:t>
            </a:r>
            <a:r>
              <a:rPr lang="pt-BR" sz="2400" dirty="0" err="1"/>
              <a:t>exceptions</a:t>
            </a:r>
            <a:r>
              <a:rPr lang="pt-BR" sz="2400" dirty="0"/>
              <a:t>, contem métodos </a:t>
            </a:r>
            <a:r>
              <a:rPr lang="pt-BR" sz="2400" dirty="0" smtClean="0"/>
              <a:t>reutilizáveis(como </a:t>
            </a:r>
            <a:r>
              <a:rPr lang="pt-BR" sz="2400" i="1" dirty="0" err="1"/>
              <a:t>getMessage</a:t>
            </a:r>
            <a:r>
              <a:rPr lang="pt-BR" sz="2400" i="1" dirty="0"/>
              <a:t>(), </a:t>
            </a:r>
            <a:r>
              <a:rPr lang="pt-BR" sz="2400" i="1" dirty="0" err="1"/>
              <a:t>printStackTrace</a:t>
            </a:r>
            <a:r>
              <a:rPr lang="pt-BR" sz="2400" i="1" dirty="0"/>
              <a:t>(), </a:t>
            </a:r>
            <a:r>
              <a:rPr lang="pt-BR" sz="2400" i="1" dirty="0" err="1"/>
              <a:t>getCause</a:t>
            </a:r>
            <a:r>
              <a:rPr lang="pt-BR" sz="2400" i="1" dirty="0" smtClean="0"/>
              <a:t>()...)</a:t>
            </a:r>
            <a:r>
              <a:rPr lang="pt-BR" sz="2400" dirty="0" smtClean="0"/>
              <a:t>, somente classes deste tipo (e herdeiras) podem constar nas clausulas </a:t>
            </a:r>
            <a:r>
              <a:rPr lang="pt-BR" sz="2400" i="1" dirty="0" smtClean="0"/>
              <a:t>catch</a:t>
            </a:r>
            <a:r>
              <a:rPr lang="pt-BR" sz="2400" dirty="0" smtClean="0"/>
              <a:t> ou serem lançadas com o </a:t>
            </a:r>
            <a:r>
              <a:rPr lang="pt-BR" sz="2400" i="1" dirty="0" err="1" smtClean="0"/>
              <a:t>throw</a:t>
            </a:r>
            <a:r>
              <a:rPr lang="pt-BR" sz="2400" dirty="0" smtClean="0"/>
              <a:t>.</a:t>
            </a:r>
          </a:p>
          <a:p>
            <a:r>
              <a:rPr lang="pt-BR" sz="2800" dirty="0" err="1"/>
              <a:t>Exception</a:t>
            </a:r>
            <a:endParaRPr lang="pt-BR" sz="2800" dirty="0"/>
          </a:p>
          <a:p>
            <a:pPr lvl="1"/>
            <a:r>
              <a:rPr lang="pt-BR" sz="2400" dirty="0"/>
              <a:t>Representa condições que podem ocorrer em programas corretos, tem o intuito de representar um desvio a uma </a:t>
            </a:r>
            <a:r>
              <a:rPr lang="pt-BR" sz="2400" dirty="0" smtClean="0"/>
              <a:t>regra ou um problema de você deve estar preparado para tratar.</a:t>
            </a:r>
            <a:endParaRPr lang="pt-BR" sz="2400" dirty="0"/>
          </a:p>
          <a:p>
            <a:pPr lvl="1"/>
            <a:r>
              <a:rPr lang="pt-BR" sz="2400" dirty="0"/>
              <a:t>São chamadas de </a:t>
            </a:r>
            <a:r>
              <a:rPr lang="pt-BR" sz="2400" i="1" dirty="0" err="1"/>
              <a:t>checked</a:t>
            </a:r>
            <a:r>
              <a:rPr lang="pt-BR" sz="2400" i="1" dirty="0"/>
              <a:t> </a:t>
            </a:r>
            <a:r>
              <a:rPr lang="pt-BR" sz="2400" i="1" dirty="0" err="1" smtClean="0"/>
              <a:t>exceptions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Hierarquia das Exceções: </a:t>
            </a:r>
            <a:r>
              <a:rPr lang="pt-BR" i="1" dirty="0" err="1" smtClean="0"/>
              <a:t>Checked</a:t>
            </a:r>
            <a:r>
              <a:rPr lang="pt-BR" i="1" dirty="0" smtClean="0"/>
              <a:t> </a:t>
            </a:r>
            <a:r>
              <a:rPr lang="pt-BR" i="1" dirty="0" err="1"/>
              <a:t>E</a:t>
            </a:r>
            <a:r>
              <a:rPr lang="pt-BR" i="1" dirty="0" err="1" smtClean="0"/>
              <a:t>xceptions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xmlns="" val="19421057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800" dirty="0" err="1" smtClean="0"/>
              <a:t>RuntimeException</a:t>
            </a:r>
            <a:endParaRPr lang="pt-BR" sz="2800" dirty="0" smtClean="0"/>
          </a:p>
          <a:p>
            <a:pPr lvl="1"/>
            <a:r>
              <a:rPr lang="pt-BR" sz="2400" dirty="0" smtClean="0"/>
              <a:t>Representam um condição não prevista no programa, provavelmente um bug.</a:t>
            </a:r>
          </a:p>
          <a:p>
            <a:r>
              <a:rPr lang="pt-BR" sz="3200" dirty="0" err="1" smtClean="0"/>
              <a:t>Error</a:t>
            </a:r>
            <a:endParaRPr lang="pt-BR" sz="3200" dirty="0"/>
          </a:p>
          <a:p>
            <a:pPr lvl="1"/>
            <a:r>
              <a:rPr lang="pt-BR" sz="2400" dirty="0"/>
              <a:t>Classes que herdam de </a:t>
            </a:r>
            <a:r>
              <a:rPr lang="pt-BR" sz="2400" i="1" dirty="0" err="1"/>
              <a:t>Error</a:t>
            </a:r>
            <a:r>
              <a:rPr lang="pt-BR" sz="2400" i="1" dirty="0"/>
              <a:t> </a:t>
            </a:r>
            <a:r>
              <a:rPr lang="pt-BR" sz="2400" dirty="0"/>
              <a:t>representam situações não usuais que não são causadas por erros diretos </a:t>
            </a:r>
            <a:r>
              <a:rPr lang="pt-BR" sz="2400" dirty="0" smtClean="0"/>
              <a:t>do programa.</a:t>
            </a:r>
            <a:endParaRPr lang="pt-BR" sz="2400" dirty="0"/>
          </a:p>
          <a:p>
            <a:pPr lvl="1"/>
            <a:r>
              <a:rPr lang="pt-BR" sz="2400" dirty="0"/>
              <a:t>Normalmente são lançados pela JVM, como por exemplo um </a:t>
            </a:r>
            <a:r>
              <a:rPr lang="pt-BR" sz="2400" i="1" dirty="0" err="1" smtClean="0"/>
              <a:t>OutOfMemoryError</a:t>
            </a:r>
            <a:r>
              <a:rPr lang="pt-BR" sz="2400" dirty="0" smtClean="0"/>
              <a:t>, </a:t>
            </a:r>
            <a:r>
              <a:rPr lang="pt-BR" sz="2400" i="1" dirty="0" err="1" smtClean="0"/>
              <a:t>StackOverflowError</a:t>
            </a:r>
            <a:r>
              <a:rPr lang="pt-BR" sz="2400" i="1" dirty="0" smtClean="0"/>
              <a:t> ou </a:t>
            </a:r>
            <a:r>
              <a:rPr lang="pt-BR" sz="2400" i="1" dirty="0" err="1" smtClean="0"/>
              <a:t>IOError</a:t>
            </a:r>
            <a:r>
              <a:rPr lang="pt-BR" sz="2400" dirty="0" smtClean="0"/>
              <a:t>. </a:t>
            </a:r>
            <a:endParaRPr lang="pt-BR" sz="2400" dirty="0"/>
          </a:p>
          <a:p>
            <a:pPr lvl="1"/>
            <a:r>
              <a:rPr lang="pt-BR" sz="2400" dirty="0"/>
              <a:t>Embora sejam consideradas condições excepcionais, os erros não são tecnicamente </a:t>
            </a:r>
            <a:r>
              <a:rPr lang="pt-BR" sz="2400" dirty="0" err="1"/>
              <a:t>exceptions</a:t>
            </a:r>
            <a:r>
              <a:rPr lang="pt-BR" sz="2400" dirty="0"/>
              <a:t>, pois não herdam de </a:t>
            </a:r>
            <a:r>
              <a:rPr lang="pt-BR" sz="2400" dirty="0" err="1" smtClean="0"/>
              <a:t>Exception</a:t>
            </a:r>
            <a:endParaRPr lang="pt-BR" sz="2400" dirty="0"/>
          </a:p>
          <a:p>
            <a:pPr marL="457200" lvl="1" indent="0">
              <a:buNone/>
            </a:pP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Hierarquia das Exceções: </a:t>
            </a:r>
            <a:r>
              <a:rPr lang="pt-BR" dirty="0" err="1" smtClean="0"/>
              <a:t>Unchecked</a:t>
            </a:r>
            <a:r>
              <a:rPr lang="pt-BR" dirty="0" smtClean="0"/>
              <a:t> </a:t>
            </a:r>
            <a:r>
              <a:rPr lang="pt-BR" dirty="0" err="1"/>
              <a:t>E</a:t>
            </a:r>
            <a:r>
              <a:rPr lang="pt-BR" dirty="0" err="1" smtClean="0"/>
              <a:t>xceptions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77225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capturar e tratar uma exceção (</a:t>
            </a:r>
            <a:r>
              <a:rPr lang="pt-BR" dirty="0" err="1" smtClean="0"/>
              <a:t>Throwable</a:t>
            </a:r>
            <a:r>
              <a:rPr lang="pt-BR" dirty="0" smtClean="0"/>
              <a:t>) usando um bloco </a:t>
            </a:r>
            <a:r>
              <a:rPr lang="pt-BR" sz="2800" i="1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t-BR" sz="28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/>
              <a:t>que conterá o código que possivelmente lançará uma exceção e  associado a ele um bloco </a:t>
            </a:r>
            <a:r>
              <a:rPr lang="pt-BR" i="1" dirty="0" smtClean="0">
                <a:latin typeface="Consolas" pitchFamily="49" charset="0"/>
                <a:cs typeface="Consolas" pitchFamily="49" charset="0"/>
              </a:rPr>
              <a:t>catch </a:t>
            </a:r>
            <a:r>
              <a:rPr lang="pt-BR" dirty="0" smtClean="0"/>
              <a:t>que irá reagir quando um determinado  tipo de exceção ocorrer.</a:t>
            </a:r>
          </a:p>
          <a:p>
            <a:r>
              <a:rPr lang="pt-BR" dirty="0" smtClean="0"/>
              <a:t>Uma cláusula </a:t>
            </a:r>
            <a:r>
              <a:rPr lang="pt-BR" i="1" dirty="0" err="1" smtClean="0"/>
              <a:t>try</a:t>
            </a:r>
            <a:r>
              <a:rPr lang="pt-BR" i="1" dirty="0" smtClean="0"/>
              <a:t> </a:t>
            </a:r>
            <a:r>
              <a:rPr lang="pt-BR" dirty="0" smtClean="0"/>
              <a:t>pode contem várias cláusulas </a:t>
            </a:r>
            <a:r>
              <a:rPr lang="pt-BR" i="1" dirty="0" smtClean="0"/>
              <a:t>catch</a:t>
            </a:r>
            <a:r>
              <a:rPr lang="pt-BR" dirty="0" smtClean="0"/>
              <a:t> associadas.</a:t>
            </a:r>
            <a:endParaRPr lang="pt-BR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dirty="0" smtClean="0"/>
              <a:t>Uma cláusula </a:t>
            </a:r>
            <a:r>
              <a:rPr lang="pt-BR" i="1" dirty="0" err="1" smtClean="0"/>
              <a:t>try</a:t>
            </a:r>
            <a:r>
              <a:rPr lang="pt-BR" i="1" dirty="0" smtClean="0"/>
              <a:t> </a:t>
            </a:r>
            <a:r>
              <a:rPr lang="pt-BR" dirty="0" smtClean="0"/>
              <a:t>nunca aparece sozinha no J SE 6, deve vir sempre acompanhada de </a:t>
            </a:r>
            <a:r>
              <a:rPr lang="pt-BR" i="1" dirty="0" smtClean="0"/>
              <a:t>catch</a:t>
            </a:r>
            <a:r>
              <a:rPr lang="pt-BR" dirty="0" smtClean="0"/>
              <a:t> ou </a:t>
            </a:r>
            <a:r>
              <a:rPr lang="pt-BR" i="1" dirty="0" err="1" smtClean="0"/>
              <a:t>finally</a:t>
            </a:r>
            <a:r>
              <a:rPr lang="pt-BR" i="1" dirty="0" smtClean="0"/>
              <a:t> (visto mais adiante)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Tratando Exceções: </a:t>
            </a:r>
            <a:r>
              <a:rPr lang="pt-BR" sz="4000" b="0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t-BR" sz="4000" b="0" dirty="0" smtClean="0">
                <a:latin typeface="Consolas" pitchFamily="49" charset="0"/>
                <a:cs typeface="Consolas" pitchFamily="49" charset="0"/>
              </a:rPr>
              <a:t>-catch</a:t>
            </a:r>
            <a:endParaRPr lang="pt-BR" sz="4800" b="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2460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  <a:r>
              <a:rPr lang="pt-BR" sz="4000" b="0" dirty="0" err="1" smtClean="0">
                <a:latin typeface="Consolas" pitchFamily="49" charset="0"/>
                <a:cs typeface="Consolas" pitchFamily="49" charset="0"/>
              </a:rPr>
              <a:t>try</a:t>
            </a:r>
            <a:r>
              <a:rPr lang="pt-BR" sz="4000" b="0" dirty="0" smtClean="0">
                <a:latin typeface="Consolas" pitchFamily="49" charset="0"/>
                <a:cs typeface="Consolas" pitchFamily="49" charset="0"/>
              </a:rPr>
              <a:t>-catch</a:t>
            </a:r>
            <a:endParaRPr lang="pt-BR" sz="4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61336" y="1214422"/>
            <a:ext cx="8496944" cy="4304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class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AddArguments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 smtClean="0">
                <a:latin typeface="Consolas"/>
                <a:ea typeface="Calibri"/>
                <a:cs typeface="Times New Roman"/>
              </a:rPr>
              <a:t>   public 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static void main(String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args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[]) 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try 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int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 sum = 0;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for (String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 :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args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) {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	sum +=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Integer.</a:t>
            </a:r>
            <a:r>
              <a:rPr lang="en-US" sz="1700" i="1" dirty="0" err="1">
                <a:latin typeface="Consolas"/>
                <a:ea typeface="Calibri"/>
                <a:cs typeface="Times New Roman"/>
              </a:rPr>
              <a:t>parseInt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arg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);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}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System.</a:t>
            </a:r>
            <a:r>
              <a:rPr lang="en-US" sz="1700" i="1" dirty="0" err="1">
                <a:latin typeface="Consolas"/>
                <a:ea typeface="Calibri"/>
                <a:cs typeface="Times New Roman"/>
              </a:rPr>
              <a:t>out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.println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("Sum = " + sum);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catch (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NumberFormatException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nfe</a:t>
            </a:r>
            <a:r>
              <a:rPr lang="en-US" sz="1700" dirty="0">
                <a:latin typeface="Consolas"/>
                <a:ea typeface="Calibri"/>
                <a:cs typeface="Times New Roman"/>
              </a:rPr>
              <a:t>) 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{</a:t>
            </a:r>
            <a:r>
              <a:rPr lang="pt-BR" sz="1600" dirty="0">
                <a:highlight>
                  <a:srgbClr val="E8F2FE"/>
                </a:highlight>
                <a:latin typeface="Consolas"/>
              </a:rPr>
              <a:t>//deve herdar de </a:t>
            </a:r>
            <a:r>
              <a:rPr lang="pt-BR" sz="1600" dirty="0" err="1">
                <a:highlight>
                  <a:srgbClr val="E8F2FE"/>
                </a:highlight>
                <a:latin typeface="Consolas"/>
              </a:rPr>
              <a:t>Throwable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	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System.</a:t>
            </a:r>
            <a:r>
              <a:rPr lang="en-US" sz="1700" i="1" dirty="0" err="1">
                <a:latin typeface="Consolas"/>
                <a:ea typeface="Calibri"/>
                <a:cs typeface="Times New Roman"/>
              </a:rPr>
              <a:t>err</a:t>
            </a:r>
            <a:r>
              <a:rPr lang="en-US" sz="1700" dirty="0" err="1">
                <a:latin typeface="Consolas"/>
                <a:ea typeface="Calibri"/>
                <a:cs typeface="Times New Roman"/>
              </a:rPr>
              <a:t>.println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(“</a:t>
            </a:r>
            <a:r>
              <a:rPr lang="pt-BR" sz="1700" dirty="0" smtClean="0">
                <a:latin typeface="Consolas"/>
                <a:ea typeface="Calibri"/>
                <a:cs typeface="Times New Roman"/>
              </a:rPr>
              <a:t>Um dos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argumentos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não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 é um </a:t>
            </a:r>
            <a:r>
              <a:rPr lang="en-US" sz="1700" dirty="0" err="1" smtClean="0">
                <a:latin typeface="Consolas"/>
                <a:ea typeface="Calibri"/>
                <a:cs typeface="Times New Roman"/>
              </a:rPr>
              <a:t>inteiro</a:t>
            </a:r>
            <a:r>
              <a:rPr lang="en-US" sz="1700" dirty="0" smtClean="0">
                <a:latin typeface="Consolas"/>
                <a:ea typeface="Calibri"/>
                <a:cs typeface="Times New Roman"/>
              </a:rPr>
              <a:t>.");</a:t>
            </a:r>
            <a:endParaRPr lang="pt-BR" sz="17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latin typeface="Consolas"/>
                <a:ea typeface="Calibri"/>
                <a:cs typeface="Times New Roman"/>
              </a:rPr>
              <a:t>	</a:t>
            </a:r>
            <a:r>
              <a:rPr lang="pt-BR" sz="1700" dirty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pt-BR" sz="1700" dirty="0" smtClean="0">
                <a:latin typeface="Consolas"/>
                <a:ea typeface="Calibri"/>
                <a:cs typeface="Times New Roman"/>
              </a:rPr>
              <a:t>    }</a:t>
            </a:r>
            <a:endParaRPr lang="pt-BR" sz="17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700" dirty="0">
                <a:latin typeface="Consolas"/>
                <a:ea typeface="Calibri"/>
                <a:cs typeface="Times New Roman"/>
              </a:rPr>
              <a:t>}</a:t>
            </a:r>
            <a:endParaRPr lang="pt-BR" sz="1700" dirty="0">
              <a:ea typeface="Calibri"/>
              <a:cs typeface="Times New Roman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3528" y="5625216"/>
            <a:ext cx="8496944" cy="375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700" dirty="0">
                <a:ea typeface="Calibri"/>
                <a:cs typeface="Times New Roman"/>
              </a:rPr>
              <a:t>java </a:t>
            </a:r>
            <a:r>
              <a:rPr lang="en-US" sz="1700" dirty="0" err="1" smtClean="0">
                <a:ea typeface="Calibri"/>
                <a:cs typeface="Times New Roman"/>
              </a:rPr>
              <a:t>AddArguments</a:t>
            </a:r>
            <a:r>
              <a:rPr lang="en-US" sz="1700" dirty="0" smtClean="0">
                <a:ea typeface="Calibri"/>
                <a:cs typeface="Times New Roman"/>
              </a:rPr>
              <a:t> </a:t>
            </a:r>
            <a:r>
              <a:rPr lang="en-US" sz="1700" dirty="0">
                <a:ea typeface="Calibri"/>
                <a:cs typeface="Times New Roman"/>
              </a:rPr>
              <a:t>1 two 3.0 </a:t>
            </a:r>
            <a:r>
              <a:rPr lang="en-US" sz="1700" dirty="0" smtClean="0">
                <a:ea typeface="Calibri"/>
                <a:cs typeface="Times New Roman"/>
              </a:rPr>
              <a:t>4</a:t>
            </a:r>
            <a:endParaRPr lang="pt-BR" sz="17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1109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11244</TotalTime>
  <Words>1114</Words>
  <Application>Microsoft Office PowerPoint</Application>
  <PresentationFormat>Apresentação na tela (4:3)</PresentationFormat>
  <Paragraphs>292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MODELO_JAVA_INOVE</vt:lpstr>
      <vt:lpstr>Treinamento Certificação JAVA</vt:lpstr>
      <vt:lpstr>Exceptions</vt:lpstr>
      <vt:lpstr>Formato de um código que trata exceção</vt:lpstr>
      <vt:lpstr>Tipos de Exceção</vt:lpstr>
      <vt:lpstr>Hierarquia das Exceções</vt:lpstr>
      <vt:lpstr>Hierarquia das Exceções: Checked Exceptions</vt:lpstr>
      <vt:lpstr>Hierarquia das Exceções: Unchecked Exceptions</vt:lpstr>
      <vt:lpstr>Tratando Exceções: try-catch</vt:lpstr>
      <vt:lpstr>Exemplo: try-catch</vt:lpstr>
      <vt:lpstr>Exemplo II: try-catch</vt:lpstr>
      <vt:lpstr>Propagação de Exceptions</vt:lpstr>
      <vt:lpstr>Correspondência de Exceções</vt:lpstr>
      <vt:lpstr>Exemplo</vt:lpstr>
      <vt:lpstr>Exemplo</vt:lpstr>
      <vt:lpstr>Bloco finally</vt:lpstr>
      <vt:lpstr>Exceções Comuns</vt:lpstr>
      <vt:lpstr>Exceções Comuns</vt:lpstr>
      <vt:lpstr>Slide 18</vt:lpstr>
      <vt:lpstr>Lançando Exeções</vt:lpstr>
      <vt:lpstr>Declaração de Exceções Não Tratadas</vt:lpstr>
      <vt:lpstr>Declaração de Exceções Não Tratadas</vt:lpstr>
      <vt:lpstr>Sobrescrita de Métodos e Exceções</vt:lpstr>
      <vt:lpstr>Exemplo: Override e Exceptions</vt:lpstr>
      <vt:lpstr>Criando Exceções Customizadas</vt:lpstr>
      <vt:lpstr>Lançando Exceções Customizadas</vt:lpstr>
      <vt:lpstr>Assertions</vt:lpstr>
      <vt:lpstr>Assertions II</vt:lpstr>
      <vt:lpstr>Assertions: Exemplos</vt:lpstr>
      <vt:lpstr>Cuidados com assertions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Burgo Belo</dc:creator>
  <cp:lastModifiedBy>ozieljose</cp:lastModifiedBy>
  <cp:revision>425</cp:revision>
  <dcterms:created xsi:type="dcterms:W3CDTF">2011-11-07T18:59:48Z</dcterms:created>
  <dcterms:modified xsi:type="dcterms:W3CDTF">2012-03-30T22:10:22Z</dcterms:modified>
</cp:coreProperties>
</file>