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67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74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63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Override PartName="/ppt/notesSlides/notesSlide68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notesSlides/notesSlide57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64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71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60.xml" ContentType="application/vnd.openxmlformats-officedocument.presentationml.notesSlide+xml"/>
  <Default Extension="wdp" ContentType="image/vnd.ms-photo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69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65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72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66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Default Extension="jpeg" ContentType="image/jpeg"/>
  <Override PartName="/ppt/notesSlides/notesSlide37.xml" ContentType="application/vnd.openxmlformats-officedocument.presentationml.notesSlide+xml"/>
  <Override PartName="/ppt/notesSlides/notesSlide55.xml" ContentType="application/vnd.openxmlformats-officedocument.presentationml.notes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73.xml" ContentType="application/vnd.openxmlformats-officedocument.presentationml.notes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4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6"/>
  </p:notesMasterIdLst>
  <p:sldIdLst>
    <p:sldId id="256" r:id="rId2"/>
    <p:sldId id="257" r:id="rId3"/>
    <p:sldId id="258" r:id="rId4"/>
    <p:sldId id="259" r:id="rId5"/>
    <p:sldId id="264" r:id="rId6"/>
    <p:sldId id="262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80" r:id="rId23"/>
    <p:sldId id="279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6" r:id="rId49"/>
    <p:sldId id="307" r:id="rId50"/>
    <p:sldId id="309" r:id="rId51"/>
    <p:sldId id="310" r:id="rId52"/>
    <p:sldId id="311" r:id="rId53"/>
    <p:sldId id="314" r:id="rId54"/>
    <p:sldId id="312" r:id="rId55"/>
    <p:sldId id="313" r:id="rId56"/>
    <p:sldId id="315" r:id="rId57"/>
    <p:sldId id="318" r:id="rId58"/>
    <p:sldId id="316" r:id="rId59"/>
    <p:sldId id="317" r:id="rId60"/>
    <p:sldId id="332" r:id="rId61"/>
    <p:sldId id="333" r:id="rId62"/>
    <p:sldId id="335" r:id="rId63"/>
    <p:sldId id="336" r:id="rId64"/>
    <p:sldId id="337" r:id="rId65"/>
    <p:sldId id="338" r:id="rId66"/>
    <p:sldId id="319" r:id="rId67"/>
    <p:sldId id="320" r:id="rId68"/>
    <p:sldId id="321" r:id="rId69"/>
    <p:sldId id="322" r:id="rId70"/>
    <p:sldId id="327" r:id="rId71"/>
    <p:sldId id="325" r:id="rId72"/>
    <p:sldId id="326" r:id="rId73"/>
    <p:sldId id="328" r:id="rId74"/>
    <p:sldId id="329" r:id="rId7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B97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80" autoAdjust="0"/>
    <p:restoredTop sz="87744" autoAdjust="0"/>
  </p:normalViewPr>
  <p:slideViewPr>
    <p:cSldViewPr>
      <p:cViewPr>
        <p:scale>
          <a:sx n="50" d="100"/>
          <a:sy n="50" d="100"/>
        </p:scale>
        <p:origin x="-1764" y="-7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EE0429-3A54-4FCE-9BEC-4E6874F5DDA5}" type="datetimeFigureOut">
              <a:rPr lang="pt-BR" smtClean="0"/>
              <a:pPr/>
              <a:t>30/03/2012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C8746D-390F-43A2-9797-C009BAE3BFA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59437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http://www.tutorialspoint.com/java/java_overriding.htm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8056405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10</a:t>
            </a:fld>
            <a:endParaRPr 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11</a:t>
            </a:fld>
            <a:endParaRPr lang="pt-B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12</a:t>
            </a:fld>
            <a:endParaRPr lang="pt-B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13</a:t>
            </a:fld>
            <a:endParaRPr lang="pt-B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14</a:t>
            </a:fld>
            <a:endParaRPr lang="pt-B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15</a:t>
            </a:fld>
            <a:endParaRPr lang="pt-B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16</a:t>
            </a:fld>
            <a:endParaRPr lang="pt-B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17</a:t>
            </a:fld>
            <a:endParaRPr lang="pt-B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18</a:t>
            </a:fld>
            <a:endParaRPr lang="pt-B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19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20</a:t>
            </a:fld>
            <a:endParaRPr lang="pt-B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21</a:t>
            </a:fld>
            <a:endParaRPr lang="pt-B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22</a:t>
            </a:fld>
            <a:endParaRPr lang="pt-B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23</a:t>
            </a:fld>
            <a:endParaRPr lang="pt-BR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24</a:t>
            </a:fld>
            <a:endParaRPr lang="pt-BR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25</a:t>
            </a:fld>
            <a:endParaRPr lang="pt-BR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26</a:t>
            </a:fld>
            <a:endParaRPr lang="pt-BR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27</a:t>
            </a:fld>
            <a:endParaRPr lang="pt-BR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28</a:t>
            </a:fld>
            <a:endParaRPr lang="pt-BR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29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3</a:t>
            </a:fld>
            <a:endParaRPr lang="pt-BR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30</a:t>
            </a:fld>
            <a:endParaRPr lang="pt-BR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31</a:t>
            </a:fld>
            <a:endParaRPr lang="pt-BR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32</a:t>
            </a:fld>
            <a:endParaRPr lang="pt-BR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33</a:t>
            </a:fld>
            <a:endParaRPr lang="pt-BR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34</a:t>
            </a:fld>
            <a:endParaRPr lang="pt-BR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35</a:t>
            </a:fld>
            <a:endParaRPr lang="pt-BR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36</a:t>
            </a:fld>
            <a:endParaRPr lang="pt-BR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37</a:t>
            </a:fld>
            <a:endParaRPr lang="pt-BR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38</a:t>
            </a:fld>
            <a:endParaRPr lang="pt-BR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39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4</a:t>
            </a:fld>
            <a:endParaRPr lang="pt-BR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40</a:t>
            </a:fld>
            <a:endParaRPr lang="pt-BR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41</a:t>
            </a:fld>
            <a:endParaRPr lang="pt-BR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42</a:t>
            </a:fld>
            <a:endParaRPr lang="pt-BR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43</a:t>
            </a:fld>
            <a:endParaRPr lang="pt-BR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44</a:t>
            </a:fld>
            <a:endParaRPr lang="pt-BR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45</a:t>
            </a:fld>
            <a:endParaRPr lang="pt-BR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46</a:t>
            </a:fld>
            <a:endParaRPr lang="pt-BR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47</a:t>
            </a:fld>
            <a:endParaRPr lang="pt-BR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48</a:t>
            </a:fld>
            <a:endParaRPr lang="pt-BR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49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5</a:t>
            </a:fld>
            <a:endParaRPr lang="pt-BR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50</a:t>
            </a:fld>
            <a:endParaRPr lang="pt-BR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51</a:t>
            </a:fld>
            <a:endParaRPr lang="pt-BR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52</a:t>
            </a:fld>
            <a:endParaRPr lang="pt-BR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53</a:t>
            </a:fld>
            <a:endParaRPr lang="pt-BR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54</a:t>
            </a:fld>
            <a:endParaRPr lang="pt-BR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55</a:t>
            </a:fld>
            <a:endParaRPr lang="pt-BR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56</a:t>
            </a:fld>
            <a:endParaRPr lang="pt-BR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57</a:t>
            </a:fld>
            <a:endParaRPr lang="pt-BR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58</a:t>
            </a:fld>
            <a:endParaRPr lang="pt-BR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59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6</a:t>
            </a:fld>
            <a:endParaRPr lang="pt-BR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60</a:t>
            </a:fld>
            <a:endParaRPr lang="pt-BR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61</a:t>
            </a:fld>
            <a:endParaRPr lang="pt-BR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62</a:t>
            </a:fld>
            <a:endParaRPr lang="pt-BR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63</a:t>
            </a:fld>
            <a:endParaRPr lang="pt-BR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64</a:t>
            </a:fld>
            <a:endParaRPr lang="pt-BR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65</a:t>
            </a:fld>
            <a:endParaRPr lang="pt-BR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66</a:t>
            </a:fld>
            <a:endParaRPr lang="pt-BR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67</a:t>
            </a:fld>
            <a:endParaRPr lang="pt-BR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68</a:t>
            </a:fld>
            <a:endParaRPr lang="pt-BR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69</a:t>
            </a:fld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7</a:t>
            </a:fld>
            <a:endParaRPr lang="pt-BR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70</a:t>
            </a:fld>
            <a:endParaRPr lang="pt-BR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71</a:t>
            </a:fld>
            <a:endParaRPr lang="pt-BR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72</a:t>
            </a:fld>
            <a:endParaRPr lang="pt-BR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73</a:t>
            </a:fld>
            <a:endParaRPr lang="pt-BR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74</a:t>
            </a:fld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8</a:t>
            </a:fld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9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rgbClr val="004B97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75C04-B1D7-4314-A174-D1660FB6FF37}" type="datetimeFigureOut">
              <a:rPr lang="pt-BR" smtClean="0"/>
              <a:pPr/>
              <a:t>30/03/2012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5C2E-BEDB-48ED-B374-721BA8FCC52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81906751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solidFill>
                  <a:srgbClr val="004B97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rgbClr val="004B97"/>
                </a:solidFill>
              </a:defRPr>
            </a:lvl1pPr>
            <a:lvl2pPr>
              <a:defRPr>
                <a:solidFill>
                  <a:srgbClr val="004B97"/>
                </a:solidFill>
              </a:defRPr>
            </a:lvl2pPr>
            <a:lvl3pPr>
              <a:defRPr>
                <a:solidFill>
                  <a:srgbClr val="004B97"/>
                </a:solidFill>
              </a:defRPr>
            </a:lvl3pPr>
            <a:lvl4pPr>
              <a:defRPr>
                <a:solidFill>
                  <a:srgbClr val="004B97"/>
                </a:solidFill>
              </a:defRPr>
            </a:lvl4pPr>
            <a:lvl5pPr>
              <a:defRPr>
                <a:solidFill>
                  <a:srgbClr val="004B97"/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75C04-B1D7-4314-A174-D1660FB6FF37}" type="datetimeFigureOut">
              <a:rPr lang="pt-BR" smtClean="0"/>
              <a:pPr/>
              <a:t>30/03/2012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5C2E-BEDB-48ED-B374-721BA8FCC52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429368318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 b="1">
                <a:solidFill>
                  <a:srgbClr val="004B97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solidFill>
                  <a:srgbClr val="004B97"/>
                </a:solidFill>
              </a:defRPr>
            </a:lvl1pPr>
            <a:lvl2pPr>
              <a:defRPr>
                <a:solidFill>
                  <a:srgbClr val="004B97"/>
                </a:solidFill>
              </a:defRPr>
            </a:lvl2pPr>
            <a:lvl3pPr>
              <a:defRPr>
                <a:solidFill>
                  <a:srgbClr val="004B97"/>
                </a:solidFill>
              </a:defRPr>
            </a:lvl3pPr>
            <a:lvl4pPr>
              <a:defRPr>
                <a:solidFill>
                  <a:srgbClr val="004B97"/>
                </a:solidFill>
              </a:defRPr>
            </a:lvl4pPr>
            <a:lvl5pPr>
              <a:defRPr>
                <a:solidFill>
                  <a:srgbClr val="004B97"/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75C04-B1D7-4314-A174-D1660FB6FF37}" type="datetimeFigureOut">
              <a:rPr lang="pt-BR" smtClean="0"/>
              <a:pPr/>
              <a:t>30/03/2012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5C2E-BEDB-48ED-B374-721BA8FCC52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93254052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ítulo, text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pt-PT" alt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pt-PT" alt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DC6CB1EC-167F-47A9-A50F-57DF1851BC03}" type="slidenum">
              <a:rPr lang="pt-PT" altLang="en-US"/>
              <a:pPr/>
              <a:t>‹nº›</a:t>
            </a:fld>
            <a:endParaRPr lang="pt-PT" altLang="en-US"/>
          </a:p>
        </p:txBody>
      </p:sp>
    </p:spTree>
    <p:extLst>
      <p:ext uri="{BB962C8B-B14F-4D97-AF65-F5344CB8AC3E}">
        <p14:creationId xmlns="" xmlns:p14="http://schemas.microsoft.com/office/powerpoint/2010/main" val="45777805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15019" y="1901451"/>
            <a:ext cx="3648074" cy="395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Elipse 8"/>
          <p:cNvSpPr/>
          <p:nvPr/>
        </p:nvSpPr>
        <p:spPr>
          <a:xfrm>
            <a:off x="5004049" y="2204864"/>
            <a:ext cx="3960439" cy="4032448"/>
          </a:xfrm>
          <a:prstGeom prst="ellipse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4B97"/>
                </a:solidFill>
              </a:defRPr>
            </a:lvl1pPr>
            <a:lvl2pPr>
              <a:defRPr>
                <a:solidFill>
                  <a:srgbClr val="004B97"/>
                </a:solidFill>
              </a:defRPr>
            </a:lvl2pPr>
            <a:lvl3pPr>
              <a:defRPr>
                <a:solidFill>
                  <a:srgbClr val="004B97"/>
                </a:solidFill>
              </a:defRPr>
            </a:lvl3pPr>
            <a:lvl4pPr>
              <a:defRPr>
                <a:solidFill>
                  <a:srgbClr val="004B97"/>
                </a:solidFill>
              </a:defRPr>
            </a:lvl4pPr>
            <a:lvl5pPr>
              <a:defRPr>
                <a:solidFill>
                  <a:srgbClr val="004B97"/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solidFill>
                  <a:srgbClr val="004B97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75C04-B1D7-4314-A174-D1660FB6FF37}" type="datetimeFigureOut">
              <a:rPr lang="pt-BR" smtClean="0"/>
              <a:pPr/>
              <a:t>30/03/2012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5C2E-BEDB-48ED-B374-721BA8FCC52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14080773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004B97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004B97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75C04-B1D7-4314-A174-D1660FB6FF37}" type="datetimeFigureOut">
              <a:rPr lang="pt-BR" smtClean="0"/>
              <a:pPr/>
              <a:t>30/03/2012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5C2E-BEDB-48ED-B374-721BA8FCC52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73590788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solidFill>
                  <a:srgbClr val="004B97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solidFill>
                  <a:srgbClr val="004B97"/>
                </a:solidFill>
              </a:defRPr>
            </a:lvl1pPr>
            <a:lvl2pPr>
              <a:defRPr sz="2400">
                <a:solidFill>
                  <a:srgbClr val="004B97"/>
                </a:solidFill>
              </a:defRPr>
            </a:lvl2pPr>
            <a:lvl3pPr>
              <a:defRPr sz="2000">
                <a:solidFill>
                  <a:srgbClr val="004B97"/>
                </a:solidFill>
              </a:defRPr>
            </a:lvl3pPr>
            <a:lvl4pPr>
              <a:defRPr sz="1800">
                <a:solidFill>
                  <a:srgbClr val="004B97"/>
                </a:solidFill>
              </a:defRPr>
            </a:lvl4pPr>
            <a:lvl5pPr>
              <a:defRPr sz="1800">
                <a:solidFill>
                  <a:srgbClr val="004B97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solidFill>
                  <a:srgbClr val="004B97"/>
                </a:solidFill>
              </a:defRPr>
            </a:lvl1pPr>
            <a:lvl2pPr>
              <a:defRPr sz="2400">
                <a:solidFill>
                  <a:srgbClr val="004B97"/>
                </a:solidFill>
              </a:defRPr>
            </a:lvl2pPr>
            <a:lvl3pPr>
              <a:defRPr sz="2000">
                <a:solidFill>
                  <a:srgbClr val="004B97"/>
                </a:solidFill>
              </a:defRPr>
            </a:lvl3pPr>
            <a:lvl4pPr>
              <a:defRPr sz="1800">
                <a:solidFill>
                  <a:srgbClr val="004B97"/>
                </a:solidFill>
              </a:defRPr>
            </a:lvl4pPr>
            <a:lvl5pPr>
              <a:defRPr sz="1800">
                <a:solidFill>
                  <a:srgbClr val="004B97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75C04-B1D7-4314-A174-D1660FB6FF37}" type="datetimeFigureOut">
              <a:rPr lang="pt-BR" smtClean="0"/>
              <a:pPr/>
              <a:t>30/03/2012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5C2E-BEDB-48ED-B374-721BA8FCC52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82031844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solidFill>
                  <a:srgbClr val="004B97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4B97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solidFill>
                  <a:srgbClr val="004B97"/>
                </a:solidFill>
              </a:defRPr>
            </a:lvl1pPr>
            <a:lvl2pPr>
              <a:defRPr sz="2000">
                <a:solidFill>
                  <a:srgbClr val="004B97"/>
                </a:solidFill>
              </a:defRPr>
            </a:lvl2pPr>
            <a:lvl3pPr>
              <a:defRPr sz="1800">
                <a:solidFill>
                  <a:srgbClr val="004B97"/>
                </a:solidFill>
              </a:defRPr>
            </a:lvl3pPr>
            <a:lvl4pPr>
              <a:defRPr sz="1600">
                <a:solidFill>
                  <a:srgbClr val="004B97"/>
                </a:solidFill>
              </a:defRPr>
            </a:lvl4pPr>
            <a:lvl5pPr>
              <a:defRPr sz="1600">
                <a:solidFill>
                  <a:srgbClr val="004B97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4B97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solidFill>
                  <a:srgbClr val="004B97"/>
                </a:solidFill>
              </a:defRPr>
            </a:lvl1pPr>
            <a:lvl2pPr>
              <a:defRPr sz="2000">
                <a:solidFill>
                  <a:srgbClr val="004B97"/>
                </a:solidFill>
              </a:defRPr>
            </a:lvl2pPr>
            <a:lvl3pPr>
              <a:defRPr sz="1800">
                <a:solidFill>
                  <a:srgbClr val="004B97"/>
                </a:solidFill>
              </a:defRPr>
            </a:lvl3pPr>
            <a:lvl4pPr>
              <a:defRPr sz="1600">
                <a:solidFill>
                  <a:srgbClr val="004B97"/>
                </a:solidFill>
              </a:defRPr>
            </a:lvl4pPr>
            <a:lvl5pPr>
              <a:defRPr sz="1600">
                <a:solidFill>
                  <a:srgbClr val="004B97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75C04-B1D7-4314-A174-D1660FB6FF37}" type="datetimeFigureOut">
              <a:rPr lang="pt-BR" smtClean="0"/>
              <a:pPr/>
              <a:t>30/03/2012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5C2E-BEDB-48ED-B374-721BA8FCC52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56655206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solidFill>
                  <a:srgbClr val="004B97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75C04-B1D7-4314-A174-D1660FB6FF37}" type="datetimeFigureOut">
              <a:rPr lang="pt-BR" smtClean="0"/>
              <a:pPr/>
              <a:t>30/03/2012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5C2E-BEDB-48ED-B374-721BA8FCC52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35839018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75C04-B1D7-4314-A174-D1660FB6FF37}" type="datetimeFigureOut">
              <a:rPr lang="pt-BR" smtClean="0"/>
              <a:pPr/>
              <a:t>30/03/2012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5C2E-BEDB-48ED-B374-721BA8FCC52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70526211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solidFill>
                  <a:srgbClr val="004B97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rgbClr val="004B97"/>
                </a:solidFill>
              </a:defRPr>
            </a:lvl1pPr>
            <a:lvl2pPr>
              <a:defRPr sz="2800">
                <a:solidFill>
                  <a:srgbClr val="004B97"/>
                </a:solidFill>
              </a:defRPr>
            </a:lvl2pPr>
            <a:lvl3pPr>
              <a:defRPr sz="2400">
                <a:solidFill>
                  <a:srgbClr val="004B97"/>
                </a:solidFill>
              </a:defRPr>
            </a:lvl3pPr>
            <a:lvl4pPr>
              <a:defRPr sz="2000">
                <a:solidFill>
                  <a:srgbClr val="004B97"/>
                </a:solidFill>
              </a:defRPr>
            </a:lvl4pPr>
            <a:lvl5pPr>
              <a:defRPr sz="2000">
                <a:solidFill>
                  <a:srgbClr val="004B97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rgbClr val="004B97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75C04-B1D7-4314-A174-D1660FB6FF37}" type="datetimeFigureOut">
              <a:rPr lang="pt-BR" smtClean="0"/>
              <a:pPr/>
              <a:t>30/03/2012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5C2E-BEDB-48ED-B374-721BA8FCC52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18963405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rgbClr val="004B97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solidFill>
                  <a:srgbClr val="004B97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75C04-B1D7-4314-A174-D1660FB6FF37}" type="datetimeFigureOut">
              <a:rPr lang="pt-BR" smtClean="0"/>
              <a:pPr/>
              <a:t>30/03/2012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5C2E-BEDB-48ED-B374-721BA8FCC52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848481695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75C04-B1D7-4314-A174-D1660FB6FF37}" type="datetimeFigureOut">
              <a:rPr lang="pt-BR" smtClean="0"/>
              <a:pPr/>
              <a:t>30/03/2012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45C2E-BEDB-48ED-B374-721BA8FCC522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7" name="Picture 2" descr="C:\Users\noelle.marão\Desktop\TEMPLATE PAGS.jp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-887" y="0"/>
            <a:ext cx="9144000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257276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 spd="slow"/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5019" y="1901451"/>
            <a:ext cx="3648075" cy="395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err="1"/>
              <a:t>Treinamento</a:t>
            </a:r>
            <a:r>
              <a:rPr lang="en-US" dirty="0"/>
              <a:t> </a:t>
            </a:r>
            <a:r>
              <a:rPr lang="en-US" dirty="0" err="1" smtClean="0"/>
              <a:t>Certificação</a:t>
            </a:r>
            <a:r>
              <a:rPr lang="en-US" dirty="0" smtClean="0"/>
              <a:t> JAVA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55576" y="3468288"/>
            <a:ext cx="5544616" cy="1760912"/>
          </a:xfrm>
        </p:spPr>
        <p:txBody>
          <a:bodyPr>
            <a:normAutofit/>
          </a:bodyPr>
          <a:lstStyle/>
          <a:p>
            <a:pPr algn="l"/>
            <a:r>
              <a:rPr lang="pt-BR" sz="4000" dirty="0" smtClean="0"/>
              <a:t>Coleções</a:t>
            </a:r>
            <a:endParaRPr lang="pt-BR" sz="4000" dirty="0"/>
          </a:p>
        </p:txBody>
      </p:sp>
    </p:spTree>
    <p:extLst>
      <p:ext uri="{BB962C8B-B14F-4D97-AF65-F5344CB8AC3E}">
        <p14:creationId xmlns="" xmlns:p14="http://schemas.microsoft.com/office/powerpoint/2010/main" val="16498571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 smtClean="0"/>
              <a:t>Se os objetos são iguais, seus </a:t>
            </a:r>
            <a:r>
              <a:rPr lang="pt-BR" dirty="0" err="1" smtClean="0"/>
              <a:t>hashcodes</a:t>
            </a:r>
            <a:r>
              <a:rPr lang="pt-BR" dirty="0" smtClean="0"/>
              <a:t> são iguais </a:t>
            </a:r>
          </a:p>
          <a:p>
            <a:r>
              <a:rPr lang="pt-BR" dirty="0" smtClean="0"/>
              <a:t>No entanto se dois objetos tem o mesmo </a:t>
            </a:r>
            <a:r>
              <a:rPr lang="pt-BR" dirty="0" err="1" smtClean="0"/>
              <a:t>hashcode</a:t>
            </a:r>
            <a:r>
              <a:rPr lang="pt-BR" dirty="0" smtClean="0"/>
              <a:t>, eles não são necessariamente iguais</a:t>
            </a:r>
          </a:p>
          <a:p>
            <a:r>
              <a:rPr lang="pt-BR" dirty="0" smtClean="0"/>
              <a:t>No exame não se avaliará a eficiência de um método </a:t>
            </a:r>
            <a:r>
              <a:rPr lang="pt-BR" dirty="0" err="1" smtClean="0"/>
              <a:t>hashcode</a:t>
            </a:r>
            <a:endParaRPr lang="pt-BR" dirty="0" smtClean="0"/>
          </a:p>
          <a:p>
            <a:r>
              <a:rPr lang="pt-BR" dirty="0" smtClean="0"/>
              <a:t>No entanto devemos saber quais funcionarão e quais não(Irão permitir encontrar um objeto na coleção)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Entendendo </a:t>
            </a:r>
            <a:r>
              <a:rPr lang="pt-BR" dirty="0" err="1" smtClean="0"/>
              <a:t>hashCode</a:t>
            </a:r>
            <a:r>
              <a:rPr lang="pt-BR" dirty="0" smtClean="0"/>
              <a:t>()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Qual o problema aqui?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611560" y="1436239"/>
            <a:ext cx="7344816" cy="42780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class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SaveMe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implements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Serializable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pt-BR" sz="16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transient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x;</a:t>
            </a:r>
          </a:p>
          <a:p>
            <a:r>
              <a:rPr lang="pt-BR" sz="16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y;</a:t>
            </a:r>
          </a:p>
          <a:p>
            <a:r>
              <a:rPr lang="pt-BR" sz="16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SaveMe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xVal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yVal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) {</a:t>
            </a:r>
          </a:p>
          <a:p>
            <a:r>
              <a:rPr lang="pt-BR" sz="1600" dirty="0" smtClean="0">
                <a:latin typeface="Consolas" pitchFamily="49" charset="0"/>
                <a:cs typeface="Consolas" pitchFamily="49" charset="0"/>
              </a:rPr>
              <a:t>		x =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xVal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; y =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yVal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600" dirty="0" smtClean="0">
                <a:latin typeface="Consolas" pitchFamily="49" charset="0"/>
                <a:cs typeface="Consolas" pitchFamily="49" charset="0"/>
              </a:rPr>
              <a:t>	}</a:t>
            </a:r>
          </a:p>
          <a:p>
            <a:r>
              <a:rPr lang="pt-BR" sz="16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public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hashCode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() {</a:t>
            </a:r>
          </a:p>
          <a:p>
            <a:r>
              <a:rPr lang="pt-BR" sz="16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return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(x ^ y);</a:t>
            </a:r>
          </a:p>
          <a:p>
            <a:r>
              <a:rPr lang="pt-BR" sz="1600" dirty="0" smtClean="0">
                <a:latin typeface="Consolas" pitchFamily="49" charset="0"/>
                <a:cs typeface="Consolas" pitchFamily="49" charset="0"/>
              </a:rPr>
              <a:t>	}</a:t>
            </a:r>
          </a:p>
          <a:p>
            <a:r>
              <a:rPr lang="pt-BR" sz="16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public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boolean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equals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Object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o) {</a:t>
            </a:r>
          </a:p>
          <a:p>
            <a:r>
              <a:rPr lang="pt-BR" sz="16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SaveMe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test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= (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SaveMe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)o;</a:t>
            </a:r>
          </a:p>
          <a:p>
            <a:r>
              <a:rPr lang="pt-BR" sz="16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(test.y == y &amp;&amp; test.x == x) {</a:t>
            </a:r>
          </a:p>
          <a:p>
            <a:r>
              <a:rPr lang="pt-BR" sz="1600" dirty="0" smtClean="0">
                <a:latin typeface="Consolas" pitchFamily="49" charset="0"/>
                <a:cs typeface="Consolas" pitchFamily="49" charset="0"/>
              </a:rPr>
              <a:t>			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return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true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600" dirty="0" smtClean="0">
                <a:latin typeface="Consolas" pitchFamily="49" charset="0"/>
                <a:cs typeface="Consolas" pitchFamily="49" charset="0"/>
              </a:rPr>
              <a:t>		}</a:t>
            </a:r>
          </a:p>
          <a:p>
            <a:r>
              <a:rPr lang="pt-BR" sz="16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else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{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return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false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; }</a:t>
            </a:r>
          </a:p>
          <a:p>
            <a:r>
              <a:rPr lang="pt-BR" sz="1600" dirty="0" smtClean="0">
                <a:latin typeface="Consolas" pitchFamily="49" charset="0"/>
                <a:cs typeface="Consolas" pitchFamily="49" charset="0"/>
              </a:rPr>
              <a:t>	}</a:t>
            </a:r>
          </a:p>
          <a:p>
            <a:r>
              <a:rPr lang="pt-BR" sz="1600" dirty="0" smtClean="0">
                <a:latin typeface="Consolas" pitchFamily="49" charset="0"/>
                <a:cs typeface="Consolas" pitchFamily="49" charset="0"/>
              </a:rPr>
              <a:t>}</a:t>
            </a:r>
            <a:endParaRPr lang="pt-BR" sz="1600" dirty="0">
              <a:latin typeface="Consolas" pitchFamily="49" charset="0"/>
              <a:ea typeface="Calibri"/>
              <a:cs typeface="Consolas" pitchFamily="49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Variáveis com </a:t>
            </a:r>
            <a:r>
              <a:rPr lang="pt-BR" dirty="0" err="1" smtClean="0"/>
              <a:t>transient</a:t>
            </a:r>
            <a:r>
              <a:rPr lang="pt-BR" dirty="0" smtClean="0"/>
              <a:t> depois de  serializadas voltarão com um valor default</a:t>
            </a:r>
          </a:p>
          <a:p>
            <a:r>
              <a:rPr lang="pt-BR" dirty="0" smtClean="0"/>
              <a:t>Variáveis </a:t>
            </a:r>
            <a:r>
              <a:rPr lang="pt-BR" dirty="0" err="1" smtClean="0"/>
              <a:t>transient</a:t>
            </a:r>
            <a:r>
              <a:rPr lang="pt-BR" dirty="0" smtClean="0"/>
              <a:t> não devem ser usadas com </a:t>
            </a:r>
            <a:r>
              <a:rPr lang="pt-BR" dirty="0" err="1" smtClean="0"/>
              <a:t>hashCode</a:t>
            </a:r>
            <a:r>
              <a:rPr lang="pt-BR" dirty="0" smtClean="0"/>
              <a:t>() e </a:t>
            </a:r>
            <a:r>
              <a:rPr lang="pt-BR" dirty="0" err="1" smtClean="0"/>
              <a:t>equals</a:t>
            </a:r>
            <a:r>
              <a:rPr lang="pt-BR" dirty="0" smtClean="0"/>
              <a:t>()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Cuidados com </a:t>
            </a:r>
            <a:r>
              <a:rPr lang="pt-BR" dirty="0" err="1" smtClean="0"/>
              <a:t>hashcode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Em Java, um contrato é um conjunto de regras de deveriam ser seguidas se queremos que nossas implementações funcionem da maneira esperada</a:t>
            </a:r>
          </a:p>
          <a:p>
            <a:r>
              <a:rPr lang="pt-BR" dirty="0" smtClean="0"/>
              <a:t>Em outras palavras, se </a:t>
            </a:r>
            <a:r>
              <a:rPr lang="pt-BR" smtClean="0"/>
              <a:t>não seguirmos </a:t>
            </a:r>
            <a:r>
              <a:rPr lang="pt-BR" dirty="0" smtClean="0"/>
              <a:t>os contratos, nosso código pode compilar e iniciar, mas pode falhar inesperadamente durante a execução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Contratos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Deve ser reflexivo. Para qualquer referencia x, </a:t>
            </a:r>
            <a:r>
              <a:rPr lang="pt-BR" dirty="0" err="1" smtClean="0"/>
              <a:t>x.equals</a:t>
            </a:r>
            <a:r>
              <a:rPr lang="pt-BR" dirty="0" smtClean="0"/>
              <a:t>(x) deve ser </a:t>
            </a:r>
            <a:r>
              <a:rPr lang="pt-BR" dirty="0" err="1" smtClean="0"/>
              <a:t>true</a:t>
            </a:r>
            <a:endParaRPr lang="pt-BR" dirty="0" smtClean="0"/>
          </a:p>
          <a:p>
            <a:r>
              <a:rPr lang="pt-BR" dirty="0" smtClean="0"/>
              <a:t>Deve ser simétrico. Para qualquer par de referências x e y, </a:t>
            </a:r>
            <a:r>
              <a:rPr lang="pt-BR" dirty="0" err="1" smtClean="0"/>
              <a:t>x.equals</a:t>
            </a:r>
            <a:r>
              <a:rPr lang="pt-BR" dirty="0" smtClean="0"/>
              <a:t>(y) é </a:t>
            </a:r>
            <a:r>
              <a:rPr lang="pt-BR" dirty="0" err="1" smtClean="0"/>
              <a:t>true</a:t>
            </a:r>
            <a:r>
              <a:rPr lang="pt-BR" dirty="0" smtClean="0"/>
              <a:t>, </a:t>
            </a:r>
            <a:r>
              <a:rPr lang="pt-BR" dirty="0" err="1" smtClean="0"/>
              <a:t>y.equals</a:t>
            </a:r>
            <a:r>
              <a:rPr lang="pt-BR" dirty="0" smtClean="0"/>
              <a:t>(x) deve ser </a:t>
            </a:r>
            <a:r>
              <a:rPr lang="pt-BR" dirty="0" err="1" smtClean="0"/>
              <a:t>true</a:t>
            </a:r>
            <a:endParaRPr lang="pt-BR" dirty="0" smtClean="0"/>
          </a:p>
          <a:p>
            <a:r>
              <a:rPr lang="pt-BR" dirty="0" smtClean="0"/>
              <a:t>Deve ser transitivo. Para qualquer conjunto de referencias, x, y e z se </a:t>
            </a:r>
            <a:r>
              <a:rPr lang="pt-BR" dirty="0" err="1" smtClean="0"/>
              <a:t>x.equals</a:t>
            </a:r>
            <a:r>
              <a:rPr lang="pt-BR" dirty="0" smtClean="0"/>
              <a:t>(y)  é </a:t>
            </a:r>
            <a:r>
              <a:rPr lang="pt-BR" dirty="0" err="1" smtClean="0"/>
              <a:t>true</a:t>
            </a:r>
            <a:r>
              <a:rPr lang="pt-BR" dirty="0" smtClean="0"/>
              <a:t> e </a:t>
            </a:r>
            <a:r>
              <a:rPr lang="pt-BR" dirty="0" err="1" smtClean="0"/>
              <a:t>y.equals</a:t>
            </a:r>
            <a:r>
              <a:rPr lang="pt-BR" dirty="0" smtClean="0"/>
              <a:t>(z) é </a:t>
            </a:r>
            <a:r>
              <a:rPr lang="pt-BR" dirty="0" err="1" smtClean="0"/>
              <a:t>true</a:t>
            </a:r>
            <a:r>
              <a:rPr lang="pt-BR" dirty="0" smtClean="0"/>
              <a:t>, </a:t>
            </a:r>
            <a:r>
              <a:rPr lang="pt-BR" dirty="0" err="1" smtClean="0"/>
              <a:t>z.equals</a:t>
            </a:r>
            <a:r>
              <a:rPr lang="pt-BR" dirty="0" smtClean="0"/>
              <a:t>(x) deve ser </a:t>
            </a:r>
            <a:r>
              <a:rPr lang="pt-BR" dirty="0" err="1" smtClean="0"/>
              <a:t>true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contrato de </a:t>
            </a:r>
            <a:r>
              <a:rPr lang="pt-BR" dirty="0" err="1" smtClean="0"/>
              <a:t>equals</a:t>
            </a:r>
            <a:r>
              <a:rPr lang="pt-BR" dirty="0" smtClean="0"/>
              <a:t> 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Deve ser consistente. Para qualquer pares de referencias x e y, se </a:t>
            </a:r>
            <a:r>
              <a:rPr lang="pt-BR" dirty="0" err="1" smtClean="0"/>
              <a:t>x.equals</a:t>
            </a:r>
            <a:r>
              <a:rPr lang="pt-BR" dirty="0" smtClean="0"/>
              <a:t>(y) é </a:t>
            </a:r>
            <a:r>
              <a:rPr lang="pt-BR" dirty="0" err="1" smtClean="0"/>
              <a:t>true</a:t>
            </a:r>
            <a:r>
              <a:rPr lang="pt-BR" dirty="0" smtClean="0"/>
              <a:t> deve ser sempre </a:t>
            </a:r>
            <a:r>
              <a:rPr lang="pt-BR" dirty="0" err="1" smtClean="0"/>
              <a:t>true</a:t>
            </a:r>
            <a:r>
              <a:rPr lang="pt-BR" dirty="0" smtClean="0"/>
              <a:t> todas as vezes, se nada for modificado</a:t>
            </a:r>
          </a:p>
          <a:p>
            <a:r>
              <a:rPr lang="pt-BR" dirty="0" smtClean="0"/>
              <a:t>Para qualquer referencia não nula x, </a:t>
            </a:r>
            <a:r>
              <a:rPr lang="pt-BR" dirty="0" err="1" smtClean="0"/>
              <a:t>x.equals</a:t>
            </a:r>
            <a:r>
              <a:rPr lang="pt-BR" dirty="0" smtClean="0"/>
              <a:t>(</a:t>
            </a:r>
            <a:r>
              <a:rPr lang="pt-BR" dirty="0" err="1" smtClean="0"/>
              <a:t>null</a:t>
            </a:r>
            <a:r>
              <a:rPr lang="pt-BR" dirty="0" smtClean="0"/>
              <a:t>) deve ser </a:t>
            </a:r>
            <a:r>
              <a:rPr lang="pt-BR" dirty="0" err="1" smtClean="0"/>
              <a:t>false</a:t>
            </a:r>
            <a:endParaRPr lang="pt-BR" dirty="0" smtClean="0"/>
          </a:p>
          <a:p>
            <a:r>
              <a:rPr lang="pt-BR" dirty="0" smtClean="0"/>
              <a:t>Se dois objeto são </a:t>
            </a:r>
            <a:r>
              <a:rPr lang="pt-BR" dirty="0" err="1" smtClean="0"/>
              <a:t>equals</a:t>
            </a:r>
            <a:r>
              <a:rPr lang="pt-BR" dirty="0" smtClean="0"/>
              <a:t>, devem ter o mesmo </a:t>
            </a:r>
            <a:r>
              <a:rPr lang="pt-BR" dirty="0" err="1" smtClean="0"/>
              <a:t>hashcode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contrato de </a:t>
            </a:r>
            <a:r>
              <a:rPr lang="pt-BR" dirty="0" err="1" smtClean="0"/>
              <a:t>equals</a:t>
            </a:r>
            <a:r>
              <a:rPr lang="pt-BR" dirty="0" smtClean="0"/>
              <a:t>(</a:t>
            </a:r>
            <a:r>
              <a:rPr lang="pt-BR" dirty="0" err="1" smtClean="0"/>
              <a:t>cont</a:t>
            </a:r>
            <a:r>
              <a:rPr lang="pt-BR" dirty="0" smtClean="0"/>
              <a:t>)</a:t>
            </a:r>
            <a:endParaRPr lang="pt-BR" dirty="0"/>
          </a:p>
        </p:txBody>
      </p:sp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Sempre que se é invocado com o mesmo objeto mais de uma vez, o </a:t>
            </a:r>
            <a:r>
              <a:rPr lang="pt-BR" dirty="0" err="1" smtClean="0"/>
              <a:t>hashCode</a:t>
            </a:r>
            <a:r>
              <a:rPr lang="pt-BR" dirty="0" smtClean="0"/>
              <a:t>() deve devolver o mesmo número inteiro</a:t>
            </a:r>
          </a:p>
          <a:p>
            <a:r>
              <a:rPr lang="pt-BR" dirty="0" smtClean="0"/>
              <a:t>Se o </a:t>
            </a:r>
            <a:r>
              <a:rPr lang="pt-BR" dirty="0" err="1" smtClean="0"/>
              <a:t>equals</a:t>
            </a:r>
            <a:r>
              <a:rPr lang="pt-BR" dirty="0" smtClean="0"/>
              <a:t>() de dois objetos são iguais, então devem devolver o mesmo </a:t>
            </a:r>
            <a:r>
              <a:rPr lang="pt-BR" dirty="0" err="1" smtClean="0"/>
              <a:t>hashCode</a:t>
            </a:r>
            <a:r>
              <a:rPr lang="pt-BR" dirty="0" smtClean="0"/>
              <a:t>()</a:t>
            </a:r>
          </a:p>
          <a:p>
            <a:r>
              <a:rPr lang="pt-BR" dirty="0" smtClean="0"/>
              <a:t>Se o </a:t>
            </a:r>
            <a:r>
              <a:rPr lang="pt-BR" dirty="0" err="1" smtClean="0"/>
              <a:t>equals</a:t>
            </a:r>
            <a:r>
              <a:rPr lang="pt-BR" dirty="0" smtClean="0"/>
              <a:t>() de dois objetos não são iguais, então devem devolver </a:t>
            </a:r>
            <a:r>
              <a:rPr lang="pt-BR" dirty="0" err="1" smtClean="0"/>
              <a:t>hashCode</a:t>
            </a:r>
            <a:r>
              <a:rPr lang="pt-BR" dirty="0" smtClean="0"/>
              <a:t>() diferentes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contrato de </a:t>
            </a:r>
            <a:r>
              <a:rPr lang="pt-BR" dirty="0" err="1" smtClean="0"/>
              <a:t>hashcode</a:t>
            </a:r>
            <a:endParaRPr lang="pt-BR" dirty="0"/>
          </a:p>
        </p:txBody>
      </p:sp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 descr="tabelaHashcode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15450" y="2283232"/>
            <a:ext cx="8885706" cy="2645966"/>
          </a:xfr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contrato de </a:t>
            </a:r>
            <a:r>
              <a:rPr lang="pt-BR" dirty="0" err="1" smtClean="0"/>
              <a:t>hashcode</a:t>
            </a:r>
            <a:endParaRPr lang="pt-BR" dirty="0"/>
          </a:p>
        </p:txBody>
      </p:sp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28596" y="-214338"/>
            <a:ext cx="8229600" cy="1143000"/>
          </a:xfrm>
        </p:spPr>
        <p:txBody>
          <a:bodyPr>
            <a:normAutofit/>
          </a:bodyPr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42876" y="912572"/>
            <a:ext cx="8929718" cy="501675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public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class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Test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pt-BR" sz="16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private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num;</a:t>
            </a:r>
          </a:p>
          <a:p>
            <a:r>
              <a:rPr lang="pt-BR" sz="16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private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String data;</a:t>
            </a:r>
          </a:p>
          <a:p>
            <a:r>
              <a:rPr lang="pt-BR" sz="16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public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boolean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equals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Object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obj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){</a:t>
            </a:r>
          </a:p>
          <a:p>
            <a:r>
              <a:rPr lang="pt-BR" sz="16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this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==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obj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)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return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true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6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((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obj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==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null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) |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|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obj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.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getClass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() !=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this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.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getClass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()))</a:t>
            </a:r>
          </a:p>
          <a:p>
            <a:r>
              <a:rPr lang="pt-BR" sz="1600" dirty="0" smtClean="0">
                <a:latin typeface="Consolas" pitchFamily="49" charset="0"/>
                <a:cs typeface="Consolas" pitchFamily="49" charset="0"/>
              </a:rPr>
              <a:t>			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return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false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600" dirty="0" smtClean="0">
                <a:latin typeface="Consolas" pitchFamily="49" charset="0"/>
                <a:cs typeface="Consolas" pitchFamily="49" charset="0"/>
              </a:rPr>
              <a:t>		//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obj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e do tipo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Test</a:t>
            </a:r>
            <a:endParaRPr lang="pt-BR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pt-BR" sz="16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Test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test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= (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Test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)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obj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6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return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num ==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test.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num &amp;&amp; (data ==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test.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data |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|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(data !=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null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		&amp;&amp; data.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equals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test.data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)));</a:t>
            </a:r>
          </a:p>
          <a:p>
            <a:r>
              <a:rPr lang="pt-BR" sz="1600" dirty="0" smtClean="0">
                <a:latin typeface="Consolas" pitchFamily="49" charset="0"/>
                <a:cs typeface="Consolas" pitchFamily="49" charset="0"/>
              </a:rPr>
              <a:t>	}</a:t>
            </a:r>
          </a:p>
          <a:p>
            <a:r>
              <a:rPr lang="pt-BR" sz="16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public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hashCode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(){</a:t>
            </a:r>
          </a:p>
          <a:p>
            <a:r>
              <a:rPr lang="pt-BR" sz="16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hash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= 7;</a:t>
            </a:r>
          </a:p>
          <a:p>
            <a:r>
              <a:rPr lang="pt-BR" sz="16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hash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= 31 *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hash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+ num;</a:t>
            </a:r>
          </a:p>
          <a:p>
            <a:r>
              <a:rPr lang="pt-BR" sz="16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hash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= 31 *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hash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+ (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null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== data ? 0 : data.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hashCode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());</a:t>
            </a:r>
          </a:p>
          <a:p>
            <a:r>
              <a:rPr lang="pt-BR" sz="16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return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hash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600" dirty="0" smtClean="0">
                <a:latin typeface="Consolas" pitchFamily="49" charset="0"/>
                <a:cs typeface="Consolas" pitchFamily="49" charset="0"/>
              </a:rPr>
              <a:t>	}</a:t>
            </a:r>
          </a:p>
          <a:p>
            <a:r>
              <a:rPr lang="pt-BR" sz="1600" dirty="0" smtClean="0">
                <a:latin typeface="Consolas" pitchFamily="49" charset="0"/>
                <a:cs typeface="Consolas" pitchFamily="49" charset="0"/>
              </a:rPr>
              <a:t>	// outros métodos</a:t>
            </a:r>
          </a:p>
          <a:p>
            <a:r>
              <a:rPr lang="pt-BR" sz="1600" dirty="0" smtClean="0">
                <a:latin typeface="Consolas" pitchFamily="49" charset="0"/>
                <a:cs typeface="Consolas" pitchFamily="49" charset="0"/>
              </a:rPr>
              <a:t>}</a:t>
            </a:r>
            <a:endParaRPr lang="pt-BR" sz="1600" dirty="0">
              <a:latin typeface="Consolas" pitchFamily="49" charset="0"/>
              <a:ea typeface="Calibri"/>
              <a:cs typeface="Consolas" pitchFamily="49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A API começa com várias interfaces que devemos conhecer</a:t>
            </a:r>
          </a:p>
          <a:p>
            <a:pPr lvl="1"/>
            <a:r>
              <a:rPr lang="pt-BR" dirty="0" err="1" smtClean="0"/>
              <a:t>Collection</a:t>
            </a:r>
            <a:endParaRPr lang="pt-BR" dirty="0" smtClean="0"/>
          </a:p>
          <a:p>
            <a:pPr lvl="1"/>
            <a:r>
              <a:rPr lang="pt-BR" dirty="0" err="1" smtClean="0"/>
              <a:t>List</a:t>
            </a:r>
            <a:endParaRPr lang="pt-BR" dirty="0" smtClean="0"/>
          </a:p>
          <a:p>
            <a:pPr lvl="1"/>
            <a:r>
              <a:rPr lang="pt-BR" dirty="0" err="1" smtClean="0"/>
              <a:t>Queue</a:t>
            </a:r>
            <a:endParaRPr lang="pt-BR" dirty="0" smtClean="0"/>
          </a:p>
          <a:p>
            <a:pPr lvl="1"/>
            <a:r>
              <a:rPr lang="pt-BR" dirty="0" smtClean="0"/>
              <a:t>Set </a:t>
            </a:r>
          </a:p>
          <a:p>
            <a:pPr lvl="1"/>
            <a:r>
              <a:rPr lang="pt-BR" dirty="0" err="1" smtClean="0"/>
              <a:t>Map</a:t>
            </a:r>
            <a:endParaRPr lang="pt-BR" dirty="0" smtClean="0"/>
          </a:p>
          <a:p>
            <a:pPr lvl="1"/>
            <a:r>
              <a:rPr lang="pt-BR" dirty="0" err="1" smtClean="0"/>
              <a:t>SortedSet</a:t>
            </a:r>
            <a:endParaRPr lang="pt-BR" dirty="0" smtClean="0"/>
          </a:p>
          <a:p>
            <a:pPr lvl="1"/>
            <a:r>
              <a:rPr lang="pt-BR" dirty="0" err="1" smtClean="0"/>
              <a:t>SortedMap</a:t>
            </a:r>
            <a:endParaRPr lang="pt-BR" dirty="0" smtClean="0"/>
          </a:p>
          <a:p>
            <a:pPr lvl="1"/>
            <a:r>
              <a:rPr lang="pt-BR" dirty="0" err="1" smtClean="0"/>
              <a:t>NavigableSet</a:t>
            </a:r>
            <a:endParaRPr lang="pt-BR" dirty="0" smtClean="0"/>
          </a:p>
          <a:p>
            <a:pPr lvl="1"/>
            <a:r>
              <a:rPr lang="pt-BR" dirty="0" err="1" smtClean="0"/>
              <a:t>NavigableMap</a:t>
            </a:r>
            <a:endParaRPr lang="pt-BR" dirty="0" smtClean="0"/>
          </a:p>
          <a:p>
            <a:pPr lvl="1"/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Coleções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int</a:t>
            </a:r>
            <a:r>
              <a:rPr lang="pt-BR" dirty="0" smtClean="0"/>
              <a:t> </a:t>
            </a:r>
            <a:r>
              <a:rPr lang="pt-BR" dirty="0" err="1" smtClean="0"/>
              <a:t>hashcode</a:t>
            </a:r>
            <a:r>
              <a:rPr lang="pt-BR" dirty="0" smtClean="0"/>
              <a:t>()</a:t>
            </a:r>
          </a:p>
          <a:p>
            <a:r>
              <a:rPr lang="pt-BR" dirty="0" err="1" smtClean="0"/>
              <a:t>boolean</a:t>
            </a:r>
            <a:r>
              <a:rPr lang="pt-BR" dirty="0" smtClean="0"/>
              <a:t> </a:t>
            </a:r>
            <a:r>
              <a:rPr lang="pt-BR" dirty="0" err="1" smtClean="0"/>
              <a:t>equals</a:t>
            </a:r>
            <a:r>
              <a:rPr lang="pt-BR" dirty="0" smtClean="0"/>
              <a:t> (</a:t>
            </a:r>
            <a:r>
              <a:rPr lang="pt-BR" dirty="0" err="1" smtClean="0"/>
              <a:t>Object</a:t>
            </a:r>
            <a:r>
              <a:rPr lang="pt-BR" dirty="0" smtClean="0"/>
              <a:t> </a:t>
            </a:r>
            <a:r>
              <a:rPr lang="pt-BR" dirty="0" err="1" smtClean="0"/>
              <a:t>obj</a:t>
            </a:r>
            <a:r>
              <a:rPr lang="pt-BR" dirty="0" smtClean="0"/>
              <a:t>)</a:t>
            </a:r>
          </a:p>
          <a:p>
            <a:r>
              <a:rPr lang="pt-BR" dirty="0" smtClean="0"/>
              <a:t>String </a:t>
            </a:r>
            <a:r>
              <a:rPr lang="pt-BR" dirty="0" err="1" smtClean="0"/>
              <a:t>toString</a:t>
            </a:r>
            <a:r>
              <a:rPr lang="pt-BR" dirty="0" smtClean="0"/>
              <a:t>()</a:t>
            </a:r>
          </a:p>
          <a:p>
            <a:r>
              <a:rPr lang="pt-BR" dirty="0" err="1" smtClean="0"/>
              <a:t>void</a:t>
            </a:r>
            <a:r>
              <a:rPr lang="pt-BR" dirty="0" smtClean="0"/>
              <a:t> finalize()</a:t>
            </a:r>
          </a:p>
          <a:p>
            <a:r>
              <a:rPr lang="pt-BR" i="1" dirty="0" smtClean="0"/>
              <a:t>final </a:t>
            </a:r>
            <a:r>
              <a:rPr lang="pt-BR" i="1" dirty="0" err="1" smtClean="0"/>
              <a:t>void</a:t>
            </a:r>
            <a:r>
              <a:rPr lang="pt-BR" i="1" dirty="0" smtClean="0"/>
              <a:t> </a:t>
            </a:r>
            <a:r>
              <a:rPr lang="pt-BR" i="1" dirty="0" err="1" smtClean="0"/>
              <a:t>notify</a:t>
            </a:r>
            <a:r>
              <a:rPr lang="pt-BR" i="1" dirty="0" smtClean="0"/>
              <a:t>()</a:t>
            </a:r>
          </a:p>
          <a:p>
            <a:r>
              <a:rPr lang="pt-BR" i="1" dirty="0" smtClean="0"/>
              <a:t>final </a:t>
            </a:r>
            <a:r>
              <a:rPr lang="pt-BR" i="1" dirty="0" err="1" smtClean="0"/>
              <a:t>void</a:t>
            </a:r>
            <a:r>
              <a:rPr lang="pt-BR" i="1" dirty="0" smtClean="0"/>
              <a:t> </a:t>
            </a:r>
            <a:r>
              <a:rPr lang="pt-BR" i="1" dirty="0" err="1" smtClean="0"/>
              <a:t>notifyAll</a:t>
            </a:r>
            <a:r>
              <a:rPr lang="pt-BR" i="1" dirty="0" smtClean="0"/>
              <a:t> ()</a:t>
            </a:r>
          </a:p>
          <a:p>
            <a:r>
              <a:rPr lang="pt-BR" i="1" dirty="0" smtClean="0"/>
              <a:t>final </a:t>
            </a:r>
            <a:r>
              <a:rPr lang="pt-BR" i="1" dirty="0" err="1" smtClean="0"/>
              <a:t>void</a:t>
            </a:r>
            <a:r>
              <a:rPr lang="pt-BR" i="1" dirty="0" smtClean="0"/>
              <a:t> </a:t>
            </a:r>
            <a:r>
              <a:rPr lang="pt-BR" i="1" dirty="0" err="1" smtClean="0"/>
              <a:t>wait</a:t>
            </a:r>
            <a:r>
              <a:rPr lang="pt-BR" i="1" dirty="0" smtClean="0"/>
              <a:t>()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Métodos da classe </a:t>
            </a:r>
            <a:r>
              <a:rPr lang="pt-BR" dirty="0" err="1" smtClean="0"/>
              <a:t>Object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 descr="concretaCollection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79512" y="2420888"/>
            <a:ext cx="8791154" cy="2169914"/>
          </a:xfr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Classes Concretas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É fácil confundir “</a:t>
            </a:r>
            <a:r>
              <a:rPr lang="pt-BR" dirty="0" err="1" smtClean="0"/>
              <a:t>Collection</a:t>
            </a:r>
            <a:r>
              <a:rPr lang="pt-BR" dirty="0" smtClean="0"/>
              <a:t>” com “</a:t>
            </a:r>
            <a:r>
              <a:rPr lang="pt-BR" dirty="0" err="1" smtClean="0"/>
              <a:t>Collections</a:t>
            </a:r>
            <a:r>
              <a:rPr lang="pt-BR" dirty="0" smtClean="0"/>
              <a:t>” e vice-versa</a:t>
            </a:r>
          </a:p>
          <a:p>
            <a:r>
              <a:rPr lang="pt-BR" dirty="0" err="1" smtClean="0"/>
              <a:t>Collections</a:t>
            </a:r>
            <a:r>
              <a:rPr lang="pt-BR" dirty="0" smtClean="0"/>
              <a:t> é uma classe com métodos utilitários</a:t>
            </a:r>
          </a:p>
          <a:p>
            <a:r>
              <a:rPr lang="pt-BR" dirty="0" err="1" smtClean="0"/>
              <a:t>Collection</a:t>
            </a:r>
            <a:r>
              <a:rPr lang="pt-BR" dirty="0" smtClean="0"/>
              <a:t> é uma interface com declarações  de métodos comuns a maioria das coleções como </a:t>
            </a:r>
            <a:r>
              <a:rPr lang="pt-BR" dirty="0" err="1" smtClean="0"/>
              <a:t>add</a:t>
            </a:r>
            <a:r>
              <a:rPr lang="pt-BR" dirty="0" smtClean="0"/>
              <a:t>(), remove(), </a:t>
            </a:r>
            <a:r>
              <a:rPr lang="pt-BR" dirty="0" err="1" smtClean="0"/>
              <a:t>contains</a:t>
            </a:r>
            <a:r>
              <a:rPr lang="pt-BR" dirty="0" smtClean="0"/>
              <a:t>(), </a:t>
            </a:r>
            <a:r>
              <a:rPr lang="pt-BR" dirty="0" err="1" smtClean="0"/>
              <a:t>size</a:t>
            </a:r>
            <a:r>
              <a:rPr lang="pt-BR" dirty="0" smtClean="0"/>
              <a:t>() e </a:t>
            </a:r>
            <a:r>
              <a:rPr lang="pt-BR" dirty="0" err="1" smtClean="0"/>
              <a:t>iterator</a:t>
            </a:r>
            <a:r>
              <a:rPr lang="pt-BR" dirty="0" smtClean="0"/>
              <a:t>()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 palavra “</a:t>
            </a:r>
            <a:r>
              <a:rPr lang="pt-BR" dirty="0" err="1" smtClean="0"/>
              <a:t>collection</a:t>
            </a:r>
            <a:r>
              <a:rPr lang="pt-BR" dirty="0" smtClean="0"/>
              <a:t>”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Se a primeira letra for minúscula, se refere a classes que armazenam objetos</a:t>
            </a:r>
          </a:p>
          <a:p>
            <a:r>
              <a:rPr lang="pt-BR" dirty="0" smtClean="0"/>
              <a:t>Se começar com c maiúsculo se refere a interface </a:t>
            </a:r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util.Collection</a:t>
            </a:r>
            <a:r>
              <a:rPr lang="pt-BR" dirty="0" smtClean="0"/>
              <a:t> que é estendida por Set, </a:t>
            </a:r>
            <a:r>
              <a:rPr lang="pt-BR" dirty="0" err="1" smtClean="0"/>
              <a:t>List</a:t>
            </a:r>
            <a:r>
              <a:rPr lang="pt-BR" dirty="0" smtClean="0"/>
              <a:t> e </a:t>
            </a:r>
            <a:r>
              <a:rPr lang="pt-BR" dirty="0" err="1" smtClean="0"/>
              <a:t>Queue</a:t>
            </a:r>
            <a:endParaRPr lang="pt-BR" dirty="0" smtClean="0"/>
          </a:p>
          <a:p>
            <a:r>
              <a:rPr lang="pt-BR" dirty="0" smtClean="0"/>
              <a:t>Se começar com C maiúsculo e terminar em S, se refere a classe </a:t>
            </a:r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util.Collections</a:t>
            </a:r>
            <a:r>
              <a:rPr lang="pt-BR" dirty="0" smtClean="0"/>
              <a:t>, que possui muitos métodos estáticos utilitários para </a:t>
            </a:r>
            <a:r>
              <a:rPr lang="pt-BR" dirty="0" err="1" smtClean="0"/>
              <a:t>colecões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 palavra “</a:t>
            </a:r>
            <a:r>
              <a:rPr lang="pt-BR" dirty="0" err="1" smtClean="0"/>
              <a:t>collection</a:t>
            </a:r>
            <a:r>
              <a:rPr lang="pt-BR" dirty="0" smtClean="0"/>
              <a:t>”(</a:t>
            </a:r>
            <a:r>
              <a:rPr lang="pt-BR" dirty="0" err="1" smtClean="0"/>
              <a:t>cont</a:t>
            </a:r>
            <a:r>
              <a:rPr lang="pt-BR" dirty="0" smtClean="0"/>
              <a:t>)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 descr="hierarquiaCollections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755576" y="510587"/>
            <a:ext cx="6912768" cy="5615577"/>
          </a:xfr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878904" y="-315416"/>
            <a:ext cx="8229600" cy="1143000"/>
          </a:xfrm>
        </p:spPr>
        <p:txBody>
          <a:bodyPr/>
          <a:lstStyle/>
          <a:p>
            <a:r>
              <a:rPr lang="pt-BR" dirty="0" smtClean="0"/>
              <a:t>Hierarquia de </a:t>
            </a:r>
            <a:r>
              <a:rPr lang="pt-BR" dirty="0" err="1" smtClean="0"/>
              <a:t>Collection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Lists</a:t>
            </a:r>
            <a:r>
              <a:rPr lang="pt-BR" dirty="0" smtClean="0"/>
              <a:t>: listas de coisas(implementam </a:t>
            </a:r>
            <a:r>
              <a:rPr lang="pt-BR" dirty="0" err="1" smtClean="0"/>
              <a:t>List</a:t>
            </a:r>
            <a:r>
              <a:rPr lang="pt-BR" dirty="0" smtClean="0"/>
              <a:t>)</a:t>
            </a:r>
          </a:p>
          <a:p>
            <a:r>
              <a:rPr lang="pt-BR" dirty="0" smtClean="0"/>
              <a:t>Set: conjunto de coisas únicas(implementam Set)</a:t>
            </a:r>
          </a:p>
          <a:p>
            <a:r>
              <a:rPr lang="pt-BR" dirty="0" err="1" smtClean="0"/>
              <a:t>Maps</a:t>
            </a:r>
            <a:r>
              <a:rPr lang="pt-BR" dirty="0" smtClean="0"/>
              <a:t>: conjunto de coisas com um único ID(Implementam </a:t>
            </a:r>
            <a:r>
              <a:rPr lang="pt-BR" dirty="0" err="1" smtClean="0"/>
              <a:t>Map</a:t>
            </a:r>
            <a:r>
              <a:rPr lang="pt-BR" dirty="0" smtClean="0"/>
              <a:t>)</a:t>
            </a:r>
          </a:p>
          <a:p>
            <a:r>
              <a:rPr lang="pt-BR" dirty="0" err="1" smtClean="0"/>
              <a:t>Queues</a:t>
            </a:r>
            <a:r>
              <a:rPr lang="pt-BR" dirty="0" smtClean="0"/>
              <a:t>: coisas </a:t>
            </a:r>
            <a:r>
              <a:rPr lang="pt-BR" dirty="0" err="1" smtClean="0"/>
              <a:t>oraganizadas</a:t>
            </a:r>
            <a:r>
              <a:rPr lang="pt-BR" dirty="0" smtClean="0"/>
              <a:t> na ordem em que devem ser processadas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Coleções(Grupos de objetos)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 descr="collectionsExemploVisual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827585" y="693174"/>
            <a:ext cx="7128791" cy="5432990"/>
          </a:xfr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-171400"/>
            <a:ext cx="8229600" cy="1143000"/>
          </a:xfrm>
        </p:spPr>
        <p:txBody>
          <a:bodyPr/>
          <a:lstStyle/>
          <a:p>
            <a:r>
              <a:rPr lang="pt-BR" dirty="0" smtClean="0"/>
              <a:t>Comparação entre </a:t>
            </a:r>
            <a:r>
              <a:rPr lang="pt-BR" dirty="0" err="1" smtClean="0"/>
              <a:t>List</a:t>
            </a:r>
            <a:r>
              <a:rPr lang="pt-BR" dirty="0" smtClean="0"/>
              <a:t>, Set, </a:t>
            </a:r>
            <a:r>
              <a:rPr lang="pt-BR" dirty="0" err="1" smtClean="0"/>
              <a:t>Map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Quando uma coleção está ordenada, significa que podemos recorrer aos seus elementos em uma ordem específica</a:t>
            </a:r>
          </a:p>
          <a:p>
            <a:r>
              <a:rPr lang="pt-BR" dirty="0" smtClean="0"/>
              <a:t>Um </a:t>
            </a:r>
            <a:r>
              <a:rPr lang="pt-BR" dirty="0" err="1" smtClean="0"/>
              <a:t>Hashtable</a:t>
            </a:r>
            <a:r>
              <a:rPr lang="pt-BR" dirty="0" smtClean="0"/>
              <a:t>, não está ordenada</a:t>
            </a:r>
          </a:p>
          <a:p>
            <a:r>
              <a:rPr lang="pt-BR" dirty="0" smtClean="0"/>
              <a:t>Um </a:t>
            </a:r>
            <a:r>
              <a:rPr lang="pt-BR" dirty="0" err="1" smtClean="0"/>
              <a:t>ArrayList</a:t>
            </a:r>
            <a:r>
              <a:rPr lang="pt-BR" dirty="0" smtClean="0"/>
              <a:t> é exatamente como um </a:t>
            </a:r>
            <a:r>
              <a:rPr lang="pt-BR" dirty="0" err="1" smtClean="0"/>
              <a:t>array</a:t>
            </a:r>
            <a:endParaRPr lang="pt-BR" dirty="0" smtClean="0"/>
          </a:p>
          <a:p>
            <a:r>
              <a:rPr lang="pt-BR" dirty="0" smtClean="0"/>
              <a:t>Nunca poderemos chamar o método </a:t>
            </a:r>
            <a:r>
              <a:rPr lang="pt-BR" dirty="0" err="1" smtClean="0"/>
              <a:t>sort</a:t>
            </a:r>
            <a:r>
              <a:rPr lang="pt-BR" dirty="0" smtClean="0"/>
              <a:t> em uma coleção “ordenada”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“Ordenação”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Significa que a ordem de uma coleção está estabelecida por uma regra</a:t>
            </a:r>
          </a:p>
          <a:p>
            <a:pPr lvl="1"/>
            <a:r>
              <a:rPr lang="pt-BR" dirty="0" smtClean="0"/>
              <a:t>Uma regra para ordenar um conjunto de palavras poderia ser colocado em ordem alfabética</a:t>
            </a:r>
          </a:p>
          <a:p>
            <a:pPr lvl="1"/>
            <a:r>
              <a:rPr lang="pt-BR" dirty="0" smtClean="0"/>
              <a:t>Para números inteiros, poderíamos ordenar do maior para o menor de acordo com seu valor</a:t>
            </a:r>
          </a:p>
          <a:p>
            <a:pPr lvl="1"/>
            <a:r>
              <a:rPr lang="pt-BR" dirty="0" smtClean="0"/>
              <a:t>Mas o que fazer com objetos? Não existe uma regra para isso, então a classe precisa implementar </a:t>
            </a:r>
            <a:r>
              <a:rPr lang="pt-BR" dirty="0" err="1" smtClean="0"/>
              <a:t>Comparable</a:t>
            </a:r>
            <a:endParaRPr lang="pt-BR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Sorted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As listas tem índices</a:t>
            </a:r>
          </a:p>
          <a:p>
            <a:r>
              <a:rPr lang="pt-BR" dirty="0" smtClean="0"/>
              <a:t>A única coisa que diferencia algo que é uma lista de algo que não é, é um conjunto de métodos relacionados com o índice(</a:t>
            </a:r>
            <a:r>
              <a:rPr lang="pt-BR" dirty="0" err="1" smtClean="0"/>
              <a:t>get</a:t>
            </a:r>
            <a:r>
              <a:rPr lang="pt-BR" dirty="0" smtClean="0"/>
              <a:t>(</a:t>
            </a:r>
            <a:r>
              <a:rPr lang="pt-BR" dirty="0" err="1" smtClean="0"/>
              <a:t>int</a:t>
            </a:r>
            <a:r>
              <a:rPr lang="pt-BR" dirty="0" smtClean="0"/>
              <a:t>  i), </a:t>
            </a:r>
            <a:r>
              <a:rPr lang="pt-BR" dirty="0" err="1" smtClean="0"/>
              <a:t>indexOf</a:t>
            </a:r>
            <a:r>
              <a:rPr lang="pt-BR" dirty="0" smtClean="0"/>
              <a:t>(</a:t>
            </a:r>
            <a:r>
              <a:rPr lang="pt-BR" dirty="0" err="1" smtClean="0"/>
              <a:t>Object</a:t>
            </a:r>
            <a:r>
              <a:rPr lang="pt-BR" dirty="0" smtClean="0"/>
              <a:t> o, </a:t>
            </a:r>
            <a:r>
              <a:rPr lang="pt-BR" dirty="0" err="1" smtClean="0"/>
              <a:t>add</a:t>
            </a:r>
            <a:r>
              <a:rPr lang="pt-BR" dirty="0" smtClean="0"/>
              <a:t>(</a:t>
            </a:r>
            <a:r>
              <a:rPr lang="pt-BR" dirty="0" err="1" smtClean="0"/>
              <a:t>int</a:t>
            </a:r>
            <a:r>
              <a:rPr lang="pt-BR" dirty="0" smtClean="0"/>
              <a:t> i, </a:t>
            </a:r>
            <a:r>
              <a:rPr lang="pt-BR" dirty="0" err="1" smtClean="0"/>
              <a:t>Object</a:t>
            </a:r>
            <a:r>
              <a:rPr lang="pt-BR" dirty="0" smtClean="0"/>
              <a:t> o))</a:t>
            </a:r>
          </a:p>
          <a:p>
            <a:r>
              <a:rPr lang="pt-BR" dirty="0" smtClean="0"/>
              <a:t>As três implementações de </a:t>
            </a:r>
            <a:r>
              <a:rPr lang="pt-BR" dirty="0" err="1" smtClean="0"/>
              <a:t>List</a:t>
            </a:r>
            <a:r>
              <a:rPr lang="pt-BR" dirty="0" smtClean="0"/>
              <a:t> estão ordenadas pelo índice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Interface </a:t>
            </a:r>
            <a:r>
              <a:rPr lang="pt-BR" dirty="0" err="1" smtClean="0"/>
              <a:t>List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forma de ver esta implementação é um </a:t>
            </a:r>
            <a:r>
              <a:rPr lang="pt-BR" dirty="0" err="1" smtClean="0"/>
              <a:t>array</a:t>
            </a:r>
            <a:r>
              <a:rPr lang="pt-BR" dirty="0" smtClean="0"/>
              <a:t> que cresce dinamicamente</a:t>
            </a:r>
          </a:p>
          <a:p>
            <a:r>
              <a:rPr lang="pt-BR" dirty="0" smtClean="0"/>
              <a:t>É uma coleção ordenada, mas não </a:t>
            </a:r>
            <a:r>
              <a:rPr lang="pt-BR" dirty="0" err="1" smtClean="0"/>
              <a:t>sorted</a:t>
            </a:r>
            <a:r>
              <a:rPr lang="pt-BR" dirty="0" smtClean="0"/>
              <a:t>(Ordenada pelo índice)</a:t>
            </a:r>
          </a:p>
          <a:p>
            <a:r>
              <a:rPr lang="pt-BR" dirty="0" smtClean="0"/>
              <a:t>Se utiliza quando necessitamos de iterar rapidamente, mas não precisamos adicionar ou remover elementos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ArrayList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err="1" smtClean="0"/>
              <a:t>Ao</a:t>
            </a:r>
            <a:r>
              <a:rPr lang="es-ES" dirty="0" smtClean="0"/>
              <a:t> </a:t>
            </a:r>
            <a:r>
              <a:rPr lang="es-ES" dirty="0" err="1" smtClean="0"/>
              <a:t>passar</a:t>
            </a:r>
            <a:r>
              <a:rPr lang="es-ES" dirty="0" smtClean="0"/>
              <a:t> </a:t>
            </a:r>
            <a:r>
              <a:rPr lang="es-ES" dirty="0" err="1" smtClean="0"/>
              <a:t>uma</a:t>
            </a:r>
            <a:r>
              <a:rPr lang="es-ES" dirty="0" smtClean="0"/>
              <a:t> </a:t>
            </a:r>
            <a:r>
              <a:rPr lang="es-ES" dirty="0" err="1" smtClean="0"/>
              <a:t>referência</a:t>
            </a:r>
            <a:r>
              <a:rPr lang="es-ES" dirty="0" smtClean="0"/>
              <a:t> de objeto como </a:t>
            </a:r>
            <a:r>
              <a:rPr lang="es-ES" dirty="0" err="1" smtClean="0"/>
              <a:t>parâmetro</a:t>
            </a:r>
            <a:r>
              <a:rPr lang="es-ES" dirty="0" smtClean="0"/>
              <a:t> </a:t>
            </a:r>
            <a:r>
              <a:rPr lang="es-ES" dirty="0" err="1" smtClean="0"/>
              <a:t>ao</a:t>
            </a:r>
            <a:r>
              <a:rPr lang="es-ES" dirty="0" smtClean="0"/>
              <a:t> método </a:t>
            </a:r>
            <a:r>
              <a:rPr lang="es-ES" dirty="0" err="1" smtClean="0"/>
              <a:t>println</a:t>
            </a:r>
            <a:r>
              <a:rPr lang="es-ES" dirty="0" smtClean="0"/>
              <a:t>(), o método </a:t>
            </a:r>
            <a:r>
              <a:rPr lang="es-ES" dirty="0" err="1" smtClean="0"/>
              <a:t>toString</a:t>
            </a:r>
            <a:r>
              <a:rPr lang="es-ES" dirty="0" smtClean="0"/>
              <a:t> </a:t>
            </a:r>
            <a:r>
              <a:rPr lang="es-ES" dirty="0" err="1" smtClean="0"/>
              <a:t>desse</a:t>
            </a:r>
            <a:r>
              <a:rPr lang="es-ES" dirty="0" smtClean="0"/>
              <a:t> objeto será chamado</a:t>
            </a:r>
            <a:endParaRPr lang="pt-BR" dirty="0" smtClean="0"/>
          </a:p>
          <a:p>
            <a:r>
              <a:rPr lang="pt-BR" dirty="0" smtClean="0"/>
              <a:t>Se executamos algo como:</a:t>
            </a:r>
          </a:p>
          <a:p>
            <a:pPr>
              <a:buNone/>
            </a:pPr>
            <a:r>
              <a:rPr lang="pt-BR" b="1" dirty="0" smtClean="0"/>
              <a:t>    </a:t>
            </a:r>
            <a:r>
              <a:rPr lang="pt-BR" b="1" dirty="0" err="1" smtClean="0"/>
              <a:t>HardToRead</a:t>
            </a:r>
            <a:r>
              <a:rPr lang="pt-BR" b="1" dirty="0" smtClean="0"/>
              <a:t> h = </a:t>
            </a:r>
            <a:r>
              <a:rPr lang="pt-BR" b="1" dirty="0" err="1" smtClean="0"/>
              <a:t>new</a:t>
            </a:r>
            <a:r>
              <a:rPr lang="pt-BR" b="1" dirty="0" smtClean="0"/>
              <a:t> </a:t>
            </a:r>
            <a:r>
              <a:rPr lang="pt-BR" b="1" dirty="0" err="1" smtClean="0"/>
              <a:t>HardToRead</a:t>
            </a:r>
            <a:r>
              <a:rPr lang="pt-BR" b="1" dirty="0" smtClean="0"/>
              <a:t>()</a:t>
            </a:r>
          </a:p>
          <a:p>
            <a:pPr>
              <a:buNone/>
            </a:pPr>
            <a:r>
              <a:rPr lang="pt-BR" b="1" dirty="0" smtClean="0"/>
              <a:t>    System.</a:t>
            </a:r>
            <a:r>
              <a:rPr lang="pt-BR" b="1" dirty="0" err="1" smtClean="0"/>
              <a:t>out.println</a:t>
            </a:r>
            <a:r>
              <a:rPr lang="pt-BR" b="1" dirty="0" smtClean="0"/>
              <a:t>(h);</a:t>
            </a:r>
          </a:p>
          <a:p>
            <a:r>
              <a:rPr lang="pt-BR" dirty="0" smtClean="0"/>
              <a:t>Teremos algo como :</a:t>
            </a:r>
          </a:p>
          <a:p>
            <a:pPr>
              <a:buNone/>
            </a:pPr>
            <a:r>
              <a:rPr lang="pt-BR" b="1" dirty="0" smtClean="0"/>
              <a:t>    </a:t>
            </a:r>
            <a:r>
              <a:rPr lang="pt-BR" b="1" dirty="0" err="1" smtClean="0"/>
              <a:t>HardToRead@</a:t>
            </a:r>
            <a:r>
              <a:rPr lang="pt-BR" b="1" dirty="0" smtClean="0"/>
              <a:t>a47e0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Sobrescrever </a:t>
            </a:r>
            <a:r>
              <a:rPr lang="pt-BR" dirty="0" err="1" smtClean="0"/>
              <a:t>toString</a:t>
            </a:r>
            <a:r>
              <a:rPr lang="pt-BR" dirty="0" smtClean="0"/>
              <a:t>()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Um </a:t>
            </a:r>
            <a:r>
              <a:rPr lang="pt-BR" dirty="0" err="1" smtClean="0"/>
              <a:t>vector</a:t>
            </a:r>
            <a:r>
              <a:rPr lang="pt-BR" dirty="0" smtClean="0"/>
              <a:t> é basicamente o mesmo que uma </a:t>
            </a:r>
            <a:r>
              <a:rPr lang="pt-BR" dirty="0" err="1" smtClean="0"/>
              <a:t>ArrayList</a:t>
            </a:r>
            <a:r>
              <a:rPr lang="pt-BR" dirty="0" smtClean="0"/>
              <a:t>, mas seus métodos são sincronizados</a:t>
            </a:r>
          </a:p>
          <a:p>
            <a:r>
              <a:rPr lang="pt-BR" dirty="0" smtClean="0"/>
              <a:t>Em geral, é preferível utilizar </a:t>
            </a:r>
            <a:r>
              <a:rPr lang="pt-BR" dirty="0" err="1" smtClean="0"/>
              <a:t>ArrayList</a:t>
            </a:r>
            <a:r>
              <a:rPr lang="pt-BR" dirty="0" smtClean="0"/>
              <a:t> em vez de </a:t>
            </a:r>
            <a:r>
              <a:rPr lang="pt-BR" dirty="0" err="1" smtClean="0"/>
              <a:t>Vector</a:t>
            </a:r>
            <a:r>
              <a:rPr lang="pt-BR" dirty="0" smtClean="0"/>
              <a:t>, dado que os métodos sincronizados reduzem a performance</a:t>
            </a:r>
          </a:p>
          <a:p>
            <a:r>
              <a:rPr lang="pt-BR" dirty="0" err="1" smtClean="0"/>
              <a:t>Vector</a:t>
            </a:r>
            <a:r>
              <a:rPr lang="pt-BR" dirty="0" smtClean="0"/>
              <a:t> e </a:t>
            </a:r>
            <a:r>
              <a:rPr lang="pt-BR" dirty="0" err="1" smtClean="0"/>
              <a:t>ArrayLisr</a:t>
            </a:r>
            <a:r>
              <a:rPr lang="pt-BR" dirty="0" smtClean="0"/>
              <a:t> são as únicas classes que implementam </a:t>
            </a:r>
            <a:r>
              <a:rPr lang="pt-BR" dirty="0" err="1" smtClean="0"/>
              <a:t>RandomAccess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Vector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Está ordenada por índice, mas se diferencia de </a:t>
            </a:r>
            <a:r>
              <a:rPr lang="pt-BR" dirty="0" err="1" smtClean="0"/>
              <a:t>ArrayList</a:t>
            </a:r>
            <a:r>
              <a:rPr lang="pt-BR" dirty="0" smtClean="0"/>
              <a:t>  porque os elementos estão duplamente encadeado</a:t>
            </a:r>
          </a:p>
          <a:p>
            <a:r>
              <a:rPr lang="pt-BR" dirty="0" err="1" smtClean="0"/>
              <a:t>LinkedList</a:t>
            </a:r>
            <a:r>
              <a:rPr lang="pt-BR" dirty="0" smtClean="0"/>
              <a:t> itera mais lento mas as inserções e remoções são mais rápidas</a:t>
            </a:r>
          </a:p>
          <a:p>
            <a:r>
              <a:rPr lang="pt-BR" dirty="0" smtClean="0"/>
              <a:t>Suporta os métodos </a:t>
            </a:r>
            <a:r>
              <a:rPr lang="pt-BR" dirty="0" err="1" smtClean="0"/>
              <a:t>peek</a:t>
            </a:r>
            <a:r>
              <a:rPr lang="pt-BR" dirty="0" smtClean="0"/>
              <a:t>(), </a:t>
            </a:r>
            <a:r>
              <a:rPr lang="pt-BR" dirty="0" err="1" smtClean="0"/>
              <a:t>poll</a:t>
            </a:r>
            <a:r>
              <a:rPr lang="pt-BR" dirty="0" smtClean="0"/>
              <a:t>() y </a:t>
            </a:r>
            <a:r>
              <a:rPr lang="pt-BR" dirty="0" err="1" smtClean="0"/>
              <a:t>offer</a:t>
            </a:r>
            <a:r>
              <a:rPr lang="pt-BR" dirty="0" smtClean="0"/>
              <a:t>()(Implementa </a:t>
            </a:r>
            <a:r>
              <a:rPr lang="pt-BR" dirty="0" err="1" smtClean="0"/>
              <a:t>Queue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LinkedList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Um Set não permite elementos duplicados</a:t>
            </a:r>
          </a:p>
          <a:p>
            <a:r>
              <a:rPr lang="pt-BR" dirty="0" smtClean="0"/>
              <a:t>Se utiliza do método </a:t>
            </a:r>
            <a:r>
              <a:rPr lang="pt-BR" dirty="0" err="1" smtClean="0"/>
              <a:t>equals</a:t>
            </a:r>
            <a:r>
              <a:rPr lang="pt-BR" dirty="0" smtClean="0"/>
              <a:t>() para determinar se os objetos são idênticos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Interface Set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Não está em ordem, nem utiliza uma regra de ordenamento</a:t>
            </a:r>
          </a:p>
          <a:p>
            <a:r>
              <a:rPr lang="pt-BR" dirty="0" smtClean="0"/>
              <a:t>Utiliza o </a:t>
            </a:r>
            <a:r>
              <a:rPr lang="pt-BR" dirty="0" err="1" smtClean="0"/>
              <a:t>hashcode</a:t>
            </a:r>
            <a:r>
              <a:rPr lang="pt-BR" dirty="0" smtClean="0"/>
              <a:t> para localizar o elemento. Quanto melhor a implementação, melhor a performance</a:t>
            </a:r>
          </a:p>
          <a:p>
            <a:r>
              <a:rPr lang="pt-BR" dirty="0" smtClean="0"/>
              <a:t>Deve ser utilizado quando o único requisito é não ter duplicados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HashSet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É uma versão ordenada de </a:t>
            </a:r>
            <a:r>
              <a:rPr lang="pt-BR" dirty="0" err="1" smtClean="0"/>
              <a:t>HashSet</a:t>
            </a:r>
            <a:endParaRPr lang="pt-BR" dirty="0" smtClean="0"/>
          </a:p>
          <a:p>
            <a:r>
              <a:rPr lang="pt-BR" dirty="0" smtClean="0"/>
              <a:t>Mantém uma lista duplamente vinculada dos elementos</a:t>
            </a:r>
          </a:p>
          <a:p>
            <a:r>
              <a:rPr lang="pt-BR" dirty="0" smtClean="0"/>
              <a:t>A ordem de iteração corresponde a ordem de inserção dos elementos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LinkedHashSet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Junto com </a:t>
            </a:r>
            <a:r>
              <a:rPr lang="pt-BR" dirty="0" err="1" smtClean="0"/>
              <a:t>TreeMap</a:t>
            </a:r>
            <a:r>
              <a:rPr lang="pt-BR" dirty="0" smtClean="0"/>
              <a:t>, são as únicas coleções com regra de ordenamento(</a:t>
            </a:r>
            <a:r>
              <a:rPr lang="pt-BR" dirty="0" err="1" smtClean="0"/>
              <a:t>sorted</a:t>
            </a:r>
            <a:r>
              <a:rPr lang="pt-BR" dirty="0" smtClean="0"/>
              <a:t>)</a:t>
            </a:r>
          </a:p>
          <a:p>
            <a:r>
              <a:rPr lang="pt-BR" dirty="0" smtClean="0"/>
              <a:t>Por default, usa a ordem natural, mas possui um construtor que permite estabelecer uma regra de ordenamento</a:t>
            </a:r>
          </a:p>
          <a:p>
            <a:r>
              <a:rPr lang="pt-BR" dirty="0" smtClean="0"/>
              <a:t>Usa uma estrutura de árvore </a:t>
            </a:r>
            <a:r>
              <a:rPr lang="pt-BR" dirty="0" err="1" smtClean="0"/>
              <a:t>Red-Black</a:t>
            </a:r>
            <a:r>
              <a:rPr lang="pt-BR" dirty="0" smtClean="0"/>
              <a:t> que assegura que os elementos se encontrem em ordem ascendente 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TreeSet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Um mapa possui identificadores únicos </a:t>
            </a:r>
          </a:p>
          <a:p>
            <a:r>
              <a:rPr lang="pt-BR" dirty="0" smtClean="0"/>
              <a:t>Uma chave única é mapeada para um valor específico. Ambos, chave e valor, são objetos</a:t>
            </a:r>
          </a:p>
          <a:p>
            <a:r>
              <a:rPr lang="pt-BR" dirty="0" smtClean="0"/>
              <a:t>As implementações de </a:t>
            </a:r>
            <a:r>
              <a:rPr lang="pt-BR" dirty="0" err="1" smtClean="0"/>
              <a:t>Map</a:t>
            </a:r>
            <a:r>
              <a:rPr lang="pt-BR" dirty="0" smtClean="0"/>
              <a:t> permitem buscar um valor dado pela chave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Interface </a:t>
            </a:r>
            <a:r>
              <a:rPr lang="pt-BR" dirty="0" err="1" smtClean="0"/>
              <a:t>Map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HashMap</a:t>
            </a:r>
            <a:r>
              <a:rPr lang="pt-BR" dirty="0" smtClean="0"/>
              <a:t> é uma coleção sem ordem nem regra de ordenamento</a:t>
            </a:r>
          </a:p>
          <a:p>
            <a:r>
              <a:rPr lang="pt-BR" dirty="0" smtClean="0"/>
              <a:t>Se utiliza quando não nos importamos a ordem de iterar dos elementos  e sim encontrar um valor para certa chave</a:t>
            </a:r>
          </a:p>
          <a:p>
            <a:r>
              <a:rPr lang="pt-BR" dirty="0" smtClean="0"/>
              <a:t>Permite </a:t>
            </a:r>
            <a:r>
              <a:rPr lang="pt-BR" dirty="0" err="1" smtClean="0"/>
              <a:t>null</a:t>
            </a:r>
            <a:r>
              <a:rPr lang="pt-BR" dirty="0" smtClean="0"/>
              <a:t> em chaves e múltiplos </a:t>
            </a:r>
            <a:r>
              <a:rPr lang="pt-BR" dirty="0" err="1" smtClean="0"/>
              <a:t>nulls</a:t>
            </a:r>
            <a:r>
              <a:rPr lang="pt-BR" dirty="0" smtClean="0"/>
              <a:t> nos valores das coleções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HashMap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É a versão sincronizada de </a:t>
            </a:r>
            <a:r>
              <a:rPr lang="pt-BR" dirty="0" err="1" smtClean="0"/>
              <a:t>HashMap</a:t>
            </a:r>
            <a:endParaRPr lang="pt-BR" dirty="0" smtClean="0"/>
          </a:p>
          <a:p>
            <a:r>
              <a:rPr lang="pt-BR" dirty="0" smtClean="0"/>
              <a:t>É igual a </a:t>
            </a:r>
            <a:r>
              <a:rPr lang="pt-BR" dirty="0" err="1" smtClean="0"/>
              <a:t>Vector</a:t>
            </a:r>
            <a:r>
              <a:rPr lang="pt-BR" dirty="0" smtClean="0"/>
              <a:t> em </a:t>
            </a:r>
            <a:r>
              <a:rPr lang="pt-BR" dirty="0" err="1" smtClean="0"/>
              <a:t>relaçãoa</a:t>
            </a:r>
            <a:r>
              <a:rPr lang="pt-BR" dirty="0" smtClean="0"/>
              <a:t> sincronização, ou seja, os métodos são sincronizados e mais lentos</a:t>
            </a:r>
          </a:p>
          <a:p>
            <a:r>
              <a:rPr lang="pt-BR" dirty="0" smtClean="0"/>
              <a:t>Um </a:t>
            </a:r>
            <a:r>
              <a:rPr lang="pt-BR" dirty="0" err="1" smtClean="0"/>
              <a:t>Hashtable</a:t>
            </a:r>
            <a:r>
              <a:rPr lang="pt-BR" dirty="0" smtClean="0"/>
              <a:t> não aceita nenhum </a:t>
            </a:r>
            <a:r>
              <a:rPr lang="pt-BR" dirty="0" err="1" smtClean="0"/>
              <a:t>null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Hashtable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Mantém a ordem de inserção</a:t>
            </a:r>
          </a:p>
          <a:p>
            <a:r>
              <a:rPr lang="pt-BR" dirty="0" smtClean="0"/>
              <a:t>É mais lento que </a:t>
            </a:r>
            <a:r>
              <a:rPr lang="pt-BR" dirty="0" err="1" smtClean="0"/>
              <a:t>HashMap</a:t>
            </a:r>
            <a:r>
              <a:rPr lang="pt-BR" dirty="0" smtClean="0"/>
              <a:t> para adicionar e remover elementos</a:t>
            </a:r>
          </a:p>
          <a:p>
            <a:r>
              <a:rPr lang="pt-BR" dirty="0" smtClean="0"/>
              <a:t>No entanto, a iteração pelos elementos é mais rápida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LinkedHashMap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611560" y="1436239"/>
            <a:ext cx="7344816" cy="379296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class Bob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</a:t>
            </a:r>
            <a:r>
              <a:rPr lang="en-US" sz="1400" dirty="0" err="1" smtClean="0">
                <a:latin typeface="Consolas" pitchFamily="49" charset="0"/>
                <a:ea typeface="Calibri"/>
                <a:cs typeface="Consolas" pitchFamily="49" charset="0"/>
              </a:rPr>
              <a:t>int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ea typeface="Calibri"/>
                <a:cs typeface="Consolas" pitchFamily="49" charset="0"/>
              </a:rPr>
              <a:t>shoeSize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String </a:t>
            </a:r>
            <a:r>
              <a:rPr lang="en-US" sz="1400" dirty="0" err="1" smtClean="0">
                <a:latin typeface="Consolas" pitchFamily="49" charset="0"/>
                <a:ea typeface="Calibri"/>
                <a:cs typeface="Consolas" pitchFamily="49" charset="0"/>
              </a:rPr>
              <a:t>nickName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Bob(String </a:t>
            </a:r>
            <a:r>
              <a:rPr lang="en-US" sz="1400" dirty="0" err="1" smtClean="0">
                <a:latin typeface="Consolas" pitchFamily="49" charset="0"/>
                <a:ea typeface="Calibri"/>
                <a:cs typeface="Consolas" pitchFamily="49" charset="0"/>
              </a:rPr>
              <a:t>nickName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, </a:t>
            </a:r>
            <a:r>
              <a:rPr lang="en-US" sz="1400" dirty="0" err="1" smtClean="0">
                <a:latin typeface="Consolas" pitchFamily="49" charset="0"/>
                <a:ea typeface="Calibri"/>
                <a:cs typeface="Consolas" pitchFamily="49" charset="0"/>
              </a:rPr>
              <a:t>int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ea typeface="Calibri"/>
                <a:cs typeface="Consolas" pitchFamily="49" charset="0"/>
              </a:rPr>
              <a:t>shoeSize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)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	</a:t>
            </a:r>
            <a:r>
              <a:rPr lang="en-US" sz="1400" dirty="0" err="1" smtClean="0">
                <a:latin typeface="Consolas" pitchFamily="49" charset="0"/>
                <a:ea typeface="Calibri"/>
                <a:cs typeface="Consolas" pitchFamily="49" charset="0"/>
              </a:rPr>
              <a:t>this.shoeSize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 = </a:t>
            </a:r>
            <a:r>
              <a:rPr lang="en-US" sz="1400" dirty="0" err="1" smtClean="0">
                <a:latin typeface="Consolas" pitchFamily="49" charset="0"/>
                <a:ea typeface="Calibri"/>
                <a:cs typeface="Consolas" pitchFamily="49" charset="0"/>
              </a:rPr>
              <a:t>shoeSize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	</a:t>
            </a:r>
            <a:r>
              <a:rPr lang="en-US" sz="1400" dirty="0" err="1" smtClean="0">
                <a:latin typeface="Consolas" pitchFamily="49" charset="0"/>
                <a:ea typeface="Calibri"/>
                <a:cs typeface="Consolas" pitchFamily="49" charset="0"/>
              </a:rPr>
              <a:t>this.nickName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 = </a:t>
            </a:r>
            <a:r>
              <a:rPr lang="en-US" sz="1400" dirty="0" err="1" smtClean="0">
                <a:latin typeface="Consolas" pitchFamily="49" charset="0"/>
                <a:ea typeface="Calibri"/>
                <a:cs typeface="Consolas" pitchFamily="49" charset="0"/>
              </a:rPr>
              <a:t>nickName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public String </a:t>
            </a:r>
            <a:r>
              <a:rPr lang="en-US" sz="1400" dirty="0" err="1" smtClean="0">
                <a:latin typeface="Consolas" pitchFamily="49" charset="0"/>
                <a:ea typeface="Calibri"/>
                <a:cs typeface="Consolas" pitchFamily="49" charset="0"/>
              </a:rPr>
              <a:t>toString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()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	return ("I am a Bob, but you can call me " +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	</a:t>
            </a:r>
            <a:r>
              <a:rPr lang="en-US" sz="1400" dirty="0" err="1" smtClean="0">
                <a:latin typeface="Consolas" pitchFamily="49" charset="0"/>
                <a:ea typeface="Calibri"/>
                <a:cs typeface="Consolas" pitchFamily="49" charset="0"/>
              </a:rPr>
              <a:t>nickName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 +". My shoe size is " + </a:t>
            </a:r>
            <a:r>
              <a:rPr lang="en-US" sz="1400" dirty="0" err="1" smtClean="0">
                <a:latin typeface="Consolas" pitchFamily="49" charset="0"/>
                <a:ea typeface="Calibri"/>
                <a:cs typeface="Consolas" pitchFamily="49" charset="0"/>
              </a:rPr>
              <a:t>shoeSize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// </a:t>
            </a:r>
            <a:r>
              <a:rPr lang="en-US" sz="1400" dirty="0" err="1" smtClean="0">
                <a:latin typeface="Consolas" pitchFamily="49" charset="0"/>
                <a:ea typeface="Calibri"/>
                <a:cs typeface="Consolas" pitchFamily="49" charset="0"/>
              </a:rPr>
              <a:t>Pergunta</a:t>
            </a:r>
            <a:endParaRPr lang="en-US" sz="1400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// Bob f = new Bob("</a:t>
            </a:r>
            <a:r>
              <a:rPr lang="en-US" sz="1400" dirty="0" err="1" smtClean="0">
                <a:latin typeface="Consolas" pitchFamily="49" charset="0"/>
                <a:ea typeface="Calibri"/>
                <a:cs typeface="Consolas" pitchFamily="49" charset="0"/>
              </a:rPr>
              <a:t>GoBobGo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", 19);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// </a:t>
            </a:r>
            <a:r>
              <a:rPr lang="en-US" sz="1400" dirty="0" err="1" smtClean="0">
                <a:latin typeface="Consolas" pitchFamily="49" charset="0"/>
                <a:ea typeface="Calibri"/>
                <a:cs typeface="Consolas" pitchFamily="49" charset="0"/>
              </a:rPr>
              <a:t>System.out.println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(f);</a:t>
            </a:r>
            <a:endParaRPr lang="pt-BR" sz="1400" dirty="0">
              <a:latin typeface="Consolas" pitchFamily="49" charset="0"/>
              <a:ea typeface="Calibri"/>
              <a:cs typeface="Consolas" pitchFamily="49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Permite estabelecer uma ordem nos elementos utilizando </a:t>
            </a:r>
            <a:r>
              <a:rPr lang="pt-BR" dirty="0" err="1" smtClean="0"/>
              <a:t>Comparable</a:t>
            </a:r>
            <a:r>
              <a:rPr lang="pt-BR" dirty="0" smtClean="0"/>
              <a:t> ou </a:t>
            </a:r>
            <a:r>
              <a:rPr lang="pt-BR" dirty="0" err="1" smtClean="0"/>
              <a:t>Comparator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TreeMap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Queue</a:t>
            </a:r>
            <a:r>
              <a:rPr lang="pt-BR" dirty="0" smtClean="0"/>
              <a:t>(Fila) foi projetado para conter uma lista de coisas que devem processar de alguma forma</a:t>
            </a:r>
          </a:p>
          <a:p>
            <a:r>
              <a:rPr lang="pt-BR" dirty="0" smtClean="0"/>
              <a:t>É uma lista FIFO, ou seja, o primeiro a entrar é o primeira a sair</a:t>
            </a:r>
          </a:p>
          <a:p>
            <a:r>
              <a:rPr lang="pt-BR" dirty="0" smtClean="0"/>
              <a:t>Suporta todos os métodos padrões da interface </a:t>
            </a:r>
            <a:r>
              <a:rPr lang="pt-BR" dirty="0" err="1" smtClean="0"/>
              <a:t>Collection</a:t>
            </a:r>
            <a:r>
              <a:rPr lang="pt-BR" dirty="0" smtClean="0"/>
              <a:t> e mais alguns outros para adicionar e remover elementos da fila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Interface </a:t>
            </a:r>
            <a:r>
              <a:rPr lang="pt-BR" dirty="0" err="1" smtClean="0"/>
              <a:t>Queue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Adicionado em Java 5</a:t>
            </a:r>
          </a:p>
          <a:p>
            <a:r>
              <a:rPr lang="pt-BR" dirty="0" smtClean="0"/>
              <a:t>Seu propósito é criar uma coleção ordenada em vez de utilizar uma </a:t>
            </a:r>
            <a:r>
              <a:rPr lang="pt-BR" smtClean="0"/>
              <a:t>fila normal</a:t>
            </a:r>
            <a:endParaRPr lang="pt-BR" dirty="0" smtClean="0"/>
          </a:p>
          <a:p>
            <a:r>
              <a:rPr lang="pt-BR" dirty="0" smtClean="0"/>
              <a:t>Seus elementos se ordenam com uma regra definida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PriorityQueue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 descr="listas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357158" y="1214422"/>
            <a:ext cx="8429684" cy="4830209"/>
          </a:xfr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Resumo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Cresce dinamicamente</a:t>
            </a:r>
          </a:p>
          <a:p>
            <a:r>
              <a:rPr lang="pt-BR" dirty="0" smtClean="0"/>
              <a:t>Providencia melhores mecanismos de inserção e busca que os </a:t>
            </a:r>
            <a:r>
              <a:rPr lang="pt-BR" dirty="0" err="1" smtClean="0"/>
              <a:t>arrays</a:t>
            </a:r>
            <a:endParaRPr lang="pt-BR" dirty="0" smtClean="0"/>
          </a:p>
          <a:p>
            <a:pPr lvl="1"/>
            <a:r>
              <a:rPr lang="pt-BR" dirty="0" err="1" smtClean="0"/>
              <a:t>List</a:t>
            </a:r>
            <a:r>
              <a:rPr lang="pt-BR" dirty="0" smtClean="0"/>
              <a:t> </a:t>
            </a:r>
            <a:r>
              <a:rPr lang="pt-BR" dirty="0" err="1" smtClean="0"/>
              <a:t>myList</a:t>
            </a:r>
            <a:r>
              <a:rPr lang="pt-BR" dirty="0" smtClean="0"/>
              <a:t> = </a:t>
            </a:r>
            <a:r>
              <a:rPr lang="pt-BR" dirty="0" err="1" smtClean="0"/>
              <a:t>new</a:t>
            </a:r>
            <a:r>
              <a:rPr lang="pt-BR" dirty="0" smtClean="0"/>
              <a:t> </a:t>
            </a:r>
            <a:r>
              <a:rPr lang="pt-BR" dirty="0" err="1" smtClean="0"/>
              <a:t>ArrayList</a:t>
            </a:r>
            <a:r>
              <a:rPr lang="pt-BR" dirty="0" smtClean="0"/>
              <a:t>();</a:t>
            </a:r>
          </a:p>
          <a:p>
            <a:r>
              <a:rPr lang="pt-BR" dirty="0" smtClean="0"/>
              <a:t>A partir de Java 5, podemos utilizar genéricos</a:t>
            </a:r>
          </a:p>
          <a:p>
            <a:pPr lvl="1"/>
            <a:r>
              <a:rPr lang="pt-BR" dirty="0" err="1" smtClean="0"/>
              <a:t>List</a:t>
            </a:r>
            <a:r>
              <a:rPr lang="pt-BR" dirty="0" smtClean="0"/>
              <a:t>&lt;String&gt; </a:t>
            </a:r>
            <a:r>
              <a:rPr lang="pt-BR" dirty="0" err="1" smtClean="0"/>
              <a:t>myList</a:t>
            </a:r>
            <a:r>
              <a:rPr lang="pt-BR" dirty="0" smtClean="0"/>
              <a:t> = </a:t>
            </a:r>
            <a:r>
              <a:rPr lang="pt-BR" dirty="0" err="1" smtClean="0"/>
              <a:t>new</a:t>
            </a:r>
            <a:r>
              <a:rPr lang="pt-BR" dirty="0" smtClean="0"/>
              <a:t> </a:t>
            </a:r>
            <a:r>
              <a:rPr lang="pt-BR" dirty="0" err="1" smtClean="0"/>
              <a:t>ArrayList</a:t>
            </a:r>
            <a:r>
              <a:rPr lang="pt-BR" dirty="0" smtClean="0"/>
              <a:t>&lt;String&gt;();</a:t>
            </a:r>
          </a:p>
          <a:p>
            <a:pPr lvl="1"/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ArrayList</a:t>
            </a:r>
            <a:endParaRPr lang="pt-BR" dirty="0"/>
          </a:p>
        </p:txBody>
      </p:sp>
    </p:spTree>
  </p:cSld>
  <p:clrMapOvr>
    <a:masterClrMapping/>
  </p:clrMapOvr>
  <p:transition spd="slow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ArrayList</a:t>
            </a:r>
            <a:r>
              <a:rPr lang="pt-BR" dirty="0" smtClean="0"/>
              <a:t>&lt;String&gt; a String[]</a:t>
            </a:r>
          </a:p>
          <a:p>
            <a:r>
              <a:rPr lang="pt-BR" dirty="0" smtClean="0"/>
              <a:t>No entanto, é mais versátil</a:t>
            </a:r>
          </a:p>
          <a:p>
            <a:r>
              <a:rPr lang="pt-BR" dirty="0" smtClean="0"/>
              <a:t>Ex</a:t>
            </a:r>
          </a:p>
          <a:p>
            <a:pPr lvl="1"/>
            <a:r>
              <a:rPr lang="pt-BR" dirty="0" err="1" smtClean="0"/>
              <a:t>List</a:t>
            </a:r>
            <a:r>
              <a:rPr lang="pt-BR" dirty="0" smtClean="0"/>
              <a:t>&lt;String&gt; </a:t>
            </a:r>
            <a:r>
              <a:rPr lang="pt-BR" dirty="0" err="1" smtClean="0"/>
              <a:t>list</a:t>
            </a:r>
            <a:r>
              <a:rPr lang="pt-BR" dirty="0" smtClean="0"/>
              <a:t> = </a:t>
            </a:r>
            <a:r>
              <a:rPr lang="pt-BR" dirty="0" err="1" smtClean="0"/>
              <a:t>new</a:t>
            </a:r>
            <a:r>
              <a:rPr lang="pt-BR" dirty="0" smtClean="0"/>
              <a:t> </a:t>
            </a:r>
            <a:r>
              <a:rPr lang="pt-BR" dirty="0" err="1" smtClean="0"/>
              <a:t>ArrayList</a:t>
            </a:r>
            <a:r>
              <a:rPr lang="pt-BR" dirty="0" smtClean="0"/>
              <a:t>&lt;String&gt;();</a:t>
            </a:r>
          </a:p>
          <a:p>
            <a:pPr lvl="1"/>
            <a:r>
              <a:rPr lang="pt-BR" dirty="0" smtClean="0"/>
              <a:t>String[] </a:t>
            </a:r>
            <a:r>
              <a:rPr lang="pt-BR" dirty="0" err="1" smtClean="0"/>
              <a:t>list</a:t>
            </a:r>
            <a:r>
              <a:rPr lang="pt-BR" dirty="0" smtClean="0"/>
              <a:t> = </a:t>
            </a:r>
            <a:r>
              <a:rPr lang="pt-BR" dirty="0" err="1" smtClean="0"/>
              <a:t>new</a:t>
            </a:r>
            <a:r>
              <a:rPr lang="pt-BR" dirty="0" smtClean="0"/>
              <a:t> String[x];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ArrayList</a:t>
            </a:r>
            <a:r>
              <a:rPr lang="pt-BR" dirty="0" smtClean="0"/>
              <a:t>(</a:t>
            </a:r>
            <a:r>
              <a:rPr lang="pt-BR" dirty="0" err="1" smtClean="0"/>
              <a:t>Cont</a:t>
            </a:r>
            <a:r>
              <a:rPr lang="pt-BR" dirty="0" smtClean="0"/>
              <a:t>)</a:t>
            </a:r>
            <a:endParaRPr lang="pt-BR" dirty="0"/>
          </a:p>
        </p:txBody>
      </p:sp>
    </p:spTree>
  </p:cSld>
  <p:clrMapOvr>
    <a:masterClrMapping/>
  </p:clrMapOvr>
  <p:transition spd="slow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Em geral, as coleções não podem conter primitivos</a:t>
            </a:r>
          </a:p>
          <a:p>
            <a:pPr lvl="1"/>
            <a:r>
              <a:rPr lang="pt-BR" dirty="0" err="1" smtClean="0"/>
              <a:t>myInts</a:t>
            </a:r>
            <a:r>
              <a:rPr lang="pt-BR" dirty="0" smtClean="0"/>
              <a:t>.</a:t>
            </a:r>
            <a:r>
              <a:rPr lang="pt-BR" dirty="0" err="1" smtClean="0"/>
              <a:t>add</a:t>
            </a:r>
            <a:r>
              <a:rPr lang="pt-BR" dirty="0" smtClean="0"/>
              <a:t>(</a:t>
            </a:r>
            <a:r>
              <a:rPr lang="pt-BR" dirty="0" err="1" smtClean="0"/>
              <a:t>new</a:t>
            </a:r>
            <a:r>
              <a:rPr lang="pt-BR" dirty="0" smtClean="0"/>
              <a:t> </a:t>
            </a:r>
            <a:r>
              <a:rPr lang="pt-BR" dirty="0" err="1" smtClean="0"/>
              <a:t>Integer</a:t>
            </a:r>
            <a:r>
              <a:rPr lang="pt-BR" dirty="0" smtClean="0"/>
              <a:t>(12));</a:t>
            </a:r>
          </a:p>
          <a:p>
            <a:r>
              <a:rPr lang="pt-BR" dirty="0" smtClean="0"/>
              <a:t>A partir de Java 5, os tipos primitivos são convertidos em seus </a:t>
            </a:r>
            <a:r>
              <a:rPr lang="pt-BR" dirty="0" err="1" smtClean="0"/>
              <a:t>wrappers</a:t>
            </a:r>
            <a:r>
              <a:rPr lang="pt-BR" dirty="0" smtClean="0"/>
              <a:t> equivalentes automaticamente(</a:t>
            </a:r>
            <a:r>
              <a:rPr lang="pt-BR" dirty="0" err="1" smtClean="0"/>
              <a:t>autoboxing</a:t>
            </a:r>
            <a:r>
              <a:rPr lang="pt-BR" dirty="0" smtClean="0"/>
              <a:t>)</a:t>
            </a:r>
          </a:p>
          <a:p>
            <a:pPr lvl="1"/>
            <a:r>
              <a:rPr lang="pt-BR" dirty="0" err="1" smtClean="0"/>
              <a:t>myInts</a:t>
            </a:r>
            <a:r>
              <a:rPr lang="pt-BR" dirty="0" smtClean="0"/>
              <a:t>.</a:t>
            </a:r>
            <a:r>
              <a:rPr lang="pt-BR" dirty="0" err="1" smtClean="0"/>
              <a:t>add</a:t>
            </a:r>
            <a:r>
              <a:rPr lang="pt-BR" dirty="0" smtClean="0"/>
              <a:t>(12);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Autoboxing</a:t>
            </a:r>
            <a:r>
              <a:rPr lang="pt-BR" dirty="0" smtClean="0"/>
              <a:t> em coleções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Ordenando Coleções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357158" y="2143116"/>
            <a:ext cx="8001056" cy="25545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ArrayList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&lt;String&gt;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stuff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new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ArrayList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&lt;String&gt;();</a:t>
            </a:r>
          </a:p>
          <a:p>
            <a:pPr>
              <a:buNone/>
            </a:pP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stuff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.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add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("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Denver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");</a:t>
            </a:r>
          </a:p>
          <a:p>
            <a:pPr>
              <a:buNone/>
            </a:pP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stuff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.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add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("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Boulder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");</a:t>
            </a:r>
          </a:p>
          <a:p>
            <a:pPr>
              <a:buNone/>
            </a:pP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stuff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.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add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("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Vail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");</a:t>
            </a:r>
          </a:p>
          <a:p>
            <a:pPr>
              <a:buNone/>
            </a:pP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stuff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.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add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("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Aspen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");</a:t>
            </a:r>
          </a:p>
          <a:p>
            <a:pPr>
              <a:buNone/>
            </a:pP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stuff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.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add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("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Telluride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");</a:t>
            </a:r>
          </a:p>
          <a:p>
            <a:pPr>
              <a:buNone/>
            </a:pP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System.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out.println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("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unsorted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" +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stuff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buNone/>
            </a:pPr>
            <a:endParaRPr lang="pt-BR" sz="16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Collections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.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sort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stuff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buNone/>
            </a:pP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System.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out.println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("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sorted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" +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stuff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);</a:t>
            </a:r>
            <a:endParaRPr lang="pt-BR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395536" y="4860449"/>
            <a:ext cx="8001056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unsorted [Denver, Boulder, Vail, Aspen, Telluride]</a:t>
            </a:r>
          </a:p>
          <a:p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sorted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[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Aspen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Boulder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Denver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Telluride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Vail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]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28596" y="1357298"/>
            <a:ext cx="8229600" cy="4525963"/>
          </a:xfrm>
        </p:spPr>
        <p:txBody>
          <a:bodyPr>
            <a:normAutofit/>
          </a:bodyPr>
          <a:lstStyle/>
          <a:p>
            <a:r>
              <a:rPr lang="pt-BR" dirty="0" smtClean="0"/>
              <a:t>Dada esta classe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Ordenando Coleções(</a:t>
            </a:r>
            <a:r>
              <a:rPr lang="pt-BR" dirty="0" err="1" smtClean="0"/>
              <a:t>Cont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500034" y="2025086"/>
            <a:ext cx="8001056" cy="30469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class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DVDInfo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pt-BR" sz="1600" dirty="0" smtClean="0">
                <a:latin typeface="Consolas" pitchFamily="49" charset="0"/>
                <a:cs typeface="Consolas" pitchFamily="49" charset="0"/>
              </a:rPr>
              <a:t>	String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title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600" dirty="0" smtClean="0">
                <a:latin typeface="Consolas" pitchFamily="49" charset="0"/>
                <a:cs typeface="Consolas" pitchFamily="49" charset="0"/>
              </a:rPr>
              <a:t>	String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genre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600" dirty="0" smtClean="0">
                <a:latin typeface="Consolas" pitchFamily="49" charset="0"/>
                <a:cs typeface="Consolas" pitchFamily="49" charset="0"/>
              </a:rPr>
              <a:t>	String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leadActor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6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DVDInfo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(String t, String g, String a) {</a:t>
            </a:r>
          </a:p>
          <a:p>
            <a:r>
              <a:rPr lang="pt-BR" sz="16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title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= t;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genre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= g;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leadActor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= a;</a:t>
            </a:r>
          </a:p>
          <a:p>
            <a:r>
              <a:rPr lang="pt-BR" sz="1600" dirty="0" smtClean="0">
                <a:latin typeface="Consolas" pitchFamily="49" charset="0"/>
                <a:cs typeface="Consolas" pitchFamily="49" charset="0"/>
              </a:rPr>
              <a:t>	}</a:t>
            </a:r>
          </a:p>
          <a:p>
            <a:r>
              <a:rPr lang="pt-BR" sz="16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public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String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toString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() {</a:t>
            </a:r>
          </a:p>
          <a:p>
            <a:r>
              <a:rPr lang="pt-BR" sz="16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return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title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+ " " +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genre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+ " " +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leadActor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+ "\n";</a:t>
            </a:r>
          </a:p>
          <a:p>
            <a:r>
              <a:rPr lang="pt-BR" sz="1600" dirty="0" smtClean="0">
                <a:latin typeface="Consolas" pitchFamily="49" charset="0"/>
                <a:cs typeface="Consolas" pitchFamily="49" charset="0"/>
              </a:rPr>
              <a:t>	}</a:t>
            </a:r>
          </a:p>
          <a:p>
            <a:r>
              <a:rPr lang="pt-BR" sz="1600" dirty="0" smtClean="0">
                <a:latin typeface="Consolas" pitchFamily="49" charset="0"/>
                <a:cs typeface="Consolas" pitchFamily="49" charset="0"/>
              </a:rPr>
              <a:t>	//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getters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and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setter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go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here</a:t>
            </a:r>
            <a:endParaRPr lang="pt-BR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pt-BR" sz="1600" dirty="0" smtClean="0">
                <a:latin typeface="Consolas" pitchFamily="49" charset="0"/>
                <a:cs typeface="Consolas" pitchFamily="49" charset="0"/>
              </a:rPr>
              <a:t>}</a:t>
            </a:r>
            <a:endParaRPr lang="pt-BR" sz="1600" dirty="0">
              <a:latin typeface="Consolas" pitchFamily="49" charset="0"/>
              <a:ea typeface="Calibri"/>
              <a:cs typeface="Consolas" pitchFamily="49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28596" y="1357298"/>
            <a:ext cx="8229600" cy="4525963"/>
          </a:xfrm>
        </p:spPr>
        <p:txBody>
          <a:bodyPr>
            <a:normAutofit/>
          </a:bodyPr>
          <a:lstStyle/>
          <a:p>
            <a:r>
              <a:rPr lang="pt-BR" dirty="0" smtClean="0"/>
              <a:t>Podemos fazer isso?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Uma vez que </a:t>
            </a:r>
            <a:r>
              <a:rPr lang="pt-BR" dirty="0" err="1" smtClean="0"/>
              <a:t>sort</a:t>
            </a:r>
            <a:r>
              <a:rPr lang="pt-BR" dirty="0" smtClean="0"/>
              <a:t>() recebe como argumento uma lista</a:t>
            </a:r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Ordenando Coleções(</a:t>
            </a:r>
            <a:r>
              <a:rPr lang="pt-BR" dirty="0" err="1" smtClean="0"/>
              <a:t>Cont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500034" y="2025086"/>
            <a:ext cx="8001056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ArrayList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DVDInfo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&gt;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dvdList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new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ArrayList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DVDInfo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&gt;();</a:t>
            </a:r>
          </a:p>
          <a:p>
            <a:pPr>
              <a:buNone/>
            </a:pPr>
            <a:endParaRPr lang="pt-BR" sz="16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populateList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(); //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adds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the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file data to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the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ArrayList</a:t>
            </a:r>
            <a:endParaRPr lang="pt-BR" sz="16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pt-BR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Collections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.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sort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dvdList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buNone/>
            </a:pP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System.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out.println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dvdList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);</a:t>
            </a:r>
            <a:endParaRPr lang="pt-BR" sz="16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Quando não se sabe se duas referências são idênticas usa-se o ==</a:t>
            </a:r>
          </a:p>
          <a:p>
            <a:r>
              <a:rPr lang="pt-BR" dirty="0" smtClean="0"/>
              <a:t>Quando se quer saber se dois objetos são idênticos são iguais se usa o </a:t>
            </a:r>
            <a:r>
              <a:rPr lang="pt-BR" dirty="0" err="1" smtClean="0"/>
              <a:t>equals</a:t>
            </a:r>
            <a:r>
              <a:rPr lang="pt-BR" dirty="0" smtClean="0"/>
              <a:t>()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Sobrescrevendo o método </a:t>
            </a:r>
            <a:r>
              <a:rPr lang="pt-BR" dirty="0" err="1" smtClean="0"/>
              <a:t>equals</a:t>
            </a:r>
            <a:r>
              <a:rPr lang="pt-BR" dirty="0" smtClean="0"/>
              <a:t>()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28596" y="1357298"/>
            <a:ext cx="8229600" cy="4525963"/>
          </a:xfrm>
        </p:spPr>
        <p:txBody>
          <a:bodyPr>
            <a:normAutofit/>
          </a:bodyPr>
          <a:lstStyle/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#1: Implementamos </a:t>
            </a:r>
            <a:r>
              <a:rPr lang="pt-BR" dirty="0" err="1" smtClean="0"/>
              <a:t>Comparable</a:t>
            </a:r>
            <a:r>
              <a:rPr lang="pt-BR" dirty="0" smtClean="0"/>
              <a:t> de tal forma que um objeto </a:t>
            </a:r>
            <a:r>
              <a:rPr lang="pt-BR" dirty="0" err="1" smtClean="0"/>
              <a:t>DVDInfo</a:t>
            </a:r>
            <a:r>
              <a:rPr lang="pt-BR" dirty="0" smtClean="0"/>
              <a:t> pode se comparar com outros objetos </a:t>
            </a:r>
            <a:r>
              <a:rPr lang="pt-BR" dirty="0" err="1" smtClean="0"/>
              <a:t>DVDInfo</a:t>
            </a:r>
            <a:endParaRPr lang="pt-BR" dirty="0" smtClean="0"/>
          </a:p>
          <a:p>
            <a:r>
              <a:rPr lang="pt-BR" dirty="0" smtClean="0"/>
              <a:t>#2: Implementamos o método </a:t>
            </a:r>
            <a:r>
              <a:rPr lang="pt-BR" dirty="0" err="1" smtClean="0"/>
              <a:t>compareTo</a:t>
            </a:r>
            <a:r>
              <a:rPr lang="pt-BR" dirty="0" smtClean="0"/>
              <a:t>()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Formas de implementar </a:t>
            </a:r>
            <a:r>
              <a:rPr lang="pt-BR" dirty="0" err="1" smtClean="0"/>
              <a:t>Comparable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500034" y="1484784"/>
            <a:ext cx="8001056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class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DVDInfo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implements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Comparable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DVDInfo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&gt; { // #1</a:t>
            </a:r>
          </a:p>
          <a:p>
            <a:pPr>
              <a:buNone/>
            </a:pP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public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compareTo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DVDInfo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d) {</a:t>
            </a:r>
          </a:p>
          <a:p>
            <a:pPr>
              <a:buNone/>
            </a:pP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return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title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.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compareTo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d.getTitle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()); // #2</a:t>
            </a:r>
          </a:p>
          <a:p>
            <a:pPr>
              <a:buNone/>
            </a:pP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	}</a:t>
            </a:r>
          </a:p>
          <a:p>
            <a:pPr>
              <a:buNone/>
            </a:pP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	//resto do classe</a:t>
            </a:r>
          </a:p>
          <a:p>
            <a:pPr>
              <a:buNone/>
            </a:pP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}</a:t>
            </a:r>
            <a:endParaRPr lang="pt-BR" sz="16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571612"/>
            <a:ext cx="8229600" cy="4525963"/>
          </a:xfrm>
        </p:spPr>
        <p:txBody>
          <a:bodyPr/>
          <a:lstStyle/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Negativo se o esse </a:t>
            </a:r>
            <a:r>
              <a:rPr lang="pt-BR" dirty="0" err="1" smtClean="0"/>
              <a:t>thisObjeto</a:t>
            </a:r>
            <a:r>
              <a:rPr lang="pt-BR" dirty="0" smtClean="0"/>
              <a:t> &lt; </a:t>
            </a:r>
            <a:r>
              <a:rPr lang="pt-BR" dirty="0" err="1" smtClean="0"/>
              <a:t>outroObjeto</a:t>
            </a:r>
            <a:endParaRPr lang="pt-BR" dirty="0" smtClean="0"/>
          </a:p>
          <a:p>
            <a:r>
              <a:rPr lang="pt-BR" dirty="0" smtClean="0"/>
              <a:t>Zero se </a:t>
            </a:r>
            <a:r>
              <a:rPr lang="pt-BR" dirty="0" err="1" smtClean="0"/>
              <a:t>thisObjeto</a:t>
            </a:r>
            <a:r>
              <a:rPr lang="pt-BR" dirty="0" smtClean="0"/>
              <a:t> == </a:t>
            </a:r>
            <a:r>
              <a:rPr lang="pt-BR" dirty="0" err="1" smtClean="0"/>
              <a:t>outroObjeto</a:t>
            </a:r>
            <a:endParaRPr lang="pt-BR" dirty="0" smtClean="0"/>
          </a:p>
          <a:p>
            <a:r>
              <a:rPr lang="pt-BR" dirty="0" smtClean="0"/>
              <a:t>Positivo se </a:t>
            </a:r>
            <a:r>
              <a:rPr lang="pt-BR" dirty="0" err="1" smtClean="0"/>
              <a:t>thisObjeto</a:t>
            </a:r>
            <a:r>
              <a:rPr lang="pt-BR" dirty="0" smtClean="0"/>
              <a:t> &gt; </a:t>
            </a:r>
            <a:r>
              <a:rPr lang="pt-BR" dirty="0" err="1" smtClean="0"/>
              <a:t>outroObjeto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Comparable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500034" y="1737358"/>
            <a:ext cx="8001056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fr-FR" dirty="0" smtClean="0">
                <a:latin typeface="Consolas" pitchFamily="49" charset="0"/>
                <a:cs typeface="Consolas" pitchFamily="49" charset="0"/>
              </a:rPr>
              <a:t>package java.util;</a:t>
            </a:r>
          </a:p>
          <a:p>
            <a:pPr>
              <a:buNone/>
            </a:pPr>
            <a:endParaRPr lang="pt-BR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pt-BR" dirty="0" smtClean="0">
                <a:latin typeface="Consolas" pitchFamily="49" charset="0"/>
                <a:cs typeface="Consolas" pitchFamily="49" charset="0"/>
              </a:rPr>
              <a:t>interface </a:t>
            </a:r>
            <a:r>
              <a:rPr lang="pt-BR" dirty="0" err="1" smtClean="0">
                <a:latin typeface="Consolas" pitchFamily="49" charset="0"/>
                <a:cs typeface="Consolas" pitchFamily="49" charset="0"/>
              </a:rPr>
              <a:t>Comparable</a:t>
            </a:r>
            <a:r>
              <a:rPr lang="pt-BR" dirty="0" smtClean="0">
                <a:latin typeface="Consolas" pitchFamily="49" charset="0"/>
                <a:cs typeface="Consolas" pitchFamily="49" charset="0"/>
              </a:rPr>
              <a:t>&lt;T&gt; {</a:t>
            </a:r>
          </a:p>
          <a:p>
            <a:pPr>
              <a:buNone/>
            </a:pPr>
            <a:r>
              <a:rPr lang="pt-BR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pt-BR" dirty="0" err="1" smtClean="0">
                <a:latin typeface="Consolas" pitchFamily="49" charset="0"/>
                <a:cs typeface="Consolas" pitchFamily="49" charset="0"/>
              </a:rPr>
              <a:t>public</a:t>
            </a:r>
            <a:r>
              <a:rPr lang="pt-BR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 smtClean="0">
                <a:latin typeface="Consolas" pitchFamily="49" charset="0"/>
                <a:cs typeface="Consolas" pitchFamily="49" charset="0"/>
              </a:rPr>
              <a:t>compareTo</a:t>
            </a:r>
            <a:r>
              <a:rPr lang="pt-BR" dirty="0" smtClean="0">
                <a:latin typeface="Consolas" pitchFamily="49" charset="0"/>
                <a:cs typeface="Consolas" pitchFamily="49" charset="0"/>
              </a:rPr>
              <a:t>(T </a:t>
            </a:r>
            <a:r>
              <a:rPr lang="pt-BR" dirty="0" err="1" smtClean="0">
                <a:latin typeface="Consolas" pitchFamily="49" charset="0"/>
                <a:cs typeface="Consolas" pitchFamily="49" charset="0"/>
              </a:rPr>
              <a:t>outroObjeto</a:t>
            </a:r>
            <a:r>
              <a:rPr lang="pt-BR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buNone/>
            </a:pPr>
            <a:r>
              <a:rPr lang="pt-BR" dirty="0" smtClean="0">
                <a:latin typeface="Consolas" pitchFamily="49" charset="0"/>
                <a:cs typeface="Consolas" pitchFamily="49" charset="0"/>
              </a:rPr>
              <a:t>}</a:t>
            </a:r>
            <a:endParaRPr lang="pt-BR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571612"/>
            <a:ext cx="8229600" cy="4525963"/>
          </a:xfrm>
        </p:spPr>
        <p:txBody>
          <a:bodyPr/>
          <a:lstStyle/>
          <a:p>
            <a:r>
              <a:rPr lang="pt-BR" dirty="0" smtClean="0"/>
              <a:t>É importante recordar que quando sobrescrevemos </a:t>
            </a:r>
            <a:r>
              <a:rPr lang="pt-BR" dirty="0" err="1" smtClean="0"/>
              <a:t>equals</a:t>
            </a:r>
            <a:r>
              <a:rPr lang="pt-BR" dirty="0" smtClean="0"/>
              <a:t>(), devemos receber um </a:t>
            </a:r>
            <a:r>
              <a:rPr lang="pt-BR" dirty="0" err="1" smtClean="0"/>
              <a:t>Object</a:t>
            </a:r>
            <a:endParaRPr lang="pt-BR" dirty="0" smtClean="0"/>
          </a:p>
          <a:p>
            <a:r>
              <a:rPr lang="pt-BR" dirty="0" smtClean="0"/>
              <a:t>Enquanto que </a:t>
            </a:r>
            <a:r>
              <a:rPr lang="pt-BR" dirty="0" err="1" smtClean="0"/>
              <a:t>compareTo</a:t>
            </a:r>
            <a:r>
              <a:rPr lang="pt-BR" dirty="0" smtClean="0"/>
              <a:t>(), devemos receber uma argumento do mesmo tipo da classe que implementa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Comparable</a:t>
            </a:r>
            <a:r>
              <a:rPr lang="pt-BR" dirty="0" smtClean="0"/>
              <a:t>(</a:t>
            </a:r>
            <a:r>
              <a:rPr lang="pt-BR" dirty="0" err="1" smtClean="0"/>
              <a:t>cont</a:t>
            </a:r>
            <a:r>
              <a:rPr lang="pt-BR" dirty="0" smtClean="0"/>
              <a:t>)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 se quisemos ordenar por outro atributo?</a:t>
            </a:r>
          </a:p>
          <a:p>
            <a:r>
              <a:rPr lang="pt-BR" dirty="0" smtClean="0"/>
              <a:t>Precisamos usar a interface </a:t>
            </a:r>
            <a:r>
              <a:rPr lang="pt-BR" dirty="0" err="1" smtClean="0"/>
              <a:t>Comparator</a:t>
            </a:r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Podem ser passados para outros métodos de </a:t>
            </a:r>
            <a:r>
              <a:rPr lang="pt-BR" dirty="0" err="1" smtClean="0"/>
              <a:t>sort</a:t>
            </a:r>
            <a:r>
              <a:rPr lang="pt-BR" dirty="0" smtClean="0"/>
              <a:t>()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Ordenando com </a:t>
            </a:r>
            <a:r>
              <a:rPr lang="pt-BR" dirty="0" err="1" smtClean="0"/>
              <a:t>Comparator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857224" y="2880366"/>
            <a:ext cx="7000924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fr-FR" dirty="0" smtClean="0">
                <a:latin typeface="Consolas" pitchFamily="49" charset="0"/>
                <a:cs typeface="Consolas" pitchFamily="49" charset="0"/>
              </a:rPr>
              <a:t>package java.util;</a:t>
            </a:r>
          </a:p>
          <a:p>
            <a:pPr>
              <a:buNone/>
            </a:pPr>
            <a:endParaRPr lang="fr-FR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fr-FR" dirty="0" smtClean="0">
                <a:latin typeface="Consolas" pitchFamily="49" charset="0"/>
                <a:cs typeface="Consolas" pitchFamily="49" charset="0"/>
              </a:rPr>
              <a:t>public interface Comparator&lt;T&gt; {</a:t>
            </a:r>
          </a:p>
          <a:p>
            <a:pPr>
              <a:buNone/>
            </a:pPr>
            <a:r>
              <a:rPr lang="fr-FR" dirty="0" smtClean="0">
                <a:latin typeface="Consolas" pitchFamily="49" charset="0"/>
                <a:cs typeface="Consolas" pitchFamily="49" charset="0"/>
              </a:rPr>
              <a:t>    int compare(T o1, T o2);</a:t>
            </a:r>
          </a:p>
          <a:p>
            <a:pPr>
              <a:buNone/>
            </a:pPr>
            <a:r>
              <a:rPr lang="fr-FR" dirty="0" smtClean="0">
                <a:latin typeface="Consolas" pitchFamily="49" charset="0"/>
                <a:cs typeface="Consolas" pitchFamily="49" charset="0"/>
              </a:rPr>
              <a:t>}</a:t>
            </a:r>
            <a:endParaRPr lang="pt-BR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diferença entre </a:t>
            </a:r>
            <a:r>
              <a:rPr lang="pt-BR" dirty="0" err="1" smtClean="0"/>
              <a:t>Comparable</a:t>
            </a:r>
            <a:r>
              <a:rPr lang="pt-BR" dirty="0" smtClean="0"/>
              <a:t> e </a:t>
            </a:r>
            <a:r>
              <a:rPr lang="pt-BR" dirty="0" err="1" smtClean="0"/>
              <a:t>Comparator</a:t>
            </a:r>
            <a:r>
              <a:rPr lang="pt-BR" dirty="0" smtClean="0"/>
              <a:t> é que </a:t>
            </a:r>
            <a:r>
              <a:rPr lang="pt-BR" dirty="0" err="1" smtClean="0"/>
              <a:t>Comparable</a:t>
            </a:r>
            <a:r>
              <a:rPr lang="pt-BR" dirty="0" smtClean="0"/>
              <a:t> precisa ser implementado na própria classe enquanto que </a:t>
            </a:r>
            <a:r>
              <a:rPr lang="pt-BR" dirty="0" err="1" smtClean="0"/>
              <a:t>Comparator</a:t>
            </a:r>
            <a:r>
              <a:rPr lang="pt-BR" dirty="0" smtClean="0"/>
              <a:t> não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Ordenando com </a:t>
            </a:r>
            <a:r>
              <a:rPr lang="pt-BR" dirty="0" err="1" smtClean="0"/>
              <a:t>Comparator</a:t>
            </a:r>
            <a:r>
              <a:rPr lang="pt-BR" dirty="0" smtClean="0"/>
              <a:t>(</a:t>
            </a:r>
            <a:r>
              <a:rPr lang="pt-BR" dirty="0" err="1" smtClean="0"/>
              <a:t>cont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642910" y="3430976"/>
            <a:ext cx="8001056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import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java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.util.*;</a:t>
            </a:r>
          </a:p>
          <a:p>
            <a:pPr>
              <a:buNone/>
            </a:pP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class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GenreSort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implements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Comparator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DVDInfo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&gt; {</a:t>
            </a:r>
          </a:p>
          <a:p>
            <a:pPr>
              <a:buNone/>
            </a:pP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public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compare(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DVDInfo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one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DVDInfo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two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) {</a:t>
            </a:r>
          </a:p>
          <a:p>
            <a:pPr>
              <a:buNone/>
            </a:pP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return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one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.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getGenre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().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compareTo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two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.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getGenre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());</a:t>
            </a:r>
          </a:p>
          <a:p>
            <a:pPr>
              <a:buNone/>
            </a:pP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	}</a:t>
            </a:r>
          </a:p>
          <a:p>
            <a:pPr>
              <a:buNone/>
            </a:pP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}</a:t>
            </a:r>
            <a:endParaRPr lang="pt-BR" sz="16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 descr="diferencaComp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42844" y="1603927"/>
            <a:ext cx="8919049" cy="3896775"/>
          </a:xfr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Comparable</a:t>
            </a:r>
            <a:r>
              <a:rPr lang="pt-BR" dirty="0" smtClean="0"/>
              <a:t> e </a:t>
            </a:r>
            <a:r>
              <a:rPr lang="pt-BR" dirty="0" err="1" smtClean="0"/>
              <a:t>Comparator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Melhor forma de iterar por uma </a:t>
            </a:r>
            <a:r>
              <a:rPr lang="pt-BR" dirty="0" err="1" smtClean="0"/>
              <a:t>collection</a:t>
            </a:r>
            <a:r>
              <a:rPr lang="pt-BR" dirty="0" smtClean="0"/>
              <a:t> é usando um </a:t>
            </a:r>
            <a:r>
              <a:rPr lang="pt-BR" dirty="0" err="1" smtClean="0"/>
              <a:t>Iterator</a:t>
            </a:r>
            <a:endParaRPr lang="pt-BR" dirty="0" smtClean="0"/>
          </a:p>
          <a:p>
            <a:r>
              <a:rPr lang="pt-BR" dirty="0" smtClean="0"/>
              <a:t>Um </a:t>
            </a:r>
            <a:r>
              <a:rPr lang="pt-BR" dirty="0" err="1" smtClean="0"/>
              <a:t>Iterator</a:t>
            </a:r>
            <a:r>
              <a:rPr lang="pt-BR" dirty="0" smtClean="0"/>
              <a:t> é um objeto que está associado a um determinada </a:t>
            </a:r>
            <a:r>
              <a:rPr lang="pt-BR" dirty="0" err="1" smtClean="0"/>
              <a:t>collection</a:t>
            </a:r>
            <a:endParaRPr lang="pt-BR" dirty="0" smtClean="0"/>
          </a:p>
          <a:p>
            <a:r>
              <a:rPr lang="pt-BR" dirty="0" smtClean="0"/>
              <a:t>Um </a:t>
            </a:r>
            <a:r>
              <a:rPr lang="pt-BR" dirty="0" err="1" smtClean="0"/>
              <a:t>Iterator</a:t>
            </a:r>
            <a:r>
              <a:rPr lang="pt-BR" dirty="0" smtClean="0"/>
              <a:t> permite a iteração nos elementos de uma </a:t>
            </a:r>
            <a:r>
              <a:rPr lang="pt-BR" dirty="0" err="1" smtClean="0"/>
              <a:t>collection</a:t>
            </a:r>
            <a:r>
              <a:rPr lang="pt-BR" dirty="0" smtClean="0"/>
              <a:t> um por um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Interface </a:t>
            </a:r>
            <a:r>
              <a:rPr lang="pt-BR" dirty="0" err="1" smtClean="0"/>
              <a:t>Iterator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Interface </a:t>
            </a:r>
            <a:r>
              <a:rPr lang="pt-BR" dirty="0" err="1" smtClean="0"/>
              <a:t>Collection</a:t>
            </a:r>
            <a:r>
              <a:rPr lang="pt-BR" dirty="0" smtClean="0"/>
              <a:t> possui um método que retorna um </a:t>
            </a:r>
            <a:r>
              <a:rPr lang="pt-BR" dirty="0" err="1" smtClean="0"/>
              <a:t>Iterator</a:t>
            </a:r>
            <a:endParaRPr lang="pt-BR" dirty="0" smtClean="0"/>
          </a:p>
          <a:p>
            <a:r>
              <a:rPr lang="pt-BR" dirty="0" smtClean="0"/>
              <a:t>Podemos dizer que possui um cursor interno que sabe o elemento atual que esta sendo retornado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Interface </a:t>
            </a:r>
            <a:r>
              <a:rPr lang="pt-BR" dirty="0" err="1" smtClean="0"/>
              <a:t>Iterator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Declaração </a:t>
            </a:r>
            <a:r>
              <a:rPr lang="pt-BR" dirty="0" err="1" smtClean="0"/>
              <a:t>Iterator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571472" y="1588835"/>
            <a:ext cx="8001056" cy="25545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package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java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.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util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None/>
            </a:pPr>
            <a:endParaRPr lang="pt-BR" sz="16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public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interface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Iterator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&lt;E&gt; {</a:t>
            </a:r>
          </a:p>
          <a:p>
            <a:pPr>
              <a:buNone/>
            </a:pPr>
            <a:endParaRPr lang="pt-BR" sz="16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boolean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hasNext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pPr>
              <a:buNone/>
            </a:pP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	</a:t>
            </a:r>
          </a:p>
          <a:p>
            <a:pPr>
              <a:buNone/>
            </a:pP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   E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next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pPr>
              <a:buNone/>
            </a:pP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	</a:t>
            </a:r>
          </a:p>
          <a:p>
            <a:pPr>
              <a:buNone/>
            </a:pP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remove();</a:t>
            </a:r>
          </a:p>
          <a:p>
            <a:pPr>
              <a:buNone/>
            </a:pP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}</a:t>
            </a:r>
            <a:endParaRPr lang="pt-BR" sz="16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hasNext</a:t>
            </a:r>
            <a:r>
              <a:rPr lang="pt-BR" dirty="0" smtClean="0"/>
              <a:t>()</a:t>
            </a:r>
          </a:p>
          <a:p>
            <a:pPr lvl="1"/>
            <a:r>
              <a:rPr lang="pt-BR" dirty="0" smtClean="0"/>
              <a:t>Retorna </a:t>
            </a:r>
            <a:r>
              <a:rPr lang="pt-BR" dirty="0" err="1" smtClean="0"/>
              <a:t>true</a:t>
            </a:r>
            <a:r>
              <a:rPr lang="pt-BR" dirty="0" smtClean="0"/>
              <a:t> se pelo menos existe mais um elemento. A chamada desse método não modifica o “cursor” </a:t>
            </a:r>
          </a:p>
          <a:p>
            <a:r>
              <a:rPr lang="pt-BR" dirty="0" err="1" smtClean="0"/>
              <a:t>next</a:t>
            </a:r>
            <a:r>
              <a:rPr lang="pt-BR" dirty="0" smtClean="0"/>
              <a:t>() </a:t>
            </a:r>
          </a:p>
          <a:p>
            <a:pPr lvl="1"/>
            <a:r>
              <a:rPr lang="pt-BR" dirty="0" smtClean="0"/>
              <a:t>Retorna o próximo objeto da coleção  e move o “cursor” para o próximo elemento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Métodos de </a:t>
            </a:r>
            <a:r>
              <a:rPr lang="pt-BR" dirty="0" err="1" smtClean="0"/>
              <a:t>Iterator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Sobrescrevendo o método </a:t>
            </a:r>
            <a:r>
              <a:rPr lang="pt-BR" dirty="0" err="1" smtClean="0"/>
              <a:t>equals</a:t>
            </a:r>
            <a:r>
              <a:rPr lang="pt-BR" dirty="0" smtClean="0"/>
              <a:t>()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611560" y="1436239"/>
            <a:ext cx="7344816" cy="32974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class </a:t>
            </a:r>
            <a:r>
              <a:rPr lang="en-US" sz="1400" dirty="0" err="1" smtClean="0">
                <a:latin typeface="Consolas" pitchFamily="49" charset="0"/>
                <a:ea typeface="Calibri"/>
                <a:cs typeface="Consolas" pitchFamily="49" charset="0"/>
              </a:rPr>
              <a:t>Metre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private </a:t>
            </a:r>
            <a:r>
              <a:rPr lang="en-US" sz="1400" dirty="0" err="1" smtClean="0">
                <a:latin typeface="Consolas" pitchFamily="49" charset="0"/>
                <a:ea typeface="Calibri"/>
                <a:cs typeface="Consolas" pitchFamily="49" charset="0"/>
              </a:rPr>
              <a:t>int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 value;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</a:t>
            </a:r>
            <a:r>
              <a:rPr lang="en-US" sz="1400" dirty="0" err="1" smtClean="0">
                <a:latin typeface="Consolas" pitchFamily="49" charset="0"/>
                <a:ea typeface="Calibri"/>
                <a:cs typeface="Consolas" pitchFamily="49" charset="0"/>
              </a:rPr>
              <a:t>Metre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(</a:t>
            </a:r>
            <a:r>
              <a:rPr lang="en-US" sz="1400" dirty="0" err="1" smtClean="0">
                <a:latin typeface="Consolas" pitchFamily="49" charset="0"/>
                <a:ea typeface="Calibri"/>
                <a:cs typeface="Consolas" pitchFamily="49" charset="0"/>
              </a:rPr>
              <a:t>int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ea typeface="Calibri"/>
                <a:cs typeface="Consolas" pitchFamily="49" charset="0"/>
              </a:rPr>
              <a:t>val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) {value = </a:t>
            </a:r>
            <a:r>
              <a:rPr lang="en-US" sz="1400" dirty="0" err="1" smtClean="0">
                <a:latin typeface="Consolas" pitchFamily="49" charset="0"/>
                <a:ea typeface="Calibri"/>
                <a:cs typeface="Consolas" pitchFamily="49" charset="0"/>
              </a:rPr>
              <a:t>val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;}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public </a:t>
            </a:r>
            <a:r>
              <a:rPr lang="en-US" sz="1400" dirty="0" err="1" smtClean="0">
                <a:latin typeface="Consolas" pitchFamily="49" charset="0"/>
                <a:ea typeface="Calibri"/>
                <a:cs typeface="Consolas" pitchFamily="49" charset="0"/>
              </a:rPr>
              <a:t>int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ea typeface="Calibri"/>
                <a:cs typeface="Consolas" pitchFamily="49" charset="0"/>
              </a:rPr>
              <a:t>getValue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()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	return value;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public </a:t>
            </a:r>
            <a:r>
              <a:rPr lang="en-US" sz="1400" dirty="0" err="1" smtClean="0">
                <a:latin typeface="Consolas" pitchFamily="49" charset="0"/>
                <a:ea typeface="Calibri"/>
                <a:cs typeface="Consolas" pitchFamily="49" charset="0"/>
              </a:rPr>
              <a:t>boolean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 equals(Object o)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	if ((o </a:t>
            </a:r>
            <a:r>
              <a:rPr lang="en-US" sz="1400" dirty="0" err="1" smtClean="0">
                <a:latin typeface="Consolas" pitchFamily="49" charset="0"/>
                <a:ea typeface="Calibri"/>
                <a:cs typeface="Consolas" pitchFamily="49" charset="0"/>
              </a:rPr>
              <a:t>instanceof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ea typeface="Calibri"/>
                <a:cs typeface="Consolas" pitchFamily="49" charset="0"/>
              </a:rPr>
              <a:t>Metre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) &amp;&amp; (((</a:t>
            </a:r>
            <a:r>
              <a:rPr lang="en-US" sz="1400" dirty="0" err="1" smtClean="0">
                <a:latin typeface="Consolas" pitchFamily="49" charset="0"/>
                <a:ea typeface="Calibri"/>
                <a:cs typeface="Consolas" pitchFamily="49" charset="0"/>
              </a:rPr>
              <a:t>Metre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)o).</a:t>
            </a:r>
            <a:r>
              <a:rPr lang="en-US" sz="1400" dirty="0" err="1" smtClean="0">
                <a:latin typeface="Consolas" pitchFamily="49" charset="0"/>
                <a:ea typeface="Calibri"/>
                <a:cs typeface="Consolas" pitchFamily="49" charset="0"/>
              </a:rPr>
              <a:t>getValue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() == </a:t>
            </a:r>
            <a:r>
              <a:rPr lang="en-US" sz="1400" dirty="0" err="1" smtClean="0">
                <a:latin typeface="Consolas" pitchFamily="49" charset="0"/>
                <a:ea typeface="Calibri"/>
                <a:cs typeface="Consolas" pitchFamily="49" charset="0"/>
              </a:rPr>
              <a:t>this.value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))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		return true;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	} else { return false; 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}</a:t>
            </a:r>
            <a:endParaRPr lang="pt-BR" sz="1400" dirty="0">
              <a:latin typeface="Consolas" pitchFamily="49" charset="0"/>
              <a:ea typeface="Calibri"/>
              <a:cs typeface="Consolas" pitchFamily="49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As consultas em </a:t>
            </a:r>
            <a:r>
              <a:rPr lang="pt-BR" dirty="0" err="1" smtClean="0"/>
              <a:t>arrays</a:t>
            </a:r>
            <a:r>
              <a:rPr lang="pt-BR" dirty="0" smtClean="0"/>
              <a:t> e </a:t>
            </a:r>
            <a:r>
              <a:rPr lang="pt-BR" dirty="0" err="1" smtClean="0"/>
              <a:t>collections</a:t>
            </a:r>
            <a:r>
              <a:rPr lang="pt-BR" dirty="0" smtClean="0"/>
              <a:t> são realizadas com o método </a:t>
            </a:r>
            <a:r>
              <a:rPr lang="pt-BR" dirty="0" err="1" smtClean="0"/>
              <a:t>binarySearch</a:t>
            </a:r>
            <a:r>
              <a:rPr lang="pt-BR" dirty="0" smtClean="0"/>
              <a:t>()</a:t>
            </a:r>
          </a:p>
          <a:p>
            <a:r>
              <a:rPr lang="pt-BR" dirty="0" smtClean="0"/>
              <a:t>Se obtiverem sucesso, retornam o índice encontrado</a:t>
            </a:r>
          </a:p>
          <a:p>
            <a:r>
              <a:rPr lang="pt-BR" dirty="0" smtClean="0"/>
              <a:t>Se não encontrarem retornam o provável lugar de inserção </a:t>
            </a:r>
            <a:r>
              <a:rPr lang="pt-BR" dirty="0" err="1" smtClean="0"/>
              <a:t>negativado</a:t>
            </a:r>
            <a:r>
              <a:rPr lang="pt-BR" dirty="0" smtClean="0"/>
              <a:t> e somado a -1</a:t>
            </a:r>
          </a:p>
          <a:p>
            <a:r>
              <a:rPr lang="pt-BR" dirty="0" smtClean="0"/>
              <a:t>A coleção ou </a:t>
            </a:r>
            <a:r>
              <a:rPr lang="pt-BR" dirty="0" err="1" smtClean="0"/>
              <a:t>array</a:t>
            </a:r>
            <a:r>
              <a:rPr lang="pt-BR" dirty="0" smtClean="0"/>
              <a:t> deve ter sido classificado antes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Consultando </a:t>
            </a:r>
            <a:r>
              <a:rPr lang="pt-BR" dirty="0" err="1" smtClean="0"/>
              <a:t>arrays</a:t>
            </a:r>
            <a:r>
              <a:rPr lang="pt-BR" dirty="0" smtClean="0"/>
              <a:t> e </a:t>
            </a:r>
            <a:r>
              <a:rPr lang="pt-BR" dirty="0" err="1" smtClean="0"/>
              <a:t>collections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Se o </a:t>
            </a:r>
            <a:r>
              <a:rPr lang="pt-BR" dirty="0" err="1" smtClean="0"/>
              <a:t>array</a:t>
            </a:r>
            <a:r>
              <a:rPr lang="pt-BR" dirty="0" smtClean="0"/>
              <a:t>/coleção não tiver sido classificado os resultados serão imprevisíveis</a:t>
            </a:r>
          </a:p>
          <a:p>
            <a:r>
              <a:rPr lang="pt-BR" dirty="0" smtClean="0"/>
              <a:t>Se uma coleção foi classificada em ordem natural, ela deve ser consultada em ordem natural</a:t>
            </a:r>
          </a:p>
          <a:p>
            <a:r>
              <a:rPr lang="pt-BR" dirty="0" smtClean="0"/>
              <a:t>Se a coleção/</a:t>
            </a:r>
            <a:r>
              <a:rPr lang="pt-BR" dirty="0" err="1" smtClean="0"/>
              <a:t>array</a:t>
            </a:r>
            <a:r>
              <a:rPr lang="pt-BR" dirty="0" smtClean="0"/>
              <a:t> foi classificada usando um </a:t>
            </a:r>
            <a:r>
              <a:rPr lang="pt-BR" dirty="0" err="1" smtClean="0"/>
              <a:t>Comparator</a:t>
            </a:r>
            <a:r>
              <a:rPr lang="pt-BR" dirty="0" smtClean="0"/>
              <a:t>, esse </a:t>
            </a:r>
            <a:r>
              <a:rPr lang="pt-BR" dirty="0" err="1" smtClean="0"/>
              <a:t>Comparator</a:t>
            </a:r>
            <a:r>
              <a:rPr lang="pt-BR" dirty="0" smtClean="0"/>
              <a:t> deve ser passado como parâmetro para o método de busca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Consultando </a:t>
            </a:r>
            <a:r>
              <a:rPr lang="pt-BR" dirty="0" err="1" smtClean="0"/>
              <a:t>arrays</a:t>
            </a:r>
            <a:r>
              <a:rPr lang="pt-BR" dirty="0" smtClean="0"/>
              <a:t> e </a:t>
            </a:r>
            <a:r>
              <a:rPr lang="pt-BR" dirty="0" err="1" smtClean="0"/>
              <a:t>collections</a:t>
            </a:r>
            <a:r>
              <a:rPr lang="pt-BR" dirty="0" smtClean="0"/>
              <a:t>(</a:t>
            </a:r>
            <a:r>
              <a:rPr lang="pt-BR" dirty="0" err="1" smtClean="0"/>
              <a:t>cont</a:t>
            </a:r>
            <a:r>
              <a:rPr lang="pt-BR" dirty="0" smtClean="0"/>
              <a:t>)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85804" y="71422"/>
            <a:ext cx="8229600" cy="1143000"/>
          </a:xfrm>
        </p:spPr>
        <p:txBody>
          <a:bodyPr>
            <a:normAutofit/>
          </a:bodyPr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214282" y="1190701"/>
            <a:ext cx="8715436" cy="45243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import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java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.util.*;</a:t>
            </a:r>
          </a:p>
          <a:p>
            <a:pPr>
              <a:buNone/>
            </a:pPr>
            <a:endParaRPr lang="pt-BR" sz="16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class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ReSortComparator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implements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Comparator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&lt;String&gt; {</a:t>
            </a:r>
          </a:p>
          <a:p>
            <a:pPr>
              <a:buNone/>
            </a:pP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public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compare(String a, String b) {</a:t>
            </a:r>
          </a:p>
          <a:p>
            <a:pPr>
              <a:buNone/>
            </a:pP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return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b.compareTo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(a); </a:t>
            </a:r>
          </a:p>
          <a:p>
            <a:pPr>
              <a:buNone/>
            </a:pP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	}</a:t>
            </a:r>
          </a:p>
          <a:p>
            <a:pPr>
              <a:buNone/>
            </a:pP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buNone/>
            </a:pPr>
            <a:endParaRPr lang="pt-BR" sz="16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class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SearchObjArray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{</a:t>
            </a:r>
          </a:p>
          <a:p>
            <a:pPr>
              <a:buNone/>
            </a:pP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public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static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main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(String []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args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) {</a:t>
            </a:r>
          </a:p>
          <a:p>
            <a:pPr>
              <a:buNone/>
            </a:pP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		String []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sa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= {"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one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", "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two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", "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three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", "four"};</a:t>
            </a:r>
          </a:p>
          <a:p>
            <a:pPr>
              <a:buNone/>
            </a:pPr>
            <a:endParaRPr lang="pt-BR" sz="16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Arrays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.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sort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sa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); </a:t>
            </a:r>
          </a:p>
          <a:p>
            <a:pPr>
              <a:buNone/>
            </a:pPr>
            <a:endParaRPr lang="pt-BR" sz="16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		for(String s :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sa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) System.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out.print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(s + " ");</a:t>
            </a:r>
          </a:p>
          <a:p>
            <a:pPr>
              <a:buNone/>
            </a:pPr>
            <a:endParaRPr lang="pt-BR" sz="16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		System.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out.println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("\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none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=“+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Arrays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.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binarySearch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sa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,"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one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");	</a:t>
            </a:r>
            <a:endParaRPr lang="pt-BR" sz="16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85804" y="71422"/>
            <a:ext cx="8229600" cy="1143000"/>
          </a:xfrm>
        </p:spPr>
        <p:txBody>
          <a:bodyPr>
            <a:normAutofit/>
          </a:bodyPr>
          <a:lstStyle/>
          <a:p>
            <a:r>
              <a:rPr lang="pt-BR" dirty="0" smtClean="0"/>
              <a:t>Exemplo(</a:t>
            </a:r>
            <a:r>
              <a:rPr lang="pt-BR" dirty="0" err="1" smtClean="0"/>
              <a:t>cont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285720" y="1246892"/>
            <a:ext cx="8715436" cy="30469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		System.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out.println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("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now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reverse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sort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");</a:t>
            </a:r>
          </a:p>
          <a:p>
            <a:pPr>
              <a:buNone/>
            </a:pPr>
            <a:endParaRPr lang="pt-BR" sz="16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ReSortComparator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rs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new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ReSortComparator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pPr>
              <a:buNone/>
            </a:pPr>
            <a:endParaRPr lang="pt-BR" sz="16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Arrays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.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sort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sa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,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rs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buNone/>
            </a:pPr>
            <a:endParaRPr lang="pt-BR" sz="16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		for(String s :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sa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) System.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out.print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(s + " ");</a:t>
            </a:r>
          </a:p>
          <a:p>
            <a:pPr>
              <a:buNone/>
            </a:pPr>
            <a:endParaRPr lang="pt-BR" sz="16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		System.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out.println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("\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none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=“+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Arrays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.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binarySearch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sa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,"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one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")); </a:t>
            </a:r>
          </a:p>
          <a:p>
            <a:pPr>
              <a:buNone/>
            </a:pP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		System.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out.println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("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one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=“+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Arrays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.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binarySearch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sa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,"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one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",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rs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)); </a:t>
            </a:r>
          </a:p>
          <a:p>
            <a:pPr>
              <a:buNone/>
            </a:pP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	}</a:t>
            </a:r>
          </a:p>
          <a:p>
            <a:pPr>
              <a:buNone/>
            </a:pP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}</a:t>
            </a:r>
            <a:endParaRPr lang="pt-BR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285720" y="4429132"/>
            <a:ext cx="8715436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sz="1600" dirty="0" smtClean="0">
                <a:latin typeface="Consolas" pitchFamily="49" charset="0"/>
                <a:cs typeface="Consolas" pitchFamily="49" charset="0"/>
              </a:rPr>
              <a:t>four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one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three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two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one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= 1</a:t>
            </a:r>
          </a:p>
          <a:p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now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reverse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sort</a:t>
            </a:r>
            <a:endParaRPr lang="pt-BR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two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three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one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four </a:t>
            </a:r>
          </a:p>
          <a:p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one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= -1</a:t>
            </a:r>
          </a:p>
          <a:p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one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= 2</a:t>
            </a:r>
            <a:endParaRPr lang="pt-BR" sz="16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classe </a:t>
            </a:r>
            <a:r>
              <a:rPr lang="pt-BR" dirty="0" err="1" smtClean="0"/>
              <a:t>Arrays</a:t>
            </a:r>
            <a:r>
              <a:rPr lang="pt-BR" dirty="0" smtClean="0"/>
              <a:t> possui um método </a:t>
            </a:r>
            <a:r>
              <a:rPr lang="pt-BR" dirty="0" err="1" smtClean="0"/>
              <a:t>asList</a:t>
            </a:r>
            <a:r>
              <a:rPr lang="pt-BR" dirty="0" smtClean="0"/>
              <a:t>()</a:t>
            </a:r>
          </a:p>
          <a:p>
            <a:r>
              <a:rPr lang="pt-BR" dirty="0" smtClean="0"/>
              <a:t>Modificações realizadas no </a:t>
            </a:r>
            <a:r>
              <a:rPr lang="pt-BR" dirty="0" err="1" smtClean="0"/>
              <a:t>array</a:t>
            </a:r>
            <a:r>
              <a:rPr lang="pt-BR" dirty="0" smtClean="0"/>
              <a:t> modificam também a lista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Convertendo de </a:t>
            </a:r>
            <a:r>
              <a:rPr lang="pt-BR" dirty="0" err="1" smtClean="0"/>
              <a:t>array</a:t>
            </a:r>
            <a:r>
              <a:rPr lang="pt-BR" dirty="0" smtClean="0"/>
              <a:t> para listas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285720" y="3357562"/>
            <a:ext cx="8715436" cy="2308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String[]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sa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= {"one", "two", "three", "four"};</a:t>
            </a:r>
          </a:p>
          <a:p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List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sList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Arrays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.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asList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sa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); //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make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a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List</a:t>
            </a:r>
            <a:endParaRPr lang="pt-BR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pt-BR" sz="1600" dirty="0" smtClean="0">
                <a:latin typeface="Consolas" pitchFamily="49" charset="0"/>
                <a:cs typeface="Consolas" pitchFamily="49" charset="0"/>
              </a:rPr>
              <a:t>System.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out.println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("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size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" +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sList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.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size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());</a:t>
            </a:r>
          </a:p>
          <a:p>
            <a:r>
              <a:rPr lang="pt-BR" sz="1600" dirty="0" smtClean="0">
                <a:latin typeface="Consolas" pitchFamily="49" charset="0"/>
                <a:cs typeface="Consolas" pitchFamily="49" charset="0"/>
              </a:rPr>
              <a:t>System.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out.println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("idx2 " +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sList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.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get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(2));</a:t>
            </a:r>
          </a:p>
          <a:p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sList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.set(3,"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six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"); //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change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List</a:t>
            </a:r>
            <a:endParaRPr lang="pt-BR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sa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[1] = "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five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"; //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change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array</a:t>
            </a:r>
            <a:endParaRPr lang="pt-BR" sz="1600" dirty="0" smtClean="0">
              <a:latin typeface="Consolas" pitchFamily="49" charset="0"/>
              <a:cs typeface="Consolas" pitchFamily="49" charset="0"/>
            </a:endParaRPr>
          </a:p>
          <a:p>
            <a:endParaRPr lang="pt-BR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pt-BR" sz="1600" dirty="0" smtClean="0">
                <a:latin typeface="Consolas" pitchFamily="49" charset="0"/>
                <a:cs typeface="Consolas" pitchFamily="49" charset="0"/>
              </a:rPr>
              <a:t>for(String s : as) System.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out.print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(s + " ");</a:t>
            </a:r>
          </a:p>
          <a:p>
            <a:r>
              <a:rPr lang="pt-BR" sz="1600" dirty="0" smtClean="0">
                <a:latin typeface="Consolas" pitchFamily="49" charset="0"/>
                <a:cs typeface="Consolas" pitchFamily="49" charset="0"/>
              </a:rPr>
              <a:t>System.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out.println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("\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nsl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[1] " +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sList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.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get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(1));</a:t>
            </a:r>
            <a:endParaRPr lang="pt-BR" sz="16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974739"/>
            <a:ext cx="8229600" cy="4525963"/>
          </a:xfrm>
        </p:spPr>
        <p:txBody>
          <a:bodyPr>
            <a:normAutofit/>
          </a:bodyPr>
          <a:lstStyle/>
          <a:p>
            <a:r>
              <a:rPr lang="pt-BR" dirty="0" smtClean="0"/>
              <a:t>A  interface </a:t>
            </a:r>
            <a:r>
              <a:rPr lang="pt-BR" dirty="0" err="1" smtClean="0"/>
              <a:t>Collection</a:t>
            </a:r>
            <a:r>
              <a:rPr lang="pt-BR" dirty="0" smtClean="0"/>
              <a:t> possui um método </a:t>
            </a:r>
            <a:r>
              <a:rPr lang="pt-BR" dirty="0" err="1" smtClean="0"/>
              <a:t>toArray</a:t>
            </a:r>
            <a:r>
              <a:rPr lang="pt-BR" dirty="0" smtClean="0"/>
              <a:t>()</a:t>
            </a:r>
          </a:p>
          <a:p>
            <a:r>
              <a:rPr lang="pt-BR" dirty="0" smtClean="0"/>
              <a:t>Modificações realizadas na lista não modificam o </a:t>
            </a:r>
            <a:r>
              <a:rPr lang="pt-BR" dirty="0" err="1" smtClean="0"/>
              <a:t>array</a:t>
            </a:r>
            <a:endParaRPr lang="pt-BR" dirty="0" smtClean="0"/>
          </a:p>
          <a:p>
            <a:r>
              <a:rPr lang="pt-BR" dirty="0" smtClean="0"/>
              <a:t>É sobrecarregado para retornar um </a:t>
            </a:r>
            <a:r>
              <a:rPr lang="pt-BR" dirty="0" err="1" smtClean="0"/>
              <a:t>array</a:t>
            </a:r>
            <a:r>
              <a:rPr lang="pt-BR" dirty="0" smtClean="0"/>
              <a:t> de </a:t>
            </a:r>
            <a:r>
              <a:rPr lang="pt-BR" dirty="0" err="1" smtClean="0"/>
              <a:t>Object</a:t>
            </a:r>
            <a:r>
              <a:rPr lang="pt-BR" dirty="0" smtClean="0"/>
              <a:t> e outro que recebe um </a:t>
            </a:r>
            <a:r>
              <a:rPr lang="pt-BR" dirty="0" err="1" smtClean="0"/>
              <a:t>array</a:t>
            </a:r>
            <a:r>
              <a:rPr lang="pt-BR" dirty="0" smtClean="0"/>
              <a:t> criado com um tipo específico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-71462"/>
            <a:ext cx="8229600" cy="1143000"/>
          </a:xfrm>
        </p:spPr>
        <p:txBody>
          <a:bodyPr/>
          <a:lstStyle/>
          <a:p>
            <a:r>
              <a:rPr lang="pt-BR" dirty="0" smtClean="0"/>
              <a:t>Convertendo de listas para </a:t>
            </a:r>
            <a:r>
              <a:rPr lang="pt-BR" dirty="0" err="1" smtClean="0"/>
              <a:t>arrays</a:t>
            </a:r>
            <a:endParaRPr lang="pt-BR" dirty="0" smtClean="0"/>
          </a:p>
        </p:txBody>
      </p:sp>
      <p:sp>
        <p:nvSpPr>
          <p:cNvPr id="4" name="CaixaDeTexto 3"/>
          <p:cNvSpPr txBox="1"/>
          <p:nvPr/>
        </p:nvSpPr>
        <p:spPr>
          <a:xfrm>
            <a:off x="285720" y="4748767"/>
            <a:ext cx="8715436" cy="13234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List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Integer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&gt;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iL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new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ArrayList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Integer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&gt;();</a:t>
            </a:r>
          </a:p>
          <a:p>
            <a:r>
              <a:rPr lang="pt-BR" sz="1600" dirty="0" smtClean="0">
                <a:latin typeface="Consolas" pitchFamily="49" charset="0"/>
                <a:cs typeface="Consolas" pitchFamily="49" charset="0"/>
              </a:rPr>
              <a:t>for(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x=0; x&lt;3; x++)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iL.add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(x);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Object[]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oa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iL.toArray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(); // create an Object array</a:t>
            </a:r>
          </a:p>
          <a:p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Integer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[] ia2 =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new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Integer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[3];</a:t>
            </a:r>
          </a:p>
          <a:p>
            <a:r>
              <a:rPr lang="pt-BR" sz="1600" dirty="0" smtClean="0">
                <a:latin typeface="Consolas" pitchFamily="49" charset="0"/>
                <a:cs typeface="Consolas" pitchFamily="49" charset="0"/>
              </a:rPr>
              <a:t>ia2 =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iL.toArray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(ia2); //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create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an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Integer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array</a:t>
            </a:r>
            <a:endParaRPr lang="pt-BR" sz="16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Usando Listas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214314" y="1500174"/>
            <a:ext cx="8572528" cy="35394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class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ItTest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{</a:t>
            </a:r>
          </a:p>
          <a:p>
            <a:pPr>
              <a:buNone/>
            </a:pP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public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static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main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(String[]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args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) {</a:t>
            </a:r>
          </a:p>
          <a:p>
            <a:pPr>
              <a:buNone/>
            </a:pP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List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Dog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&gt; d =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new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ArrayList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Dog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&gt;();</a:t>
            </a:r>
          </a:p>
          <a:p>
            <a:pPr>
              <a:buNone/>
            </a:pP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Dog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dog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new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Dog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("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aiko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");</a:t>
            </a:r>
          </a:p>
          <a:p>
            <a:pPr>
              <a:buNone/>
            </a:pP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d.add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dog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buNone/>
            </a:pP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d.add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new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Dog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("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clover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"));</a:t>
            </a:r>
          </a:p>
          <a:p>
            <a:pPr>
              <a:buNone/>
            </a:pP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d.add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new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Dog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("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magnolia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"));</a:t>
            </a:r>
          </a:p>
          <a:p>
            <a:pPr>
              <a:buNone/>
            </a:pP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Iterator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Dog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&gt; i3 =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d.iterator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(); //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make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an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iterator</a:t>
            </a:r>
            <a:endParaRPr lang="pt-BR" sz="16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while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(i3.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hasNext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()) {</a:t>
            </a:r>
          </a:p>
          <a:p>
            <a:pPr>
              <a:buNone/>
            </a:pP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			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Dog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d2 = i3.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next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(); //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cast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not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required</a:t>
            </a:r>
            <a:endParaRPr lang="pt-BR" sz="16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			System.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out.println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(d2.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name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buNone/>
            </a:pP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		}</a:t>
            </a:r>
          </a:p>
          <a:p>
            <a:pPr>
              <a:buNone/>
            </a:pP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	}</a:t>
            </a:r>
          </a:p>
          <a:p>
            <a:pPr>
              <a:buNone/>
            </a:pP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}</a:t>
            </a:r>
            <a:endParaRPr lang="pt-BR" sz="16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28596" y="1403367"/>
            <a:ext cx="8229600" cy="4525963"/>
          </a:xfrm>
        </p:spPr>
        <p:txBody>
          <a:bodyPr/>
          <a:lstStyle/>
          <a:p>
            <a:r>
              <a:rPr lang="pt-BR" dirty="0" smtClean="0"/>
              <a:t>Sets não permitem  elementos duplicados</a:t>
            </a:r>
          </a:p>
          <a:p>
            <a:r>
              <a:rPr lang="pt-BR" dirty="0" smtClean="0"/>
              <a:t>Considere o seguinte código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Usando Sets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357190" y="2571744"/>
            <a:ext cx="8572528" cy="35394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public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static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main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(String[]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args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) {</a:t>
            </a:r>
          </a:p>
          <a:p>
            <a:pPr>
              <a:buNone/>
            </a:pP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boolean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[]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ba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new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boolean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[5];</a:t>
            </a:r>
          </a:p>
          <a:p>
            <a:pPr>
              <a:buNone/>
            </a:pP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	//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insert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code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here</a:t>
            </a:r>
            <a:endParaRPr lang="pt-BR" sz="16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ba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[0] =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s.add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("a");</a:t>
            </a:r>
          </a:p>
          <a:p>
            <a:pPr>
              <a:buNone/>
            </a:pP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ba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[1] =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s.add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new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Integer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(42));</a:t>
            </a:r>
          </a:p>
          <a:p>
            <a:pPr>
              <a:buNone/>
            </a:pP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ba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[2] =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s.add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("b");</a:t>
            </a:r>
          </a:p>
          <a:p>
            <a:pPr>
              <a:buNone/>
            </a:pP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ba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[3] =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s.add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("a");</a:t>
            </a:r>
          </a:p>
          <a:p>
            <a:pPr>
              <a:buNone/>
            </a:pP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ba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[4] =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s.add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new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Object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());</a:t>
            </a:r>
          </a:p>
          <a:p>
            <a:pPr>
              <a:buNone/>
            </a:pP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	for(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x=0; x&lt;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ba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.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length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; x++)</a:t>
            </a:r>
          </a:p>
          <a:p>
            <a:pPr>
              <a:buNone/>
            </a:pP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		System.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out.print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ba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[x] + " ");</a:t>
            </a:r>
          </a:p>
          <a:p>
            <a:pPr>
              <a:buNone/>
            </a:pP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	System.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out.println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("\n");</a:t>
            </a:r>
          </a:p>
          <a:p>
            <a:pPr>
              <a:buNone/>
            </a:pP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	for(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Object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o : s)</a:t>
            </a:r>
          </a:p>
          <a:p>
            <a:pPr>
              <a:buNone/>
            </a:pP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		System.</a:t>
            </a:r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out.print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(o + " ");</a:t>
            </a:r>
          </a:p>
          <a:p>
            <a:pPr>
              <a:buNone/>
            </a:pP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}</a:t>
            </a:r>
            <a:endParaRPr lang="pt-BR" sz="16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Set s = </a:t>
            </a:r>
            <a:r>
              <a:rPr lang="pt-BR" dirty="0" err="1" smtClean="0"/>
              <a:t>new</a:t>
            </a:r>
            <a:r>
              <a:rPr lang="pt-BR" dirty="0" smtClean="0"/>
              <a:t> </a:t>
            </a:r>
            <a:r>
              <a:rPr lang="pt-BR" dirty="0" err="1" smtClean="0"/>
              <a:t>HashSet</a:t>
            </a:r>
            <a:r>
              <a:rPr lang="pt-BR" dirty="0" smtClean="0"/>
              <a:t>();</a:t>
            </a:r>
          </a:p>
          <a:p>
            <a:pPr lvl="1"/>
            <a:r>
              <a:rPr lang="pt-BR" dirty="0" err="1" smtClean="0"/>
              <a:t>true</a:t>
            </a:r>
            <a:r>
              <a:rPr lang="pt-BR" dirty="0" smtClean="0"/>
              <a:t> </a:t>
            </a:r>
            <a:r>
              <a:rPr lang="pt-BR" dirty="0" err="1" smtClean="0"/>
              <a:t>true</a:t>
            </a:r>
            <a:r>
              <a:rPr lang="pt-BR" dirty="0" smtClean="0"/>
              <a:t> </a:t>
            </a:r>
            <a:r>
              <a:rPr lang="pt-BR" dirty="0" err="1" smtClean="0"/>
              <a:t>true</a:t>
            </a:r>
            <a:r>
              <a:rPr lang="pt-BR" dirty="0" smtClean="0"/>
              <a:t> </a:t>
            </a:r>
            <a:r>
              <a:rPr lang="pt-BR" dirty="0" err="1" smtClean="0"/>
              <a:t>false</a:t>
            </a:r>
            <a:r>
              <a:rPr lang="pt-BR" dirty="0" smtClean="0"/>
              <a:t> </a:t>
            </a:r>
            <a:r>
              <a:rPr lang="pt-BR" dirty="0" err="1" smtClean="0"/>
              <a:t>true</a:t>
            </a:r>
            <a:endParaRPr lang="pt-BR" dirty="0" smtClean="0"/>
          </a:p>
          <a:p>
            <a:pPr lvl="1"/>
            <a:r>
              <a:rPr lang="pt-BR" dirty="0" err="1" smtClean="0"/>
              <a:t>homer</a:t>
            </a:r>
            <a:r>
              <a:rPr lang="pt-BR" dirty="0" smtClean="0"/>
              <a:t> </a:t>
            </a:r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lang</a:t>
            </a:r>
            <a:r>
              <a:rPr lang="pt-BR" dirty="0" smtClean="0"/>
              <a:t>.</a:t>
            </a:r>
            <a:r>
              <a:rPr lang="pt-BR" dirty="0" err="1" smtClean="0"/>
              <a:t>Object@</a:t>
            </a:r>
            <a:r>
              <a:rPr lang="pt-BR" dirty="0" smtClean="0"/>
              <a:t>e09713 42 </a:t>
            </a:r>
            <a:r>
              <a:rPr lang="pt-BR" dirty="0" err="1" smtClean="0"/>
              <a:t>bart</a:t>
            </a:r>
            <a:endParaRPr lang="pt-BR" dirty="0" smtClean="0"/>
          </a:p>
          <a:p>
            <a:r>
              <a:rPr lang="pt-BR" dirty="0" smtClean="0"/>
              <a:t>Set s = </a:t>
            </a:r>
            <a:r>
              <a:rPr lang="pt-BR" dirty="0" err="1" smtClean="0"/>
              <a:t>new</a:t>
            </a:r>
            <a:r>
              <a:rPr lang="pt-BR" dirty="0" smtClean="0"/>
              <a:t> </a:t>
            </a:r>
            <a:r>
              <a:rPr lang="pt-BR" dirty="0" err="1" smtClean="0"/>
              <a:t>TreeSet</a:t>
            </a:r>
            <a:r>
              <a:rPr lang="pt-BR" dirty="0" smtClean="0"/>
              <a:t>();</a:t>
            </a:r>
          </a:p>
          <a:p>
            <a:pPr lvl="1"/>
            <a:r>
              <a:rPr lang="en-US" dirty="0" smtClean="0"/>
              <a:t>Exception in thread "main"</a:t>
            </a:r>
          </a:p>
          <a:p>
            <a:pPr lvl="1">
              <a:buNone/>
            </a:pPr>
            <a:r>
              <a:rPr lang="en-US" dirty="0" smtClean="0"/>
              <a:t>	</a:t>
            </a:r>
            <a:r>
              <a:rPr lang="en-US" dirty="0" err="1" smtClean="0"/>
              <a:t>java.lang.ClassCastException</a:t>
            </a:r>
            <a:r>
              <a:rPr lang="en-US" dirty="0" smtClean="0"/>
              <a:t>: </a:t>
            </a:r>
          </a:p>
          <a:p>
            <a:pPr lvl="1">
              <a:buNone/>
            </a:pPr>
            <a:r>
              <a:rPr lang="en-US" dirty="0" smtClean="0"/>
              <a:t>	</a:t>
            </a:r>
            <a:r>
              <a:rPr lang="en-US" dirty="0" err="1" smtClean="0"/>
              <a:t>java.lang.String</a:t>
            </a:r>
            <a:r>
              <a:rPr lang="en-US" dirty="0" smtClean="0"/>
              <a:t>  cannot be cast to </a:t>
            </a:r>
            <a:r>
              <a:rPr lang="en-US" dirty="0" err="1" smtClean="0"/>
              <a:t>java.lang.Integer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 para as declarações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ordem dos objetos impressos em </a:t>
            </a:r>
            <a:r>
              <a:rPr lang="pt-BR" dirty="0" err="1" smtClean="0"/>
              <a:t>HashSet</a:t>
            </a:r>
            <a:r>
              <a:rPr lang="pt-BR" dirty="0" smtClean="0"/>
              <a:t> e </a:t>
            </a:r>
            <a:r>
              <a:rPr lang="pt-BR" dirty="0" err="1" smtClean="0"/>
              <a:t>LinkedHashSet</a:t>
            </a:r>
            <a:r>
              <a:rPr lang="pt-BR" dirty="0" smtClean="0"/>
              <a:t> não é garantida</a:t>
            </a:r>
          </a:p>
          <a:p>
            <a:r>
              <a:rPr lang="pt-BR" dirty="0" smtClean="0"/>
              <a:t>A quarta chamada a </a:t>
            </a:r>
            <a:r>
              <a:rPr lang="pt-BR" dirty="0" err="1" smtClean="0"/>
              <a:t>add</a:t>
            </a:r>
            <a:r>
              <a:rPr lang="pt-BR" dirty="0" smtClean="0"/>
              <a:t> falha por que o objeto já existe na coleção</a:t>
            </a:r>
          </a:p>
          <a:p>
            <a:r>
              <a:rPr lang="pt-BR" dirty="0" smtClean="0"/>
              <a:t>Porque aparece uma exceção com </a:t>
            </a:r>
            <a:r>
              <a:rPr lang="pt-BR" dirty="0" err="1" smtClean="0"/>
              <a:t>TreeSet</a:t>
            </a:r>
            <a:r>
              <a:rPr lang="pt-BR" dirty="0" smtClean="0"/>
              <a:t>?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Objetos Sets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Sobrescrevendo o método </a:t>
            </a:r>
            <a:r>
              <a:rPr lang="pt-BR" dirty="0" err="1" smtClean="0"/>
              <a:t>equals</a:t>
            </a:r>
            <a:r>
              <a:rPr lang="pt-BR" dirty="0" smtClean="0"/>
              <a:t>()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611560" y="1436239"/>
            <a:ext cx="7344816" cy="379296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public class </a:t>
            </a:r>
            <a:r>
              <a:rPr lang="en-US" sz="1400" dirty="0" err="1" smtClean="0">
                <a:latin typeface="Consolas" pitchFamily="49" charset="0"/>
                <a:ea typeface="Calibri"/>
                <a:cs typeface="Consolas" pitchFamily="49" charset="0"/>
              </a:rPr>
              <a:t>EqualsTest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public static void main (String [] </a:t>
            </a:r>
            <a:r>
              <a:rPr lang="en-US" sz="1400" dirty="0" err="1" smtClean="0">
                <a:latin typeface="Consolas" pitchFamily="49" charset="0"/>
                <a:ea typeface="Calibri"/>
                <a:cs typeface="Consolas" pitchFamily="49" charset="0"/>
              </a:rPr>
              <a:t>args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)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	</a:t>
            </a:r>
            <a:r>
              <a:rPr lang="en-US" sz="1400" dirty="0" err="1" smtClean="0">
                <a:latin typeface="Consolas" pitchFamily="49" charset="0"/>
                <a:ea typeface="Calibri"/>
                <a:cs typeface="Consolas" pitchFamily="49" charset="0"/>
              </a:rPr>
              <a:t>Metre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 one = new </a:t>
            </a:r>
            <a:r>
              <a:rPr lang="en-US" sz="1400" dirty="0" err="1" smtClean="0">
                <a:latin typeface="Consolas" pitchFamily="49" charset="0"/>
                <a:ea typeface="Calibri"/>
                <a:cs typeface="Consolas" pitchFamily="49" charset="0"/>
              </a:rPr>
              <a:t>Metre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(8);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	</a:t>
            </a:r>
            <a:r>
              <a:rPr lang="en-US" sz="1400" dirty="0" err="1" smtClean="0">
                <a:latin typeface="Consolas" pitchFamily="49" charset="0"/>
                <a:ea typeface="Calibri"/>
                <a:cs typeface="Consolas" pitchFamily="49" charset="0"/>
              </a:rPr>
              <a:t>Metre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 two = new </a:t>
            </a:r>
            <a:r>
              <a:rPr lang="en-US" sz="1400" dirty="0" err="1" smtClean="0">
                <a:latin typeface="Consolas" pitchFamily="49" charset="0"/>
                <a:ea typeface="Calibri"/>
                <a:cs typeface="Consolas" pitchFamily="49" charset="0"/>
              </a:rPr>
              <a:t>Metre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(8);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	if (</a:t>
            </a:r>
            <a:r>
              <a:rPr lang="en-US" sz="1400" dirty="0" err="1" smtClean="0">
                <a:latin typeface="Consolas" pitchFamily="49" charset="0"/>
                <a:ea typeface="Calibri"/>
                <a:cs typeface="Consolas" pitchFamily="49" charset="0"/>
              </a:rPr>
              <a:t>one.equals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(two))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	</a:t>
            </a:r>
            <a:r>
              <a:rPr lang="en-US" sz="1400" dirty="0" err="1" smtClean="0">
                <a:latin typeface="Consolas" pitchFamily="49" charset="0"/>
                <a:ea typeface="Calibri"/>
                <a:cs typeface="Consolas" pitchFamily="49" charset="0"/>
              </a:rPr>
              <a:t>System.out.println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("one and two are equal");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class </a:t>
            </a:r>
            <a:r>
              <a:rPr lang="en-US" sz="1400" dirty="0" err="1" smtClean="0">
                <a:latin typeface="Consolas" pitchFamily="49" charset="0"/>
                <a:ea typeface="Calibri"/>
                <a:cs typeface="Consolas" pitchFamily="49" charset="0"/>
              </a:rPr>
              <a:t>Metre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private </a:t>
            </a:r>
            <a:r>
              <a:rPr lang="en-US" sz="1400" dirty="0" err="1" smtClean="0">
                <a:latin typeface="Consolas" pitchFamily="49" charset="0"/>
                <a:ea typeface="Calibri"/>
                <a:cs typeface="Consolas" pitchFamily="49" charset="0"/>
              </a:rPr>
              <a:t>int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 value; 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</a:t>
            </a:r>
            <a:r>
              <a:rPr lang="en-US" sz="1400" dirty="0" err="1" smtClean="0">
                <a:latin typeface="Consolas" pitchFamily="49" charset="0"/>
                <a:ea typeface="Calibri"/>
                <a:cs typeface="Consolas" pitchFamily="49" charset="0"/>
              </a:rPr>
              <a:t>Metre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(</a:t>
            </a:r>
            <a:r>
              <a:rPr lang="en-US" sz="1400" dirty="0" err="1" smtClean="0">
                <a:latin typeface="Consolas" pitchFamily="49" charset="0"/>
                <a:ea typeface="Calibri"/>
                <a:cs typeface="Consolas" pitchFamily="49" charset="0"/>
              </a:rPr>
              <a:t>int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ea typeface="Calibri"/>
                <a:cs typeface="Consolas" pitchFamily="49" charset="0"/>
              </a:rPr>
              <a:t>val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)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	value = </a:t>
            </a:r>
            <a:r>
              <a:rPr lang="en-US" sz="1400" dirty="0" err="1" smtClean="0">
                <a:latin typeface="Consolas" pitchFamily="49" charset="0"/>
                <a:ea typeface="Calibri"/>
                <a:cs typeface="Consolas" pitchFamily="49" charset="0"/>
              </a:rPr>
              <a:t>val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// “One” e </a:t>
            </a:r>
            <a:r>
              <a:rPr lang="en-US" sz="1400" dirty="0" err="1" smtClean="0">
                <a:latin typeface="Consolas" pitchFamily="49" charset="0"/>
                <a:ea typeface="Calibri"/>
                <a:cs typeface="Consolas" pitchFamily="49" charset="0"/>
              </a:rPr>
              <a:t>igual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 a “two”?</a:t>
            </a:r>
            <a:endParaRPr lang="pt-BR" sz="1400" dirty="0">
              <a:latin typeface="Consolas" pitchFamily="49" charset="0"/>
              <a:ea typeface="Calibri"/>
              <a:cs typeface="Consolas" pitchFamily="49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500034" y="1600200"/>
            <a:ext cx="8229600" cy="4525963"/>
          </a:xfrm>
        </p:spPr>
        <p:txBody>
          <a:bodyPr/>
          <a:lstStyle/>
          <a:p>
            <a:r>
              <a:rPr lang="pt-BR" dirty="0" smtClean="0"/>
              <a:t>Literais String podem ser usados como chave</a:t>
            </a:r>
          </a:p>
          <a:p>
            <a:r>
              <a:rPr lang="pt-BR" dirty="0" smtClean="0"/>
              <a:t>Tipo s enumerados podem ser usados como chave ou valor</a:t>
            </a:r>
          </a:p>
          <a:p>
            <a:r>
              <a:rPr lang="pt-BR" dirty="0" smtClean="0"/>
              <a:t>Classes sem um </a:t>
            </a:r>
            <a:r>
              <a:rPr lang="pt-BR" dirty="0" err="1" smtClean="0"/>
              <a:t>equals</a:t>
            </a:r>
            <a:r>
              <a:rPr lang="pt-BR" dirty="0" smtClean="0"/>
              <a:t>() ou </a:t>
            </a:r>
            <a:r>
              <a:rPr lang="pt-BR" dirty="0" err="1" smtClean="0"/>
              <a:t>hashcode</a:t>
            </a:r>
            <a:r>
              <a:rPr lang="pt-BR" dirty="0" smtClean="0"/>
              <a:t>() apropriado só podem ser usados com a referência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Usando </a:t>
            </a:r>
            <a:r>
              <a:rPr lang="pt-BR" dirty="0" err="1" smtClean="0"/>
              <a:t>Maps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500034" y="1600200"/>
            <a:ext cx="8229600" cy="4525963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Considere as classes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714348" y="1714488"/>
            <a:ext cx="7358114" cy="4247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pt-BR" dirty="0" err="1" smtClean="0">
                <a:latin typeface="Consolas" pitchFamily="49" charset="0"/>
                <a:cs typeface="Consolas" pitchFamily="49" charset="0"/>
              </a:rPr>
              <a:t>class</a:t>
            </a:r>
            <a:r>
              <a:rPr lang="pt-BR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 smtClean="0">
                <a:latin typeface="Consolas" pitchFamily="49" charset="0"/>
                <a:cs typeface="Consolas" pitchFamily="49" charset="0"/>
              </a:rPr>
              <a:t>Dog</a:t>
            </a:r>
            <a:r>
              <a:rPr lang="pt-BR" dirty="0" smtClean="0">
                <a:latin typeface="Consolas" pitchFamily="49" charset="0"/>
                <a:cs typeface="Consolas" pitchFamily="49" charset="0"/>
              </a:rPr>
              <a:t> {</a:t>
            </a:r>
          </a:p>
          <a:p>
            <a:pPr>
              <a:buNone/>
            </a:pPr>
            <a:r>
              <a:rPr lang="pt-BR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pt-BR" dirty="0" err="1" smtClean="0">
                <a:latin typeface="Consolas" pitchFamily="49" charset="0"/>
                <a:cs typeface="Consolas" pitchFamily="49" charset="0"/>
              </a:rPr>
              <a:t>public</a:t>
            </a:r>
            <a:r>
              <a:rPr lang="pt-BR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 smtClean="0">
                <a:latin typeface="Consolas" pitchFamily="49" charset="0"/>
                <a:cs typeface="Consolas" pitchFamily="49" charset="0"/>
              </a:rPr>
              <a:t>Dog</a:t>
            </a:r>
            <a:r>
              <a:rPr lang="pt-BR" dirty="0" smtClean="0">
                <a:latin typeface="Consolas" pitchFamily="49" charset="0"/>
                <a:cs typeface="Consolas" pitchFamily="49" charset="0"/>
              </a:rPr>
              <a:t>(String n) { </a:t>
            </a:r>
            <a:r>
              <a:rPr lang="pt-BR" dirty="0" err="1" smtClean="0">
                <a:latin typeface="Consolas" pitchFamily="49" charset="0"/>
                <a:cs typeface="Consolas" pitchFamily="49" charset="0"/>
              </a:rPr>
              <a:t>name</a:t>
            </a:r>
            <a:r>
              <a:rPr lang="pt-BR" dirty="0" smtClean="0">
                <a:latin typeface="Consolas" pitchFamily="49" charset="0"/>
                <a:cs typeface="Consolas" pitchFamily="49" charset="0"/>
              </a:rPr>
              <a:t> = n; }</a:t>
            </a:r>
          </a:p>
          <a:p>
            <a:pPr>
              <a:buNone/>
            </a:pPr>
            <a:r>
              <a:rPr lang="pt-BR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pt-BR" dirty="0" err="1" smtClean="0">
                <a:latin typeface="Consolas" pitchFamily="49" charset="0"/>
                <a:cs typeface="Consolas" pitchFamily="49" charset="0"/>
              </a:rPr>
              <a:t>public</a:t>
            </a:r>
            <a:r>
              <a:rPr lang="pt-BR" dirty="0" smtClean="0">
                <a:latin typeface="Consolas" pitchFamily="49" charset="0"/>
                <a:cs typeface="Consolas" pitchFamily="49" charset="0"/>
              </a:rPr>
              <a:t> String </a:t>
            </a:r>
            <a:r>
              <a:rPr lang="pt-BR" dirty="0" err="1" smtClean="0">
                <a:latin typeface="Consolas" pitchFamily="49" charset="0"/>
                <a:cs typeface="Consolas" pitchFamily="49" charset="0"/>
              </a:rPr>
              <a:t>name</a:t>
            </a:r>
            <a:r>
              <a:rPr lang="pt-BR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None/>
            </a:pPr>
            <a:r>
              <a:rPr lang="pt-BR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pt-BR" dirty="0" err="1" smtClean="0">
                <a:latin typeface="Consolas" pitchFamily="49" charset="0"/>
                <a:cs typeface="Consolas" pitchFamily="49" charset="0"/>
              </a:rPr>
              <a:t>public</a:t>
            </a:r>
            <a:r>
              <a:rPr lang="pt-BR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 smtClean="0">
                <a:latin typeface="Consolas" pitchFamily="49" charset="0"/>
                <a:cs typeface="Consolas" pitchFamily="49" charset="0"/>
              </a:rPr>
              <a:t>boolean</a:t>
            </a:r>
            <a:r>
              <a:rPr lang="pt-BR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 smtClean="0">
                <a:latin typeface="Consolas" pitchFamily="49" charset="0"/>
                <a:cs typeface="Consolas" pitchFamily="49" charset="0"/>
              </a:rPr>
              <a:t>equals</a:t>
            </a:r>
            <a:r>
              <a:rPr lang="pt-BR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pt-BR" dirty="0" err="1" smtClean="0">
                <a:latin typeface="Consolas" pitchFamily="49" charset="0"/>
                <a:cs typeface="Consolas" pitchFamily="49" charset="0"/>
              </a:rPr>
              <a:t>Object</a:t>
            </a:r>
            <a:r>
              <a:rPr lang="pt-BR" dirty="0" smtClean="0">
                <a:latin typeface="Consolas" pitchFamily="49" charset="0"/>
                <a:cs typeface="Consolas" pitchFamily="49" charset="0"/>
              </a:rPr>
              <a:t> o) {</a:t>
            </a:r>
          </a:p>
          <a:p>
            <a:pPr>
              <a:buNone/>
            </a:pPr>
            <a:r>
              <a:rPr lang="pt-BR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pt-BR" dirty="0" err="1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pt-BR" dirty="0" smtClean="0">
                <a:latin typeface="Consolas" pitchFamily="49" charset="0"/>
                <a:cs typeface="Consolas" pitchFamily="49" charset="0"/>
              </a:rPr>
              <a:t>((o </a:t>
            </a:r>
            <a:r>
              <a:rPr lang="pt-BR" dirty="0" err="1" smtClean="0">
                <a:latin typeface="Consolas" pitchFamily="49" charset="0"/>
                <a:cs typeface="Consolas" pitchFamily="49" charset="0"/>
              </a:rPr>
              <a:t>instanceof</a:t>
            </a:r>
            <a:r>
              <a:rPr lang="pt-BR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 smtClean="0">
                <a:latin typeface="Consolas" pitchFamily="49" charset="0"/>
                <a:cs typeface="Consolas" pitchFamily="49" charset="0"/>
              </a:rPr>
              <a:t>Dog</a:t>
            </a:r>
            <a:r>
              <a:rPr lang="pt-BR" dirty="0" smtClean="0">
                <a:latin typeface="Consolas" pitchFamily="49" charset="0"/>
                <a:cs typeface="Consolas" pitchFamily="49" charset="0"/>
              </a:rPr>
              <a:t>) &amp;&amp;</a:t>
            </a:r>
          </a:p>
          <a:p>
            <a:pPr>
              <a:buNone/>
            </a:pPr>
            <a:r>
              <a:rPr lang="pt-BR" dirty="0" smtClean="0">
                <a:latin typeface="Consolas" pitchFamily="49" charset="0"/>
                <a:cs typeface="Consolas" pitchFamily="49" charset="0"/>
              </a:rPr>
              <a:t>		(((</a:t>
            </a:r>
            <a:r>
              <a:rPr lang="pt-BR" dirty="0" err="1" smtClean="0">
                <a:latin typeface="Consolas" pitchFamily="49" charset="0"/>
                <a:cs typeface="Consolas" pitchFamily="49" charset="0"/>
              </a:rPr>
              <a:t>Dog</a:t>
            </a:r>
            <a:r>
              <a:rPr lang="pt-BR" dirty="0" smtClean="0">
                <a:latin typeface="Consolas" pitchFamily="49" charset="0"/>
                <a:cs typeface="Consolas" pitchFamily="49" charset="0"/>
              </a:rPr>
              <a:t>)o).</a:t>
            </a:r>
            <a:r>
              <a:rPr lang="pt-BR" dirty="0" err="1" smtClean="0">
                <a:latin typeface="Consolas" pitchFamily="49" charset="0"/>
                <a:cs typeface="Consolas" pitchFamily="49" charset="0"/>
              </a:rPr>
              <a:t>name</a:t>
            </a:r>
            <a:r>
              <a:rPr lang="pt-BR" dirty="0" smtClean="0">
                <a:latin typeface="Consolas" pitchFamily="49" charset="0"/>
                <a:cs typeface="Consolas" pitchFamily="49" charset="0"/>
              </a:rPr>
              <a:t> == </a:t>
            </a:r>
            <a:r>
              <a:rPr lang="pt-BR" dirty="0" err="1" smtClean="0">
                <a:latin typeface="Consolas" pitchFamily="49" charset="0"/>
                <a:cs typeface="Consolas" pitchFamily="49" charset="0"/>
              </a:rPr>
              <a:t>name</a:t>
            </a:r>
            <a:r>
              <a:rPr lang="pt-BR" dirty="0" smtClean="0">
                <a:latin typeface="Consolas" pitchFamily="49" charset="0"/>
                <a:cs typeface="Consolas" pitchFamily="49" charset="0"/>
              </a:rPr>
              <a:t>)) {</a:t>
            </a:r>
          </a:p>
          <a:p>
            <a:pPr>
              <a:buNone/>
            </a:pPr>
            <a:r>
              <a:rPr lang="pt-BR" dirty="0" smtClean="0">
                <a:latin typeface="Consolas" pitchFamily="49" charset="0"/>
                <a:cs typeface="Consolas" pitchFamily="49" charset="0"/>
              </a:rPr>
              <a:t>			</a:t>
            </a:r>
            <a:r>
              <a:rPr lang="pt-BR" dirty="0" err="1" smtClean="0">
                <a:latin typeface="Consolas" pitchFamily="49" charset="0"/>
                <a:cs typeface="Consolas" pitchFamily="49" charset="0"/>
              </a:rPr>
              <a:t>return</a:t>
            </a:r>
            <a:r>
              <a:rPr lang="pt-BR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 smtClean="0">
                <a:latin typeface="Consolas" pitchFamily="49" charset="0"/>
                <a:cs typeface="Consolas" pitchFamily="49" charset="0"/>
              </a:rPr>
              <a:t>true</a:t>
            </a:r>
            <a:r>
              <a:rPr lang="pt-BR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None/>
            </a:pPr>
            <a:r>
              <a:rPr lang="pt-BR" dirty="0" smtClean="0">
                <a:latin typeface="Consolas" pitchFamily="49" charset="0"/>
                <a:cs typeface="Consolas" pitchFamily="49" charset="0"/>
              </a:rPr>
              <a:t>		} </a:t>
            </a:r>
            <a:r>
              <a:rPr lang="pt-BR" dirty="0" err="1" smtClean="0">
                <a:latin typeface="Consolas" pitchFamily="49" charset="0"/>
                <a:cs typeface="Consolas" pitchFamily="49" charset="0"/>
              </a:rPr>
              <a:t>else</a:t>
            </a:r>
            <a:r>
              <a:rPr lang="pt-BR" dirty="0" smtClean="0">
                <a:latin typeface="Consolas" pitchFamily="49" charset="0"/>
                <a:cs typeface="Consolas" pitchFamily="49" charset="0"/>
              </a:rPr>
              <a:t> {</a:t>
            </a:r>
          </a:p>
          <a:p>
            <a:pPr>
              <a:buNone/>
            </a:pPr>
            <a:r>
              <a:rPr lang="pt-BR" dirty="0" smtClean="0">
                <a:latin typeface="Consolas" pitchFamily="49" charset="0"/>
                <a:cs typeface="Consolas" pitchFamily="49" charset="0"/>
              </a:rPr>
              <a:t>			</a:t>
            </a:r>
            <a:r>
              <a:rPr lang="pt-BR" dirty="0" err="1" smtClean="0">
                <a:latin typeface="Consolas" pitchFamily="49" charset="0"/>
                <a:cs typeface="Consolas" pitchFamily="49" charset="0"/>
              </a:rPr>
              <a:t>return</a:t>
            </a:r>
            <a:r>
              <a:rPr lang="pt-BR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 smtClean="0">
                <a:latin typeface="Consolas" pitchFamily="49" charset="0"/>
                <a:cs typeface="Consolas" pitchFamily="49" charset="0"/>
              </a:rPr>
              <a:t>false</a:t>
            </a:r>
            <a:r>
              <a:rPr lang="pt-BR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None/>
            </a:pPr>
            <a:r>
              <a:rPr lang="pt-BR" dirty="0" smtClean="0">
                <a:latin typeface="Consolas" pitchFamily="49" charset="0"/>
                <a:cs typeface="Consolas" pitchFamily="49" charset="0"/>
              </a:rPr>
              <a:t>		}</a:t>
            </a:r>
          </a:p>
          <a:p>
            <a:pPr>
              <a:buNone/>
            </a:pPr>
            <a:r>
              <a:rPr lang="pt-BR" dirty="0" smtClean="0">
                <a:latin typeface="Consolas" pitchFamily="49" charset="0"/>
                <a:cs typeface="Consolas" pitchFamily="49" charset="0"/>
              </a:rPr>
              <a:t>	}</a:t>
            </a:r>
          </a:p>
          <a:p>
            <a:pPr>
              <a:buNone/>
            </a:pPr>
            <a:r>
              <a:rPr lang="pt-BR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pt-BR" dirty="0" err="1" smtClean="0">
                <a:latin typeface="Consolas" pitchFamily="49" charset="0"/>
                <a:cs typeface="Consolas" pitchFamily="49" charset="0"/>
              </a:rPr>
              <a:t>public</a:t>
            </a:r>
            <a:r>
              <a:rPr lang="pt-BR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 smtClean="0">
                <a:latin typeface="Consolas" pitchFamily="49" charset="0"/>
                <a:cs typeface="Consolas" pitchFamily="49" charset="0"/>
              </a:rPr>
              <a:t>hashCode</a:t>
            </a:r>
            <a:r>
              <a:rPr lang="pt-BR" dirty="0" smtClean="0">
                <a:latin typeface="Consolas" pitchFamily="49" charset="0"/>
                <a:cs typeface="Consolas" pitchFamily="49" charset="0"/>
              </a:rPr>
              <a:t>() {</a:t>
            </a:r>
            <a:r>
              <a:rPr lang="pt-BR" dirty="0" err="1" smtClean="0">
                <a:latin typeface="Consolas" pitchFamily="49" charset="0"/>
                <a:cs typeface="Consolas" pitchFamily="49" charset="0"/>
              </a:rPr>
              <a:t>return</a:t>
            </a:r>
            <a:r>
              <a:rPr lang="pt-BR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 smtClean="0">
                <a:latin typeface="Consolas" pitchFamily="49" charset="0"/>
                <a:cs typeface="Consolas" pitchFamily="49" charset="0"/>
              </a:rPr>
              <a:t>name</a:t>
            </a:r>
            <a:r>
              <a:rPr lang="pt-BR" dirty="0" smtClean="0">
                <a:latin typeface="Consolas" pitchFamily="49" charset="0"/>
                <a:cs typeface="Consolas" pitchFamily="49" charset="0"/>
              </a:rPr>
              <a:t>.</a:t>
            </a:r>
            <a:r>
              <a:rPr lang="pt-BR" dirty="0" err="1" smtClean="0">
                <a:latin typeface="Consolas" pitchFamily="49" charset="0"/>
                <a:cs typeface="Consolas" pitchFamily="49" charset="0"/>
              </a:rPr>
              <a:t>length</a:t>
            </a:r>
            <a:r>
              <a:rPr lang="pt-BR" dirty="0" smtClean="0">
                <a:latin typeface="Consolas" pitchFamily="49" charset="0"/>
                <a:cs typeface="Consolas" pitchFamily="49" charset="0"/>
              </a:rPr>
              <a:t>(); }</a:t>
            </a:r>
          </a:p>
          <a:p>
            <a:pPr>
              <a:buNone/>
            </a:pPr>
            <a:r>
              <a:rPr lang="pt-BR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buNone/>
            </a:pPr>
            <a:r>
              <a:rPr lang="pt-BR" dirty="0" err="1" smtClean="0">
                <a:latin typeface="Consolas" pitchFamily="49" charset="0"/>
                <a:cs typeface="Consolas" pitchFamily="49" charset="0"/>
              </a:rPr>
              <a:t>class</a:t>
            </a:r>
            <a:r>
              <a:rPr lang="pt-BR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 smtClean="0">
                <a:latin typeface="Consolas" pitchFamily="49" charset="0"/>
                <a:cs typeface="Consolas" pitchFamily="49" charset="0"/>
              </a:rPr>
              <a:t>Cat</a:t>
            </a:r>
            <a:r>
              <a:rPr lang="pt-BR" dirty="0" smtClean="0">
                <a:latin typeface="Consolas" pitchFamily="49" charset="0"/>
                <a:cs typeface="Consolas" pitchFamily="49" charset="0"/>
              </a:rPr>
              <a:t> { }</a:t>
            </a:r>
          </a:p>
          <a:p>
            <a:pPr>
              <a:buNone/>
            </a:pPr>
            <a:r>
              <a:rPr lang="pt-BR" dirty="0" err="1" smtClean="0">
                <a:latin typeface="Consolas" pitchFamily="49" charset="0"/>
                <a:cs typeface="Consolas" pitchFamily="49" charset="0"/>
              </a:rPr>
              <a:t>enum</a:t>
            </a:r>
            <a:r>
              <a:rPr lang="pt-BR" dirty="0" smtClean="0">
                <a:latin typeface="Consolas" pitchFamily="49" charset="0"/>
                <a:cs typeface="Consolas" pitchFamily="49" charset="0"/>
              </a:rPr>
              <a:t> Pets {DOG, CAT, HORSE }</a:t>
            </a:r>
            <a:endParaRPr lang="pt-BR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500034" y="1600200"/>
            <a:ext cx="8229600" cy="4525963"/>
          </a:xfrm>
        </p:spPr>
        <p:txBody>
          <a:bodyPr/>
          <a:lstStyle/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500034" y="1571612"/>
            <a:ext cx="7358114" cy="31393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pt-BR" dirty="0" err="1" smtClean="0">
                <a:latin typeface="Consolas" pitchFamily="49" charset="0"/>
                <a:cs typeface="Consolas" pitchFamily="49" charset="0"/>
              </a:rPr>
              <a:t>Map</a:t>
            </a:r>
            <a:r>
              <a:rPr lang="pt-BR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pt-BR" dirty="0" err="1" smtClean="0">
                <a:latin typeface="Consolas" pitchFamily="49" charset="0"/>
                <a:cs typeface="Consolas" pitchFamily="49" charset="0"/>
              </a:rPr>
              <a:t>Object</a:t>
            </a:r>
            <a:r>
              <a:rPr lang="pt-BR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pt-BR" dirty="0" err="1" smtClean="0">
                <a:latin typeface="Consolas" pitchFamily="49" charset="0"/>
                <a:cs typeface="Consolas" pitchFamily="49" charset="0"/>
              </a:rPr>
              <a:t>Object</a:t>
            </a:r>
            <a:r>
              <a:rPr lang="pt-BR" dirty="0" smtClean="0">
                <a:latin typeface="Consolas" pitchFamily="49" charset="0"/>
                <a:cs typeface="Consolas" pitchFamily="49" charset="0"/>
              </a:rPr>
              <a:t>&gt; m = </a:t>
            </a:r>
            <a:r>
              <a:rPr lang="pt-BR" dirty="0" err="1" smtClean="0">
                <a:latin typeface="Consolas" pitchFamily="49" charset="0"/>
                <a:cs typeface="Consolas" pitchFamily="49" charset="0"/>
              </a:rPr>
              <a:t>new</a:t>
            </a:r>
            <a:r>
              <a:rPr lang="pt-BR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 smtClean="0">
                <a:latin typeface="Consolas" pitchFamily="49" charset="0"/>
                <a:cs typeface="Consolas" pitchFamily="49" charset="0"/>
              </a:rPr>
              <a:t>HashMap</a:t>
            </a:r>
            <a:r>
              <a:rPr lang="pt-BR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pt-BR" dirty="0" err="1" smtClean="0">
                <a:latin typeface="Consolas" pitchFamily="49" charset="0"/>
                <a:cs typeface="Consolas" pitchFamily="49" charset="0"/>
              </a:rPr>
              <a:t>Object</a:t>
            </a:r>
            <a:r>
              <a:rPr lang="pt-BR" dirty="0" smtClean="0">
                <a:latin typeface="Consolas" pitchFamily="49" charset="0"/>
                <a:cs typeface="Consolas" pitchFamily="49" charset="0"/>
              </a:rPr>
              <a:t>,</a:t>
            </a:r>
            <a:r>
              <a:rPr lang="pt-BR" dirty="0" err="1" smtClean="0">
                <a:latin typeface="Consolas" pitchFamily="49" charset="0"/>
                <a:cs typeface="Consolas" pitchFamily="49" charset="0"/>
              </a:rPr>
              <a:t>Object</a:t>
            </a:r>
            <a:r>
              <a:rPr lang="pt-BR" dirty="0" smtClean="0">
                <a:latin typeface="Consolas" pitchFamily="49" charset="0"/>
                <a:cs typeface="Consolas" pitchFamily="49" charset="0"/>
              </a:rPr>
              <a:t>&gt;();</a:t>
            </a:r>
          </a:p>
          <a:p>
            <a:pPr>
              <a:buNone/>
            </a:pPr>
            <a:endParaRPr lang="pt-BR" dirty="0" smtClean="0">
              <a:latin typeface="Consolas" pitchFamily="49" charset="0"/>
              <a:cs typeface="Consolas" pitchFamily="49" charset="0"/>
            </a:endParaRPr>
          </a:p>
          <a:p>
            <a:r>
              <a:rPr lang="pt-BR" dirty="0" smtClean="0">
                <a:latin typeface="Consolas" pitchFamily="49" charset="0"/>
                <a:cs typeface="Consolas" pitchFamily="49" charset="0"/>
              </a:rPr>
              <a:t>// adicionamos pares chave/valor</a:t>
            </a:r>
          </a:p>
          <a:p>
            <a:pPr>
              <a:buNone/>
            </a:pPr>
            <a:r>
              <a:rPr lang="pt-BR" dirty="0" err="1" smtClean="0">
                <a:latin typeface="Consolas" pitchFamily="49" charset="0"/>
                <a:cs typeface="Consolas" pitchFamily="49" charset="0"/>
              </a:rPr>
              <a:t>m.put</a:t>
            </a:r>
            <a:r>
              <a:rPr lang="pt-BR" dirty="0" smtClean="0">
                <a:latin typeface="Consolas" pitchFamily="49" charset="0"/>
                <a:cs typeface="Consolas" pitchFamily="49" charset="0"/>
              </a:rPr>
              <a:t>("k1", </a:t>
            </a:r>
            <a:r>
              <a:rPr lang="pt-BR" dirty="0" err="1" smtClean="0">
                <a:latin typeface="Consolas" pitchFamily="49" charset="0"/>
                <a:cs typeface="Consolas" pitchFamily="49" charset="0"/>
              </a:rPr>
              <a:t>new</a:t>
            </a:r>
            <a:r>
              <a:rPr lang="pt-BR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 smtClean="0">
                <a:latin typeface="Consolas" pitchFamily="49" charset="0"/>
                <a:cs typeface="Consolas" pitchFamily="49" charset="0"/>
              </a:rPr>
              <a:t>Dog</a:t>
            </a:r>
            <a:r>
              <a:rPr lang="pt-BR" dirty="0" smtClean="0">
                <a:latin typeface="Consolas" pitchFamily="49" charset="0"/>
                <a:cs typeface="Consolas" pitchFamily="49" charset="0"/>
              </a:rPr>
              <a:t>("</a:t>
            </a:r>
            <a:r>
              <a:rPr lang="pt-BR" dirty="0" err="1" smtClean="0">
                <a:latin typeface="Consolas" pitchFamily="49" charset="0"/>
                <a:cs typeface="Consolas" pitchFamily="49" charset="0"/>
              </a:rPr>
              <a:t>aiko</a:t>
            </a:r>
            <a:r>
              <a:rPr lang="pt-BR" dirty="0" smtClean="0">
                <a:latin typeface="Consolas" pitchFamily="49" charset="0"/>
                <a:cs typeface="Consolas" pitchFamily="49" charset="0"/>
              </a:rPr>
              <a:t>"));</a:t>
            </a:r>
          </a:p>
          <a:p>
            <a:pPr>
              <a:buNone/>
            </a:pPr>
            <a:r>
              <a:rPr lang="pt-BR" dirty="0" err="1" smtClean="0">
                <a:latin typeface="Consolas" pitchFamily="49" charset="0"/>
                <a:cs typeface="Consolas" pitchFamily="49" charset="0"/>
              </a:rPr>
              <a:t>m.put</a:t>
            </a:r>
            <a:r>
              <a:rPr lang="pt-BR" dirty="0" smtClean="0">
                <a:latin typeface="Consolas" pitchFamily="49" charset="0"/>
                <a:cs typeface="Consolas" pitchFamily="49" charset="0"/>
              </a:rPr>
              <a:t>("k2", Pets.DOG);</a:t>
            </a:r>
          </a:p>
          <a:p>
            <a:pPr>
              <a:buNone/>
            </a:pPr>
            <a:r>
              <a:rPr lang="pt-BR" dirty="0" err="1" smtClean="0">
                <a:latin typeface="Consolas" pitchFamily="49" charset="0"/>
                <a:cs typeface="Consolas" pitchFamily="49" charset="0"/>
              </a:rPr>
              <a:t>m.put</a:t>
            </a:r>
            <a:r>
              <a:rPr lang="pt-BR" dirty="0" smtClean="0">
                <a:latin typeface="Consolas" pitchFamily="49" charset="0"/>
                <a:cs typeface="Consolas" pitchFamily="49" charset="0"/>
              </a:rPr>
              <a:t>(Pets.CAT, "CAT </a:t>
            </a:r>
            <a:r>
              <a:rPr lang="pt-BR" dirty="0" err="1" smtClean="0">
                <a:latin typeface="Consolas" pitchFamily="49" charset="0"/>
                <a:cs typeface="Consolas" pitchFamily="49" charset="0"/>
              </a:rPr>
              <a:t>key</a:t>
            </a:r>
            <a:r>
              <a:rPr lang="pt-BR" dirty="0" smtClean="0">
                <a:latin typeface="Consolas" pitchFamily="49" charset="0"/>
                <a:cs typeface="Consolas" pitchFamily="49" charset="0"/>
              </a:rPr>
              <a:t>");</a:t>
            </a:r>
          </a:p>
          <a:p>
            <a:pPr>
              <a:buNone/>
            </a:pPr>
            <a:endParaRPr lang="pt-BR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pt-BR" dirty="0" err="1" smtClean="0">
                <a:latin typeface="Consolas" pitchFamily="49" charset="0"/>
                <a:cs typeface="Consolas" pitchFamily="49" charset="0"/>
              </a:rPr>
              <a:t>Dog</a:t>
            </a:r>
            <a:r>
              <a:rPr lang="pt-BR" dirty="0" smtClean="0">
                <a:latin typeface="Consolas" pitchFamily="49" charset="0"/>
                <a:cs typeface="Consolas" pitchFamily="49" charset="0"/>
              </a:rPr>
              <a:t> d1 = </a:t>
            </a:r>
            <a:r>
              <a:rPr lang="pt-BR" dirty="0" err="1" smtClean="0">
                <a:latin typeface="Consolas" pitchFamily="49" charset="0"/>
                <a:cs typeface="Consolas" pitchFamily="49" charset="0"/>
              </a:rPr>
              <a:t>new</a:t>
            </a:r>
            <a:r>
              <a:rPr lang="pt-BR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 smtClean="0">
                <a:latin typeface="Consolas" pitchFamily="49" charset="0"/>
                <a:cs typeface="Consolas" pitchFamily="49" charset="0"/>
              </a:rPr>
              <a:t>Dog</a:t>
            </a:r>
            <a:r>
              <a:rPr lang="pt-BR" dirty="0" smtClean="0">
                <a:latin typeface="Consolas" pitchFamily="49" charset="0"/>
                <a:cs typeface="Consolas" pitchFamily="49" charset="0"/>
              </a:rPr>
              <a:t>("</a:t>
            </a:r>
            <a:r>
              <a:rPr lang="pt-BR" dirty="0" err="1" smtClean="0">
                <a:latin typeface="Consolas" pitchFamily="49" charset="0"/>
                <a:cs typeface="Consolas" pitchFamily="49" charset="0"/>
              </a:rPr>
              <a:t>clover</a:t>
            </a:r>
            <a:r>
              <a:rPr lang="pt-BR" dirty="0" smtClean="0">
                <a:latin typeface="Consolas" pitchFamily="49" charset="0"/>
                <a:cs typeface="Consolas" pitchFamily="49" charset="0"/>
              </a:rPr>
              <a:t>");</a:t>
            </a:r>
          </a:p>
          <a:p>
            <a:pPr>
              <a:buNone/>
            </a:pPr>
            <a:r>
              <a:rPr lang="pt-BR" dirty="0" err="1" smtClean="0">
                <a:latin typeface="Consolas" pitchFamily="49" charset="0"/>
                <a:cs typeface="Consolas" pitchFamily="49" charset="0"/>
              </a:rPr>
              <a:t>m.put</a:t>
            </a:r>
            <a:r>
              <a:rPr lang="pt-BR" dirty="0" smtClean="0">
                <a:latin typeface="Consolas" pitchFamily="49" charset="0"/>
                <a:cs typeface="Consolas" pitchFamily="49" charset="0"/>
              </a:rPr>
              <a:t>(d1, "</a:t>
            </a:r>
            <a:r>
              <a:rPr lang="pt-BR" dirty="0" err="1" smtClean="0">
                <a:latin typeface="Consolas" pitchFamily="49" charset="0"/>
                <a:cs typeface="Consolas" pitchFamily="49" charset="0"/>
              </a:rPr>
              <a:t>Dog</a:t>
            </a:r>
            <a:r>
              <a:rPr lang="pt-BR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 smtClean="0">
                <a:latin typeface="Consolas" pitchFamily="49" charset="0"/>
                <a:cs typeface="Consolas" pitchFamily="49" charset="0"/>
              </a:rPr>
              <a:t>key</a:t>
            </a:r>
            <a:r>
              <a:rPr lang="pt-BR" dirty="0" smtClean="0">
                <a:latin typeface="Consolas" pitchFamily="49" charset="0"/>
                <a:cs typeface="Consolas" pitchFamily="49" charset="0"/>
              </a:rPr>
              <a:t>");</a:t>
            </a:r>
          </a:p>
          <a:p>
            <a:pPr>
              <a:buNone/>
            </a:pPr>
            <a:endParaRPr lang="pt-BR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pt-BR" dirty="0" err="1" smtClean="0">
                <a:latin typeface="Consolas" pitchFamily="49" charset="0"/>
                <a:cs typeface="Consolas" pitchFamily="49" charset="0"/>
              </a:rPr>
              <a:t>m.put</a:t>
            </a:r>
            <a:r>
              <a:rPr lang="pt-BR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pt-BR" dirty="0" err="1" smtClean="0">
                <a:latin typeface="Consolas" pitchFamily="49" charset="0"/>
                <a:cs typeface="Consolas" pitchFamily="49" charset="0"/>
              </a:rPr>
              <a:t>new</a:t>
            </a:r>
            <a:r>
              <a:rPr lang="pt-BR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 smtClean="0">
                <a:latin typeface="Consolas" pitchFamily="49" charset="0"/>
                <a:cs typeface="Consolas" pitchFamily="49" charset="0"/>
              </a:rPr>
              <a:t>Cat</a:t>
            </a:r>
            <a:r>
              <a:rPr lang="pt-BR" dirty="0" smtClean="0">
                <a:latin typeface="Consolas" pitchFamily="49" charset="0"/>
                <a:cs typeface="Consolas" pitchFamily="49" charset="0"/>
              </a:rPr>
              <a:t>(), "</a:t>
            </a:r>
            <a:r>
              <a:rPr lang="pt-BR" dirty="0" err="1" smtClean="0">
                <a:latin typeface="Consolas" pitchFamily="49" charset="0"/>
                <a:cs typeface="Consolas" pitchFamily="49" charset="0"/>
              </a:rPr>
              <a:t>Cat</a:t>
            </a:r>
            <a:r>
              <a:rPr lang="pt-BR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 smtClean="0">
                <a:latin typeface="Consolas" pitchFamily="49" charset="0"/>
                <a:cs typeface="Consolas" pitchFamily="49" charset="0"/>
              </a:rPr>
              <a:t>key</a:t>
            </a:r>
            <a:r>
              <a:rPr lang="pt-BR" dirty="0" smtClean="0">
                <a:latin typeface="Consolas" pitchFamily="49" charset="0"/>
                <a:cs typeface="Consolas" pitchFamily="49" charset="0"/>
              </a:rPr>
              <a:t>");</a:t>
            </a:r>
            <a:endParaRPr lang="pt-BR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PriorityQueue</a:t>
            </a:r>
            <a:r>
              <a:rPr lang="pt-BR" dirty="0" smtClean="0"/>
              <a:t>, se diferencia das outras estruturas FIFO, porque ordena seus elementos utilizando uma regra</a:t>
            </a:r>
          </a:p>
          <a:p>
            <a:r>
              <a:rPr lang="pt-BR" dirty="0" smtClean="0"/>
              <a:t>Um </a:t>
            </a:r>
            <a:r>
              <a:rPr lang="pt-BR" dirty="0" err="1" smtClean="0"/>
              <a:t>PrioriryQueue</a:t>
            </a:r>
            <a:r>
              <a:rPr lang="pt-BR" dirty="0" smtClean="0"/>
              <a:t> pode ser ordenado com um </a:t>
            </a:r>
            <a:r>
              <a:rPr lang="pt-BR" dirty="0" err="1" smtClean="0"/>
              <a:t>Comparator</a:t>
            </a:r>
            <a:endParaRPr lang="pt-BR" dirty="0" smtClean="0"/>
          </a:p>
          <a:p>
            <a:r>
              <a:rPr lang="pt-BR" dirty="0" smtClean="0"/>
              <a:t>Como implementa </a:t>
            </a:r>
            <a:r>
              <a:rPr lang="pt-BR" dirty="0" err="1" smtClean="0"/>
              <a:t>Queue</a:t>
            </a:r>
            <a:r>
              <a:rPr lang="pt-BR" dirty="0" smtClean="0"/>
              <a:t>, tem métodos como </a:t>
            </a:r>
            <a:r>
              <a:rPr lang="pt-BR" dirty="0" err="1" smtClean="0"/>
              <a:t>peek</a:t>
            </a:r>
            <a:r>
              <a:rPr lang="pt-BR" dirty="0" smtClean="0"/>
              <a:t>, </a:t>
            </a:r>
            <a:r>
              <a:rPr lang="pt-BR" dirty="0" err="1" smtClean="0"/>
              <a:t>poll</a:t>
            </a:r>
            <a:r>
              <a:rPr lang="pt-BR" dirty="0" smtClean="0"/>
              <a:t> e </a:t>
            </a:r>
            <a:r>
              <a:rPr lang="pt-BR" dirty="0" err="1" smtClean="0"/>
              <a:t>offer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PriorityQueue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28596" y="1600200"/>
            <a:ext cx="8229600" cy="4525963"/>
          </a:xfrm>
        </p:spPr>
        <p:txBody>
          <a:bodyPr>
            <a:normAutofit fontScale="92500" lnSpcReduction="20000"/>
          </a:bodyPr>
          <a:lstStyle/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err="1" smtClean="0"/>
              <a:t>offer</a:t>
            </a:r>
            <a:r>
              <a:rPr lang="pt-BR" dirty="0" smtClean="0"/>
              <a:t>() adiciona elementos</a:t>
            </a:r>
          </a:p>
          <a:p>
            <a:r>
              <a:rPr lang="es-ES" dirty="0" err="1" smtClean="0"/>
              <a:t>peek</a:t>
            </a:r>
            <a:r>
              <a:rPr lang="es-ES" dirty="0" smtClean="0"/>
              <a:t>() retorna o elemento de </a:t>
            </a:r>
            <a:r>
              <a:rPr lang="es-ES" dirty="0" err="1" smtClean="0"/>
              <a:t>maior</a:t>
            </a:r>
            <a:r>
              <a:rPr lang="es-ES" dirty="0" smtClean="0"/>
              <a:t> </a:t>
            </a:r>
            <a:r>
              <a:rPr lang="es-ES" dirty="0" err="1" smtClean="0"/>
              <a:t>prioridadesem</a:t>
            </a:r>
            <a:r>
              <a:rPr lang="es-ES" dirty="0" smtClean="0"/>
              <a:t> remover</a:t>
            </a:r>
          </a:p>
          <a:p>
            <a:r>
              <a:rPr lang="es-ES" dirty="0" err="1" smtClean="0"/>
              <a:t>poll</a:t>
            </a:r>
            <a:r>
              <a:rPr lang="es-ES" dirty="0" smtClean="0"/>
              <a:t>() retorna o elemento de </a:t>
            </a:r>
            <a:r>
              <a:rPr lang="es-ES" dirty="0" err="1" smtClean="0"/>
              <a:t>maior</a:t>
            </a:r>
            <a:r>
              <a:rPr lang="es-ES" dirty="0" smtClean="0"/>
              <a:t> </a:t>
            </a:r>
            <a:r>
              <a:rPr lang="es-ES" dirty="0" err="1" smtClean="0"/>
              <a:t>prioridade</a:t>
            </a:r>
            <a:r>
              <a:rPr lang="es-ES" dirty="0" smtClean="0"/>
              <a:t> e o </a:t>
            </a:r>
            <a:r>
              <a:rPr lang="es-ES" dirty="0" err="1" smtClean="0"/>
              <a:t>remove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Usando </a:t>
            </a:r>
            <a:r>
              <a:rPr lang="pt-BR" dirty="0" err="1" smtClean="0"/>
              <a:t>PrioriryQueue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428596" y="1674674"/>
            <a:ext cx="7858180" cy="17543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pt-BR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 smtClean="0">
                <a:latin typeface="Consolas" pitchFamily="49" charset="0"/>
                <a:cs typeface="Consolas" pitchFamily="49" charset="0"/>
              </a:rPr>
              <a:t>[] ia = {1,5,3,7,6,9,8 };</a:t>
            </a:r>
          </a:p>
          <a:p>
            <a:pPr>
              <a:buNone/>
            </a:pPr>
            <a:r>
              <a:rPr lang="pt-BR" dirty="0" err="1" smtClean="0">
                <a:latin typeface="Consolas" pitchFamily="49" charset="0"/>
                <a:cs typeface="Consolas" pitchFamily="49" charset="0"/>
              </a:rPr>
              <a:t>PriorityQueue</a:t>
            </a:r>
            <a:r>
              <a:rPr lang="pt-BR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pt-BR" dirty="0" err="1" smtClean="0">
                <a:latin typeface="Consolas" pitchFamily="49" charset="0"/>
                <a:cs typeface="Consolas" pitchFamily="49" charset="0"/>
              </a:rPr>
              <a:t>Integer</a:t>
            </a:r>
            <a:r>
              <a:rPr lang="pt-BR" dirty="0" smtClean="0">
                <a:latin typeface="Consolas" pitchFamily="49" charset="0"/>
                <a:cs typeface="Consolas" pitchFamily="49" charset="0"/>
              </a:rPr>
              <a:t>&gt; pq1 = </a:t>
            </a:r>
            <a:r>
              <a:rPr lang="pt-BR" dirty="0" err="1" smtClean="0">
                <a:latin typeface="Consolas" pitchFamily="49" charset="0"/>
                <a:cs typeface="Consolas" pitchFamily="49" charset="0"/>
              </a:rPr>
              <a:t>new</a:t>
            </a:r>
            <a:r>
              <a:rPr lang="pt-BR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 smtClean="0">
                <a:latin typeface="Consolas" pitchFamily="49" charset="0"/>
                <a:cs typeface="Consolas" pitchFamily="49" charset="0"/>
              </a:rPr>
              <a:t>PriorityQueue</a:t>
            </a:r>
            <a:r>
              <a:rPr lang="pt-BR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pt-BR" dirty="0" err="1" smtClean="0">
                <a:latin typeface="Consolas" pitchFamily="49" charset="0"/>
                <a:cs typeface="Consolas" pitchFamily="49" charset="0"/>
              </a:rPr>
              <a:t>Integer</a:t>
            </a:r>
            <a:r>
              <a:rPr lang="pt-BR" dirty="0" smtClean="0">
                <a:latin typeface="Consolas" pitchFamily="49" charset="0"/>
                <a:cs typeface="Consolas" pitchFamily="49" charset="0"/>
              </a:rPr>
              <a:t>&gt;();</a:t>
            </a:r>
          </a:p>
          <a:p>
            <a:pPr>
              <a:buNone/>
            </a:pPr>
            <a:r>
              <a:rPr lang="pt-BR" dirty="0" smtClean="0">
                <a:latin typeface="Consolas" pitchFamily="49" charset="0"/>
                <a:cs typeface="Consolas" pitchFamily="49" charset="0"/>
              </a:rPr>
              <a:t>for(</a:t>
            </a:r>
            <a:r>
              <a:rPr lang="pt-BR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 smtClean="0">
                <a:latin typeface="Consolas" pitchFamily="49" charset="0"/>
                <a:cs typeface="Consolas" pitchFamily="49" charset="0"/>
              </a:rPr>
              <a:t> x : ia)</a:t>
            </a:r>
          </a:p>
          <a:p>
            <a:pPr>
              <a:buNone/>
            </a:pPr>
            <a:r>
              <a:rPr lang="pt-BR" dirty="0" smtClean="0">
                <a:latin typeface="Consolas" pitchFamily="49" charset="0"/>
                <a:cs typeface="Consolas" pitchFamily="49" charset="0"/>
              </a:rPr>
              <a:t>pq1.</a:t>
            </a:r>
            <a:r>
              <a:rPr lang="pt-BR" dirty="0" err="1" smtClean="0">
                <a:latin typeface="Consolas" pitchFamily="49" charset="0"/>
                <a:cs typeface="Consolas" pitchFamily="49" charset="0"/>
              </a:rPr>
              <a:t>offer</a:t>
            </a:r>
            <a:r>
              <a:rPr lang="pt-BR" dirty="0" smtClean="0">
                <a:latin typeface="Consolas" pitchFamily="49" charset="0"/>
                <a:cs typeface="Consolas" pitchFamily="49" charset="0"/>
              </a:rPr>
              <a:t>(x);</a:t>
            </a:r>
          </a:p>
          <a:p>
            <a:pPr>
              <a:buNone/>
            </a:pPr>
            <a:r>
              <a:rPr lang="pt-BR" dirty="0" smtClean="0">
                <a:latin typeface="Consolas" pitchFamily="49" charset="0"/>
                <a:cs typeface="Consolas" pitchFamily="49" charset="0"/>
              </a:rPr>
              <a:t>for(</a:t>
            </a:r>
            <a:r>
              <a:rPr lang="pt-BR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 smtClean="0">
                <a:latin typeface="Consolas" pitchFamily="49" charset="0"/>
                <a:cs typeface="Consolas" pitchFamily="49" charset="0"/>
              </a:rPr>
              <a:t> x : ia)</a:t>
            </a:r>
          </a:p>
          <a:p>
            <a:pPr>
              <a:buNone/>
            </a:pPr>
            <a:r>
              <a:rPr lang="pt-BR" dirty="0" smtClean="0">
                <a:latin typeface="Consolas" pitchFamily="49" charset="0"/>
                <a:cs typeface="Consolas" pitchFamily="49" charset="0"/>
              </a:rPr>
              <a:t>System.</a:t>
            </a:r>
            <a:r>
              <a:rPr lang="pt-BR" dirty="0" err="1" smtClean="0">
                <a:latin typeface="Consolas" pitchFamily="49" charset="0"/>
                <a:cs typeface="Consolas" pitchFamily="49" charset="0"/>
              </a:rPr>
              <a:t>out.print</a:t>
            </a:r>
            <a:r>
              <a:rPr lang="pt-BR" dirty="0" smtClean="0">
                <a:latin typeface="Consolas" pitchFamily="49" charset="0"/>
                <a:cs typeface="Consolas" pitchFamily="49" charset="0"/>
              </a:rPr>
              <a:t>(pq1.</a:t>
            </a:r>
            <a:r>
              <a:rPr lang="pt-BR" dirty="0" err="1" smtClean="0">
                <a:latin typeface="Consolas" pitchFamily="49" charset="0"/>
                <a:cs typeface="Consolas" pitchFamily="49" charset="0"/>
              </a:rPr>
              <a:t>poll</a:t>
            </a:r>
            <a:r>
              <a:rPr lang="pt-BR" dirty="0" smtClean="0">
                <a:latin typeface="Consolas" pitchFamily="49" charset="0"/>
                <a:cs typeface="Consolas" pitchFamily="49" charset="0"/>
              </a:rPr>
              <a:t>() + " ");</a:t>
            </a:r>
            <a:endParaRPr lang="pt-BR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Apesar que se pode pensar em </a:t>
            </a:r>
            <a:r>
              <a:rPr lang="pt-BR" dirty="0" err="1" smtClean="0"/>
              <a:t>hashCode</a:t>
            </a:r>
            <a:r>
              <a:rPr lang="pt-BR" dirty="0" smtClean="0"/>
              <a:t>() como um identificador de objeto,  ele não é necessariamente único</a:t>
            </a:r>
          </a:p>
          <a:p>
            <a:r>
              <a:rPr lang="pt-BR" dirty="0" smtClean="0"/>
              <a:t>Devemos saber quais coleções utilizam esse método(Todas aquelas que possuem “</a:t>
            </a:r>
            <a:r>
              <a:rPr lang="pt-BR" dirty="0" err="1" smtClean="0"/>
              <a:t>hash</a:t>
            </a:r>
            <a:r>
              <a:rPr lang="pt-BR" dirty="0" smtClean="0"/>
              <a:t>” no nome)</a:t>
            </a:r>
          </a:p>
          <a:p>
            <a:r>
              <a:rPr lang="pt-BR" dirty="0" smtClean="0"/>
              <a:t>Devemos conhecer as implementações apropriadas de </a:t>
            </a:r>
            <a:r>
              <a:rPr lang="pt-BR" dirty="0" err="1" smtClean="0"/>
              <a:t>hashCode</a:t>
            </a:r>
            <a:r>
              <a:rPr lang="pt-BR" dirty="0" smtClean="0"/>
              <a:t>()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Sobrescrever </a:t>
            </a:r>
            <a:r>
              <a:rPr lang="pt-BR" dirty="0" err="1" smtClean="0"/>
              <a:t>hashCode</a:t>
            </a:r>
            <a:r>
              <a:rPr lang="pt-BR" dirty="0" smtClean="0"/>
              <a:t>()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 descr="hash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428596" y="1500174"/>
            <a:ext cx="8183118" cy="4172533"/>
          </a:xfr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de </a:t>
            </a:r>
            <a:r>
              <a:rPr lang="pt-BR" dirty="0" err="1" smtClean="0"/>
              <a:t>hashCode</a:t>
            </a:r>
            <a:r>
              <a:rPr lang="pt-BR" dirty="0" smtClean="0"/>
              <a:t>()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ELO_JAVA_INOV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MODELO_JAVA_INOVE</Template>
  <TotalTime>12028</TotalTime>
  <Words>2530</Words>
  <Application>Microsoft Office PowerPoint</Application>
  <PresentationFormat>Apresentação na tela (4:3)</PresentationFormat>
  <Paragraphs>594</Paragraphs>
  <Slides>74</Slides>
  <Notes>74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74</vt:i4>
      </vt:variant>
    </vt:vector>
  </HeadingPairs>
  <TitlesOfParts>
    <vt:vector size="75" baseType="lpstr">
      <vt:lpstr>MODELO_JAVA_INOVE</vt:lpstr>
      <vt:lpstr>Treinamento Certificação JAVA</vt:lpstr>
      <vt:lpstr>Métodos da classe Object</vt:lpstr>
      <vt:lpstr>Sobrescrever toString()</vt:lpstr>
      <vt:lpstr>Exemplo</vt:lpstr>
      <vt:lpstr>Sobrescrevendo o método equals()</vt:lpstr>
      <vt:lpstr>Sobrescrevendo o método equals()</vt:lpstr>
      <vt:lpstr>Sobrescrevendo o método equals()</vt:lpstr>
      <vt:lpstr>Sobrescrever hashCode()</vt:lpstr>
      <vt:lpstr>Exemplo de hashCode()</vt:lpstr>
      <vt:lpstr>Entendendo hashCode()</vt:lpstr>
      <vt:lpstr>Qual o problema aqui?</vt:lpstr>
      <vt:lpstr>Cuidados com hashcode</vt:lpstr>
      <vt:lpstr>Contratos</vt:lpstr>
      <vt:lpstr>O contrato de equals </vt:lpstr>
      <vt:lpstr>O contrato de equals(cont)</vt:lpstr>
      <vt:lpstr>O contrato de hashcode</vt:lpstr>
      <vt:lpstr>O contrato de hashcode</vt:lpstr>
      <vt:lpstr>Exemplo</vt:lpstr>
      <vt:lpstr>Coleções</vt:lpstr>
      <vt:lpstr>Classes Concretas</vt:lpstr>
      <vt:lpstr>A palavra “collection”</vt:lpstr>
      <vt:lpstr>A palavra “collection”(cont)</vt:lpstr>
      <vt:lpstr>Hierarquia de Collection</vt:lpstr>
      <vt:lpstr>Coleções(Grupos de objetos)</vt:lpstr>
      <vt:lpstr>Comparação entre List, Set, Map</vt:lpstr>
      <vt:lpstr>“Ordenação”</vt:lpstr>
      <vt:lpstr>Sorted</vt:lpstr>
      <vt:lpstr>Interface List</vt:lpstr>
      <vt:lpstr>ArrayList</vt:lpstr>
      <vt:lpstr>Vector</vt:lpstr>
      <vt:lpstr>LinkedList</vt:lpstr>
      <vt:lpstr>Interface Set</vt:lpstr>
      <vt:lpstr>HashSet</vt:lpstr>
      <vt:lpstr>LinkedHashSet</vt:lpstr>
      <vt:lpstr>TreeSet</vt:lpstr>
      <vt:lpstr>Interface Map</vt:lpstr>
      <vt:lpstr>HashMap</vt:lpstr>
      <vt:lpstr>Hashtable</vt:lpstr>
      <vt:lpstr>LinkedHashMap</vt:lpstr>
      <vt:lpstr>TreeMap</vt:lpstr>
      <vt:lpstr>Interface Queue</vt:lpstr>
      <vt:lpstr>PriorityQueue</vt:lpstr>
      <vt:lpstr>Resumo</vt:lpstr>
      <vt:lpstr>ArrayList</vt:lpstr>
      <vt:lpstr>ArrayList(Cont)</vt:lpstr>
      <vt:lpstr>Autoboxing em coleções</vt:lpstr>
      <vt:lpstr>Ordenando Coleções</vt:lpstr>
      <vt:lpstr>Ordenando Coleções(Cont)</vt:lpstr>
      <vt:lpstr>Ordenando Coleções(Cont)</vt:lpstr>
      <vt:lpstr>Formas de implementar Comparable</vt:lpstr>
      <vt:lpstr>Comparable</vt:lpstr>
      <vt:lpstr>Comparable(cont)</vt:lpstr>
      <vt:lpstr>Ordenando com Comparator</vt:lpstr>
      <vt:lpstr>Ordenando com Comparator(cont)</vt:lpstr>
      <vt:lpstr>Comparable e Comparator</vt:lpstr>
      <vt:lpstr>Interface Iterator</vt:lpstr>
      <vt:lpstr>Interface Iterator</vt:lpstr>
      <vt:lpstr>Declaração Iterator</vt:lpstr>
      <vt:lpstr>Métodos de Iterator</vt:lpstr>
      <vt:lpstr>Consultando arrays e collections</vt:lpstr>
      <vt:lpstr>Consultando arrays e collections(cont)</vt:lpstr>
      <vt:lpstr>Exemplo</vt:lpstr>
      <vt:lpstr>Exemplo(cont)</vt:lpstr>
      <vt:lpstr>Convertendo de array para listas</vt:lpstr>
      <vt:lpstr>Convertendo de listas para arrays</vt:lpstr>
      <vt:lpstr>Usando Listas</vt:lpstr>
      <vt:lpstr>Usando Sets</vt:lpstr>
      <vt:lpstr>Resultados para as declarações</vt:lpstr>
      <vt:lpstr>Objetos Sets</vt:lpstr>
      <vt:lpstr>Usando Maps</vt:lpstr>
      <vt:lpstr>Considere as classes</vt:lpstr>
      <vt:lpstr>Exemplo</vt:lpstr>
      <vt:lpstr>PriorityQueue</vt:lpstr>
      <vt:lpstr>Usando PrioriryQueue</vt:lpstr>
    </vt:vector>
  </TitlesOfParts>
  <Company>Inove Informática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Thiago Burgo Belo</dc:creator>
  <cp:lastModifiedBy>ozieljose</cp:lastModifiedBy>
  <cp:revision>597</cp:revision>
  <dcterms:created xsi:type="dcterms:W3CDTF">2011-11-07T18:59:48Z</dcterms:created>
  <dcterms:modified xsi:type="dcterms:W3CDTF">2012-03-30T22:08:04Z</dcterms:modified>
</cp:coreProperties>
</file>