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9" r:id="rId14"/>
    <p:sldId id="290" r:id="rId15"/>
    <p:sldId id="291" r:id="rId16"/>
    <p:sldId id="292" r:id="rId17"/>
    <p:sldId id="294" r:id="rId18"/>
    <p:sldId id="296" r:id="rId19"/>
    <p:sldId id="297" r:id="rId20"/>
    <p:sldId id="298" r:id="rId21"/>
    <p:sldId id="269" r:id="rId22"/>
    <p:sldId id="270" r:id="rId23"/>
    <p:sldId id="272" r:id="rId24"/>
    <p:sldId id="273" r:id="rId25"/>
    <p:sldId id="274" r:id="rId26"/>
    <p:sldId id="275" r:id="rId27"/>
    <p:sldId id="276" r:id="rId28"/>
    <p:sldId id="278" r:id="rId29"/>
    <p:sldId id="279" r:id="rId30"/>
    <p:sldId id="280" r:id="rId31"/>
    <p:sldId id="281" r:id="rId32"/>
    <p:sldId id="282" r:id="rId33"/>
    <p:sldId id="284" r:id="rId34"/>
    <p:sldId id="285" r:id="rId35"/>
    <p:sldId id="283" r:id="rId36"/>
    <p:sldId id="286" r:id="rId37"/>
    <p:sldId id="287" r:id="rId38"/>
    <p:sldId id="288" r:id="rId39"/>
    <p:sldId id="300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9" autoAdjust="0"/>
    <p:restoredTop sz="97006" autoAdjust="0"/>
  </p:normalViewPr>
  <p:slideViewPr>
    <p:cSldViewPr>
      <p:cViewPr>
        <p:scale>
          <a:sx n="50" d="100"/>
          <a:sy n="50" d="100"/>
        </p:scale>
        <p:origin x="-62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E0429-3A54-4FCE-9BEC-4E6874F5DDA5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746D-390F-43A2-9797-C009BAE3BFA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943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http://www.tutorialspoint.com/java/java_overriding.htm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0564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6CB1EC-167F-47A9-A50F-57DF1851BC03}" type="slidenum">
              <a:rPr lang="pt-PT" altLang="en-US"/>
              <a:pPr/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4577780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23/01/2012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err="1" smtClean="0"/>
              <a:t>Generics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 tipo declarado do lado esquerdo deve ser do mesmo tipo do lado direito</a:t>
            </a:r>
          </a:p>
          <a:p>
            <a:pPr lvl="1">
              <a:buNone/>
            </a:pP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JButton</a:t>
            </a:r>
            <a:r>
              <a:rPr lang="pt-BR" dirty="0" smtClean="0"/>
              <a:t>&gt; </a:t>
            </a:r>
            <a:r>
              <a:rPr lang="pt-BR" dirty="0" err="1" smtClean="0"/>
              <a:t>myList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&lt;</a:t>
            </a:r>
            <a:r>
              <a:rPr lang="pt-BR" dirty="0" err="1" smtClean="0"/>
              <a:t>JButton</a:t>
            </a:r>
            <a:r>
              <a:rPr lang="pt-BR" dirty="0" smtClean="0"/>
              <a:t>&gt;();</a:t>
            </a:r>
          </a:p>
          <a:p>
            <a:pPr lvl="1">
              <a:buNone/>
            </a:pP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Object</a:t>
            </a:r>
            <a:r>
              <a:rPr lang="pt-BR" dirty="0" smtClean="0"/>
              <a:t>&gt; </a:t>
            </a:r>
            <a:r>
              <a:rPr lang="pt-BR" dirty="0" err="1" smtClean="0"/>
              <a:t>myList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&lt;</a:t>
            </a:r>
            <a:r>
              <a:rPr lang="pt-BR" dirty="0" err="1" smtClean="0"/>
              <a:t>Object</a:t>
            </a:r>
            <a:r>
              <a:rPr lang="pt-BR" dirty="0" smtClean="0"/>
              <a:t>&gt;();</a:t>
            </a:r>
          </a:p>
          <a:p>
            <a:pPr lvl="1">
              <a:buNone/>
            </a:pP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Integer</a:t>
            </a:r>
            <a:r>
              <a:rPr lang="pt-BR" dirty="0" smtClean="0"/>
              <a:t>&gt; </a:t>
            </a:r>
            <a:r>
              <a:rPr lang="pt-BR" dirty="0" err="1" smtClean="0"/>
              <a:t>myList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&lt;</a:t>
            </a:r>
            <a:r>
              <a:rPr lang="pt-BR" dirty="0" err="1" smtClean="0"/>
              <a:t>Integer</a:t>
            </a:r>
            <a:r>
              <a:rPr lang="pt-BR" dirty="0" smtClean="0"/>
              <a:t>&gt;();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Regra simplificada de polimorfismo e </a:t>
            </a:r>
            <a:r>
              <a:rPr lang="pt-BR" dirty="0" err="1" smtClean="0"/>
              <a:t>generics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Esse código compila?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(Animal[]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for(Animal a :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a.checkup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// test it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Dog[] dogs = {new Dog(), new Dog()};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Cat[] cats = {new Cat(), new Cat(), new Cat()};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Bird[] birds = {new Bird()};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(dogs); // pass the Dog[]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(cats); // pass the Cat[]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(birds); // pass the Bird[]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 com </a:t>
            </a:r>
            <a:r>
              <a:rPr lang="pt-BR" dirty="0" err="1" smtClean="0"/>
              <a:t>generics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(List&lt;Animal&gt;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for(Animal a :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a.checkup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List&lt;Dog&gt; dogs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&lt;Dog&gt;();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List&lt;Cat&gt; cats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&lt;Cat&gt;();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List&lt;Bird&gt; birds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&lt;Bird&gt;();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(dogs); // List&lt;Dog&gt;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(cats); // List&lt;Cat&gt;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(birds); // List&lt;Bird&gt;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razão porque é perigoso passar como parâmetro, uma coleção de um subtipo é porque poderíamos colocar algo errado na coleção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Generics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Isso funciona normalmente e está correto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Dog[] dogs = {new Dog(), new Dog()};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(dogs);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(Animal[]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animals[0] = new Dog();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Mas agora colocamos um </a:t>
            </a:r>
            <a:r>
              <a:rPr lang="pt-BR" dirty="0" err="1" smtClean="0"/>
              <a:t>Dog</a:t>
            </a:r>
            <a:r>
              <a:rPr lang="pt-BR" dirty="0" smtClean="0"/>
              <a:t> num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Cat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Cat[] cats = {new Cat(), new Cat()};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(cats);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(Animal[]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animals[0] = new Dog();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se tenta realizar o mesmo exemplo com coleções parametrizadas o código anterior não compila</a:t>
            </a:r>
          </a:p>
          <a:p>
            <a:r>
              <a:rPr lang="pt-BR" dirty="0" smtClean="0"/>
              <a:t>O código compila com </a:t>
            </a:r>
            <a:r>
              <a:rPr lang="pt-BR" dirty="0" err="1" smtClean="0"/>
              <a:t>arrays</a:t>
            </a:r>
            <a:r>
              <a:rPr lang="pt-BR" dirty="0" smtClean="0"/>
              <a:t> porque durante a execução uma exceção de </a:t>
            </a:r>
            <a:r>
              <a:rPr lang="pt-BR" dirty="0" err="1" smtClean="0"/>
              <a:t>runtime</a:t>
            </a:r>
            <a:r>
              <a:rPr lang="pt-BR" dirty="0" smtClean="0"/>
              <a:t> será lançada, a </a:t>
            </a:r>
            <a:r>
              <a:rPr lang="pt-BR" dirty="0" err="1" smtClean="0"/>
              <a:t>ArrayStoreException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 diferença?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existe uma exceção equivalente a esta para tipos parametrizados, porque essas parametrizações são eliminadas em tempo de execução</a:t>
            </a:r>
          </a:p>
          <a:p>
            <a:r>
              <a:rPr lang="pt-BR" dirty="0" smtClean="0"/>
              <a:t>A JVM conhece os tipos dos </a:t>
            </a:r>
            <a:r>
              <a:rPr lang="pt-BR" dirty="0" err="1" smtClean="0"/>
              <a:t>arrays</a:t>
            </a:r>
            <a:r>
              <a:rPr lang="pt-BR" dirty="0" smtClean="0"/>
              <a:t> em tempo de execução mas não das coleções parametrizadas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 diferença?(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Dada esta classe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GenericsTests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(List&lt;Animal&gt;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for (Animal a :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a.checkup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(Animal[]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for (Animal a :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a.checkup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Utilizando  o “</a:t>
            </a:r>
            <a:r>
              <a:rPr lang="pt-BR" dirty="0" err="1" smtClean="0"/>
              <a:t>javap</a:t>
            </a:r>
            <a:r>
              <a:rPr lang="pt-BR" dirty="0" smtClean="0"/>
              <a:t>” no .</a:t>
            </a:r>
            <a:r>
              <a:rPr lang="pt-BR" dirty="0" err="1" smtClean="0"/>
              <a:t>class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GenericsTests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Compiled from "GenericsTests.java"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cap7.GenericsTests extends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java.lang.Object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cap7.GenericsTests();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checkAnimals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(cap7.Animal[]);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Formato antigo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Os métodos que recuperavam os objetos das coleções só podiam ter um único retorno</a:t>
            </a:r>
          </a:p>
          <a:p>
            <a:pPr>
              <a:buNone/>
            </a:pPr>
            <a:r>
              <a:rPr lang="pt-BR" dirty="0" smtClean="0"/>
              <a:t> 	String s = (String)</a:t>
            </a:r>
            <a:r>
              <a:rPr lang="pt-BR" dirty="0" err="1" smtClean="0"/>
              <a:t>myList</a:t>
            </a:r>
            <a:r>
              <a:rPr lang="pt-BR" dirty="0" smtClean="0"/>
              <a:t>.</a:t>
            </a:r>
            <a:r>
              <a:rPr lang="pt-BR" dirty="0" err="1" smtClean="0"/>
              <a:t>get</a:t>
            </a:r>
            <a:r>
              <a:rPr lang="pt-BR" dirty="0" smtClean="0"/>
              <a:t>(0);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Entendendo a necessidade de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2276872"/>
            <a:ext cx="7344816" cy="1206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List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("Fred");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(new Dog());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(new Integer(42));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tipos parametrizados só funcionam em compilação, em execução é com se nada tivesse acontecido</a:t>
            </a:r>
          </a:p>
          <a:p>
            <a:r>
              <a:rPr lang="pt-BR" dirty="0" smtClean="0"/>
              <a:t>Se funcionasse em execução, quebraria os códigos antigos de </a:t>
            </a:r>
            <a:r>
              <a:rPr lang="pt-BR" dirty="0" err="1" smtClean="0"/>
              <a:t>java</a:t>
            </a:r>
            <a:endParaRPr lang="pt-BR" dirty="0" smtClean="0"/>
          </a:p>
          <a:p>
            <a:r>
              <a:rPr lang="pt-BR" dirty="0" smtClean="0"/>
              <a:t>O compilador faz então um malabarismo para manter </a:t>
            </a:r>
            <a:r>
              <a:rPr lang="pt-BR" dirty="0" err="1" smtClean="0"/>
              <a:t>java</a:t>
            </a:r>
            <a:r>
              <a:rPr lang="pt-BR" dirty="0" smtClean="0"/>
              <a:t> compatível</a:t>
            </a:r>
          </a:p>
          <a:p>
            <a:r>
              <a:rPr lang="pt-BR" dirty="0" err="1" smtClean="0"/>
              <a:t>Obs</a:t>
            </a:r>
            <a:r>
              <a:rPr lang="pt-BR" dirty="0" smtClean="0"/>
              <a:t>: Isso não cai no teste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Erasure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se pode atribuir </a:t>
            </a:r>
            <a:r>
              <a:rPr lang="pt-BR" dirty="0" err="1" smtClean="0"/>
              <a:t>ArrayLists</a:t>
            </a:r>
            <a:r>
              <a:rPr lang="pt-BR" dirty="0" smtClean="0"/>
              <a:t> de subtipos de Animal para o </a:t>
            </a:r>
            <a:r>
              <a:rPr lang="pt-BR" dirty="0" err="1" smtClean="0"/>
              <a:t>ArrayList</a:t>
            </a:r>
            <a:r>
              <a:rPr lang="pt-BR" dirty="0" smtClean="0"/>
              <a:t> do supertipo Animal</a:t>
            </a:r>
          </a:p>
          <a:p>
            <a:r>
              <a:rPr lang="pt-BR" dirty="0" smtClean="0"/>
              <a:t>O compilador vai reclamar</a:t>
            </a:r>
          </a:p>
          <a:p>
            <a:r>
              <a:rPr lang="pt-BR" dirty="0" smtClean="0"/>
              <a:t>A única coisa que se pode passar como  parâmetro para um método que aceita </a:t>
            </a:r>
            <a:r>
              <a:rPr lang="pt-BR" dirty="0" err="1" smtClean="0"/>
              <a:t>ArrayList</a:t>
            </a:r>
            <a:r>
              <a:rPr lang="pt-BR" dirty="0" smtClean="0"/>
              <a:t>&lt;Animal&gt; é </a:t>
            </a:r>
            <a:r>
              <a:rPr lang="pt-BR" dirty="0" err="1" smtClean="0"/>
              <a:t>ArrayList</a:t>
            </a:r>
            <a:r>
              <a:rPr lang="pt-BR" dirty="0" smtClean="0"/>
              <a:t>&lt;Animal&gt;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métodos com </a:t>
            </a:r>
            <a:r>
              <a:rPr lang="pt-BR" dirty="0" err="1" smtClean="0"/>
              <a:t>generics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entanto podemos adicionar subclasses de Animal normalmente através do polimorfismo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O polimorfismo ainda funciona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2996952"/>
            <a:ext cx="8136904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public static void </a:t>
            </a:r>
            <a:r>
              <a:rPr lang="en-US" dirty="0" err="1" smtClean="0"/>
              <a:t>checkAnimals</a:t>
            </a:r>
            <a:r>
              <a:rPr lang="en-US" dirty="0" smtClean="0"/>
              <a:t>(</a:t>
            </a:r>
            <a:r>
              <a:rPr lang="en-US" dirty="0" err="1" smtClean="0"/>
              <a:t>ArrayList</a:t>
            </a:r>
            <a:r>
              <a:rPr lang="en-US" dirty="0" smtClean="0"/>
              <a:t>&lt;Animal&gt; animals)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animals.add</a:t>
            </a:r>
            <a:r>
              <a:rPr lang="en-US" dirty="0" smtClean="0"/>
              <a:t>(new Dog());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animals.add</a:t>
            </a:r>
            <a:r>
              <a:rPr lang="en-US" dirty="0" smtClean="0"/>
              <a:t>(new Cat());</a:t>
            </a:r>
          </a:p>
          <a:p>
            <a:pPr>
              <a:buNone/>
            </a:pPr>
            <a:r>
              <a:rPr lang="en-US" dirty="0" smtClean="0"/>
              <a:t>	for (Animal a : animals)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a.checkup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 um mecanismo que informa ao compilador que podemos aceitar qualquer subtipo do argumento declarado na parametrização, porque não vamos adicionar nada na coleção</a:t>
            </a:r>
          </a:p>
          <a:p>
            <a:r>
              <a:rPr lang="pt-BR" dirty="0" smtClean="0"/>
              <a:t>O mecanismo se chama “</a:t>
            </a:r>
            <a:r>
              <a:rPr lang="pt-BR" dirty="0" err="1" smtClean="0"/>
              <a:t>wildcard</a:t>
            </a:r>
            <a:r>
              <a:rPr lang="pt-BR" dirty="0" smtClean="0"/>
              <a:t>”</a:t>
            </a:r>
          </a:p>
          <a:p>
            <a:pPr lvl="1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addAnimal</a:t>
            </a:r>
            <a:r>
              <a:rPr lang="pt-BR" dirty="0" smtClean="0"/>
              <a:t>(</a:t>
            </a:r>
            <a:r>
              <a:rPr lang="pt-BR" dirty="0" err="1" smtClean="0"/>
              <a:t>List</a:t>
            </a:r>
            <a:r>
              <a:rPr lang="pt-BR" dirty="0" smtClean="0"/>
              <a:t>&lt;?  </a:t>
            </a:r>
            <a:r>
              <a:rPr lang="pt-BR" dirty="0" err="1" smtClean="0"/>
              <a:t>extends</a:t>
            </a:r>
            <a:r>
              <a:rPr lang="pt-BR" dirty="0" smtClean="0"/>
              <a:t>  Animal&gt;  </a:t>
            </a:r>
            <a:r>
              <a:rPr lang="pt-BR" dirty="0" err="1" smtClean="0"/>
              <a:t>list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Recebendo subtipos parametrizados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&lt;? </a:t>
            </a:r>
            <a:r>
              <a:rPr lang="pt-BR" dirty="0" err="1" smtClean="0"/>
              <a:t>extends</a:t>
            </a:r>
            <a:r>
              <a:rPr lang="pt-BR" dirty="0" smtClean="0"/>
              <a:t> Animal&gt; estamos informando ao compilador que se pode atribuir uma coleção que seja parametrizada com algum subtipo de Animal</a:t>
            </a:r>
          </a:p>
          <a:p>
            <a:r>
              <a:rPr lang="pt-BR" dirty="0" smtClean="0"/>
              <a:t>Não podemos adicionar nada nessa coleção</a:t>
            </a:r>
          </a:p>
          <a:p>
            <a:pPr lvl="1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addAnimal</a:t>
            </a:r>
            <a:r>
              <a:rPr lang="pt-BR" dirty="0" smtClean="0"/>
              <a:t>(</a:t>
            </a:r>
            <a:r>
              <a:rPr lang="pt-BR" dirty="0" err="1" smtClean="0"/>
              <a:t>List</a:t>
            </a:r>
            <a:r>
              <a:rPr lang="pt-BR" dirty="0" smtClean="0"/>
              <a:t>&lt;? </a:t>
            </a:r>
            <a:r>
              <a:rPr lang="pt-BR" dirty="0" err="1" smtClean="0"/>
              <a:t>e</a:t>
            </a:r>
            <a:r>
              <a:rPr lang="pt-BR" dirty="0" err="1" smtClean="0"/>
              <a:t>xtends</a:t>
            </a:r>
            <a:r>
              <a:rPr lang="pt-BR" dirty="0" smtClean="0"/>
              <a:t> </a:t>
            </a:r>
            <a:r>
              <a:rPr lang="pt-BR" dirty="0" smtClean="0"/>
              <a:t>Animal&gt; </a:t>
            </a:r>
            <a:r>
              <a:rPr lang="pt-BR" dirty="0" err="1" smtClean="0"/>
              <a:t>list</a:t>
            </a:r>
            <a:r>
              <a:rPr lang="pt-BR" dirty="0" smtClean="0"/>
              <a:t>){</a:t>
            </a:r>
          </a:p>
          <a:p>
            <a:pPr lvl="1">
              <a:buNone/>
            </a:pPr>
            <a:r>
              <a:rPr lang="pt-BR" dirty="0" smtClean="0"/>
              <a:t>		</a:t>
            </a:r>
            <a:r>
              <a:rPr lang="pt-BR" dirty="0" err="1" smtClean="0"/>
              <a:t>list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Dog</a:t>
            </a:r>
            <a:r>
              <a:rPr lang="pt-BR" dirty="0" smtClean="0"/>
              <a:t>());//Erro</a:t>
            </a:r>
          </a:p>
          <a:p>
            <a:pPr lvl="1">
              <a:buNone/>
            </a:pPr>
            <a:r>
              <a:rPr lang="pt-BR" dirty="0" smtClean="0"/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Recebendo subtipos parametrizados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 uma forma de usar o </a:t>
            </a:r>
            <a:r>
              <a:rPr lang="pt-BR" dirty="0" err="1" smtClean="0"/>
              <a:t>wildcard</a:t>
            </a:r>
            <a:r>
              <a:rPr lang="pt-BR" dirty="0" smtClean="0"/>
              <a:t> e adicionar elementos  na coleção com a palavra super</a:t>
            </a:r>
          </a:p>
          <a:p>
            <a:pPr lvl="1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addAnimal</a:t>
            </a:r>
            <a:r>
              <a:rPr lang="pt-BR" dirty="0" smtClean="0"/>
              <a:t>(</a:t>
            </a:r>
            <a:r>
              <a:rPr lang="pt-BR" dirty="0" err="1" smtClean="0"/>
              <a:t>List</a:t>
            </a:r>
            <a:r>
              <a:rPr lang="pt-BR" dirty="0" smtClean="0"/>
              <a:t>&lt;?  super  </a:t>
            </a:r>
            <a:r>
              <a:rPr lang="pt-BR" dirty="0" err="1" smtClean="0"/>
              <a:t>Dog</a:t>
            </a:r>
            <a:r>
              <a:rPr lang="pt-BR" dirty="0" smtClean="0"/>
              <a:t>&gt;  </a:t>
            </a:r>
            <a:r>
              <a:rPr lang="pt-BR" dirty="0" err="1" smtClean="0"/>
              <a:t>list</a:t>
            </a:r>
            <a:r>
              <a:rPr lang="pt-BR" dirty="0" smtClean="0"/>
              <a:t>){</a:t>
            </a:r>
          </a:p>
          <a:p>
            <a:pPr lvl="1">
              <a:buNone/>
            </a:pPr>
            <a:r>
              <a:rPr lang="pt-BR" dirty="0" smtClean="0"/>
              <a:t>		</a:t>
            </a:r>
            <a:r>
              <a:rPr lang="pt-BR" dirty="0" err="1" smtClean="0"/>
              <a:t>list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Dog</a:t>
            </a:r>
            <a:r>
              <a:rPr lang="pt-BR" dirty="0" smtClean="0"/>
              <a:t>());</a:t>
            </a:r>
          </a:p>
          <a:p>
            <a:pPr lvl="1">
              <a:buNone/>
            </a:pPr>
            <a:r>
              <a:rPr lang="pt-BR" dirty="0" smtClean="0"/>
              <a:t>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Recebendo subtipos parametrizados </a:t>
            </a:r>
            <a:br>
              <a:rPr lang="pt-BR" dirty="0" smtClean="0"/>
            </a:br>
            <a:r>
              <a:rPr lang="pt-BR" dirty="0" smtClean="0"/>
              <a:t>e adicionando elementos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 super estamos dizendo ao compilador para aceitar qualquer lista parametrizada com </a:t>
            </a:r>
            <a:r>
              <a:rPr lang="pt-BR" dirty="0" err="1" smtClean="0"/>
              <a:t>Dog</a:t>
            </a:r>
            <a:r>
              <a:rPr lang="pt-BR" dirty="0" smtClean="0"/>
              <a:t> ou algum supertipo dele</a:t>
            </a:r>
          </a:p>
          <a:p>
            <a:r>
              <a:rPr lang="pt-BR" dirty="0" smtClean="0"/>
              <a:t>Qualquer coisa abaixo ou no mesmo nível de </a:t>
            </a:r>
            <a:r>
              <a:rPr lang="pt-BR" dirty="0" err="1" smtClean="0"/>
              <a:t>Dog</a:t>
            </a:r>
            <a:r>
              <a:rPr lang="pt-BR" dirty="0" smtClean="0"/>
              <a:t> não será aceita</a:t>
            </a:r>
          </a:p>
          <a:p>
            <a:r>
              <a:rPr lang="pt-BR" smtClean="0"/>
              <a:t>Isso </a:t>
            </a:r>
            <a:r>
              <a:rPr lang="pt-BR" smtClean="0"/>
              <a:t>se </a:t>
            </a:r>
            <a:r>
              <a:rPr lang="pt-BR" dirty="0" smtClean="0"/>
              <a:t>explica porque qualquer lista que seja do tipo Animal ou </a:t>
            </a:r>
            <a:r>
              <a:rPr lang="pt-BR" dirty="0" err="1" smtClean="0"/>
              <a:t>Object</a:t>
            </a:r>
            <a:r>
              <a:rPr lang="pt-BR" dirty="0" smtClean="0"/>
              <a:t> aceita adição de </a:t>
            </a:r>
            <a:r>
              <a:rPr lang="pt-BR" dirty="0" err="1" smtClean="0"/>
              <a:t>Dogs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Recebendo subtipos parametrizados </a:t>
            </a:r>
            <a:br>
              <a:rPr lang="pt-BR" dirty="0" smtClean="0"/>
            </a:br>
            <a:r>
              <a:rPr lang="pt-BR" dirty="0" smtClean="0"/>
              <a:t>e adicionando elementos(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(List&lt;? super Dog&gt; animals)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animals.add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Dog());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List&lt;Animal&gt; animals1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&lt;Animal&gt;();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animals1.add(new Dog());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List&lt;Object&gt; animals2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&lt;Object&gt;();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animals2.add(new Dog());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(animals1);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addAnimal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(animals2);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Essas declarações são iguais?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13690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(List&lt;?&gt; list) { }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(List&lt;Object&gt; list) { }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foo</a:t>
            </a:r>
            <a:r>
              <a:rPr lang="pt-BR" dirty="0" smtClean="0"/>
              <a:t>(</a:t>
            </a:r>
            <a:r>
              <a:rPr lang="pt-BR" dirty="0" err="1" smtClean="0"/>
              <a:t>List</a:t>
            </a:r>
            <a:r>
              <a:rPr lang="pt-BR" dirty="0" smtClean="0"/>
              <a:t>&lt;?&gt; </a:t>
            </a:r>
            <a:r>
              <a:rPr lang="pt-BR" dirty="0" err="1" smtClean="0"/>
              <a:t>list</a:t>
            </a:r>
            <a:r>
              <a:rPr lang="pt-BR" dirty="0" smtClean="0"/>
              <a:t>) { }</a:t>
            </a:r>
          </a:p>
          <a:p>
            <a:endParaRPr lang="pt-BR" dirty="0" smtClean="0"/>
          </a:p>
          <a:p>
            <a:r>
              <a:rPr lang="pt-BR" dirty="0" smtClean="0"/>
              <a:t>Declarado dessa forma significa qualquer tipo</a:t>
            </a:r>
          </a:p>
          <a:p>
            <a:r>
              <a:rPr lang="pt-BR" dirty="0" smtClean="0"/>
              <a:t>Qualquer lista pode ser atribuída para aquele argumento</a:t>
            </a:r>
          </a:p>
          <a:p>
            <a:r>
              <a:rPr lang="pt-BR" dirty="0" smtClean="0"/>
              <a:t>Sem usar super não podemos adicionar nada a lista</a:t>
            </a:r>
          </a:p>
          <a:p>
            <a:r>
              <a:rPr lang="pt-BR" dirty="0" smtClean="0"/>
              <a:t>Equivalente a </a:t>
            </a:r>
            <a:r>
              <a:rPr lang="pt-BR" dirty="0" err="1" smtClean="0"/>
              <a:t>List</a:t>
            </a:r>
            <a:r>
              <a:rPr lang="pt-BR" dirty="0" smtClean="0"/>
              <a:t>&lt;? </a:t>
            </a:r>
            <a:r>
              <a:rPr lang="pt-BR" dirty="0" err="1" smtClean="0"/>
              <a:t>extends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&gt; </a:t>
            </a:r>
            <a:r>
              <a:rPr lang="pt-BR" dirty="0" err="1" smtClean="0"/>
              <a:t>list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Wildcard</a:t>
            </a:r>
            <a:r>
              <a:rPr lang="pt-BR" dirty="0" smtClean="0"/>
              <a:t> sozinho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Estamos dizendo ao compilador que esta coleção só pode ter objetos String</a:t>
            </a:r>
          </a:p>
          <a:p>
            <a:pPr>
              <a:buNone/>
            </a:pPr>
            <a:r>
              <a:rPr lang="pt-BR" dirty="0" smtClean="0"/>
              <a:t>	String s = </a:t>
            </a:r>
            <a:r>
              <a:rPr lang="pt-BR" dirty="0" err="1" smtClean="0"/>
              <a:t>myList</a:t>
            </a:r>
            <a:r>
              <a:rPr lang="pt-BR" dirty="0" smtClean="0"/>
              <a:t>.</a:t>
            </a:r>
            <a:r>
              <a:rPr lang="pt-BR" dirty="0" err="1" smtClean="0"/>
              <a:t>get</a:t>
            </a:r>
            <a:r>
              <a:rPr lang="pt-BR" dirty="0" smtClean="0"/>
              <a:t>(0);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novo formato com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844824"/>
            <a:ext cx="7344816" cy="1224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List&lt;String&gt;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&lt;String&gt;();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("Fred");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(new Dog());//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erro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de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compilação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(new Integer(42)); //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erro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de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compilação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foo</a:t>
            </a:r>
            <a:r>
              <a:rPr lang="pt-BR" dirty="0" smtClean="0"/>
              <a:t>(</a:t>
            </a: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Object</a:t>
            </a:r>
            <a:r>
              <a:rPr lang="pt-BR" dirty="0" smtClean="0"/>
              <a:t>&gt; </a:t>
            </a:r>
            <a:r>
              <a:rPr lang="pt-BR" dirty="0" err="1" smtClean="0"/>
              <a:t>list</a:t>
            </a:r>
            <a:r>
              <a:rPr lang="pt-BR" dirty="0" smtClean="0"/>
              <a:t>) { }</a:t>
            </a:r>
          </a:p>
          <a:p>
            <a:endParaRPr lang="pt-BR" dirty="0" smtClean="0"/>
          </a:p>
          <a:p>
            <a:r>
              <a:rPr lang="pt-BR" dirty="0" smtClean="0"/>
              <a:t>Significa que o método só pode receber uma lisa de </a:t>
            </a:r>
            <a:r>
              <a:rPr lang="pt-BR" dirty="0" err="1" smtClean="0"/>
              <a:t>objects</a:t>
            </a:r>
            <a:r>
              <a:rPr lang="pt-BR" dirty="0" smtClean="0"/>
              <a:t> e nada mais, nem um subtipo é aceito</a:t>
            </a:r>
          </a:p>
          <a:p>
            <a:r>
              <a:rPr lang="pt-BR" dirty="0" smtClean="0"/>
              <a:t>Podemos adicionar normalmente a lista, qualquer objeto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Object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dessas compila?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85126"/>
            <a:ext cx="8136904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1) List&lt;?&gt; list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&lt;Dog&gt;();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2) List&lt;? extends Animal&gt;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&lt;Dog&gt;();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3) List&lt;?&gt;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&lt;? extends Animal&gt;();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4) List&lt;? extends Dog&gt;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&lt;Integer&gt;();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5) List&lt;? super Dog&gt;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&lt;Animal&gt;();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6) List&lt;? super Animal&gt;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&lt;Dog&gt;();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1, 2 e 5</a:t>
            </a:r>
          </a:p>
          <a:p>
            <a:r>
              <a:rPr lang="pt-BR" dirty="0" smtClean="0"/>
              <a:t>3: O </a:t>
            </a:r>
            <a:r>
              <a:rPr lang="pt-BR" dirty="0" err="1" smtClean="0"/>
              <a:t>wildcard</a:t>
            </a:r>
            <a:r>
              <a:rPr lang="pt-BR" dirty="0" smtClean="0"/>
              <a:t> só pode ser usado da declaração(lado esquerdo)</a:t>
            </a:r>
          </a:p>
          <a:p>
            <a:r>
              <a:rPr lang="pt-BR" dirty="0" smtClean="0"/>
              <a:t>4: Não se pode atribuir listas de tipo de árvores hierárquicas distintas</a:t>
            </a:r>
          </a:p>
          <a:p>
            <a:r>
              <a:rPr lang="pt-BR" dirty="0" smtClean="0"/>
              <a:t>6: </a:t>
            </a:r>
            <a:r>
              <a:rPr lang="pt-BR" dirty="0" err="1" smtClean="0"/>
              <a:t>Dog</a:t>
            </a:r>
            <a:r>
              <a:rPr lang="pt-BR" dirty="0" smtClean="0"/>
              <a:t> está abaixo na árvore hierárquica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Sintaxe</a:t>
            </a:r>
          </a:p>
          <a:p>
            <a:pPr lvl="1"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nome_da_classe</a:t>
            </a:r>
            <a:r>
              <a:rPr lang="pt-BR" dirty="0" smtClean="0"/>
              <a:t>&lt;E&gt;{</a:t>
            </a:r>
          </a:p>
          <a:p>
            <a:r>
              <a:rPr lang="pt-BR" dirty="0" smtClean="0"/>
              <a:t>&lt;E&gt; é um marcador de substituição para o tipo que vamos utilizar</a:t>
            </a:r>
          </a:p>
          <a:p>
            <a:r>
              <a:rPr lang="pt-BR" dirty="0" smtClean="0"/>
              <a:t>A interface </a:t>
            </a:r>
            <a:r>
              <a:rPr lang="pt-BR" dirty="0" err="1" smtClean="0"/>
              <a:t>List</a:t>
            </a:r>
            <a:r>
              <a:rPr lang="pt-BR" dirty="0" smtClean="0"/>
              <a:t> funciona como um </a:t>
            </a:r>
            <a:r>
              <a:rPr lang="pt-BR" dirty="0" err="1" smtClean="0"/>
              <a:t>template</a:t>
            </a:r>
            <a:r>
              <a:rPr lang="pt-BR" dirty="0" smtClean="0"/>
              <a:t> que quando formos utilizar, substituiremos por nosso tipo</a:t>
            </a:r>
          </a:p>
          <a:p>
            <a:r>
              <a:rPr lang="pt-BR" dirty="0" smtClean="0"/>
              <a:t>O marcador em classes deve ser declarado logo depois no nome da classe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com </a:t>
            </a:r>
            <a:r>
              <a:rPr lang="pt-BR" dirty="0" err="1" smtClean="0"/>
              <a:t>generics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outras palavras, o tipo que utilizamos para substituir ‘E’ quando declaramos nossas instancias será o tipo que podemos adicionar as coleções </a:t>
            </a:r>
          </a:p>
          <a:p>
            <a:r>
              <a:rPr lang="pt-BR" dirty="0" smtClean="0"/>
              <a:t>‘E’ funciona como um marcador que será substituído pelo tipo Animal e o método passará a ser </a:t>
            </a:r>
          </a:p>
          <a:p>
            <a:pPr lvl="1">
              <a:buNone/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(Animal a){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com </a:t>
            </a:r>
            <a:r>
              <a:rPr lang="pt-BR" dirty="0" err="1" smtClean="0"/>
              <a:t>generics</a:t>
            </a:r>
            <a:r>
              <a:rPr lang="pt-BR" dirty="0" smtClean="0"/>
              <a:t>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declarar com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484784"/>
            <a:ext cx="8352928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Bucket&lt;E&gt;{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E[]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Bucket(E[]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this.es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void add(E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++]=e;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		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Bucket&lt;Integer&gt; b = new Bucket&lt;Integer&gt;(new Integer[4]);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(13);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utilizar as palavras </a:t>
            </a:r>
            <a:r>
              <a:rPr lang="pt-BR" dirty="0" err="1" smtClean="0"/>
              <a:t>extends</a:t>
            </a:r>
            <a:r>
              <a:rPr lang="pt-BR" dirty="0" smtClean="0"/>
              <a:t> e super na declaração</a:t>
            </a:r>
          </a:p>
          <a:p>
            <a:r>
              <a:rPr lang="pt-BR" dirty="0" smtClean="0"/>
              <a:t>Não é necessário a repetição da declaração em todos os outros locais, mas as regras da declaração inicial permanece válida</a:t>
            </a:r>
          </a:p>
          <a:p>
            <a:r>
              <a:rPr lang="pt-BR" dirty="0" smtClean="0"/>
              <a:t>Podemos usar mais de um tipo genérico</a:t>
            </a:r>
          </a:p>
          <a:p>
            <a:pPr lvl="1"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TestGeneric</a:t>
            </a:r>
            <a:r>
              <a:rPr lang="pt-BR" dirty="0" smtClean="0"/>
              <a:t>&lt;E, T&gt;</a:t>
            </a:r>
          </a:p>
          <a:p>
            <a:pPr lvl="1">
              <a:buNone/>
            </a:pPr>
            <a:r>
              <a:rPr lang="pt-BR" dirty="0" smtClean="0"/>
              <a:t>interface </a:t>
            </a:r>
            <a:r>
              <a:rPr lang="pt-BR" dirty="0" err="1" smtClean="0"/>
              <a:t>Map</a:t>
            </a:r>
            <a:r>
              <a:rPr lang="pt-BR" dirty="0" smtClean="0"/>
              <a:t>&lt;K,V&gt;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Cuidados com a declaração </a:t>
            </a:r>
            <a:br>
              <a:rPr lang="pt-BR" dirty="0" smtClean="0"/>
            </a:br>
            <a:r>
              <a:rPr lang="pt-BR" dirty="0" smtClean="0"/>
              <a:t>com </a:t>
            </a:r>
            <a:r>
              <a:rPr lang="pt-BR" dirty="0" err="1" smtClean="0"/>
              <a:t>generics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484784"/>
            <a:ext cx="8136904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Bucket&lt;E extends Animal&gt;{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E[]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Bucket(E[]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this.es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void add(E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++]=e;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		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Bucket&lt;Animal&gt; b = new Bucket&lt;Animal&gt;(new Animal[4]);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(1);//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erro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Dog());//ok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Podemos definir tipos parametrizados em métodos apenas</a:t>
            </a:r>
          </a:p>
          <a:p>
            <a:r>
              <a:rPr lang="pt-BR" dirty="0" smtClean="0"/>
              <a:t>Sintaxe</a:t>
            </a:r>
          </a:p>
          <a:p>
            <a:pPr lvl="1">
              <a:buNone/>
            </a:pPr>
            <a:r>
              <a:rPr lang="pt-BR" dirty="0" smtClean="0"/>
              <a:t>[modificadores]  &lt;T&gt;  </a:t>
            </a:r>
            <a:r>
              <a:rPr lang="pt-BR" dirty="0" err="1" smtClean="0"/>
              <a:t>tipo_retorno</a:t>
            </a:r>
            <a:r>
              <a:rPr lang="pt-BR" dirty="0" smtClean="0"/>
              <a:t>  </a:t>
            </a:r>
            <a:r>
              <a:rPr lang="pt-BR" dirty="0" err="1" smtClean="0"/>
              <a:t>nome_metodo</a:t>
            </a:r>
            <a:r>
              <a:rPr lang="pt-BR" dirty="0" smtClean="0"/>
              <a:t>(T  </a:t>
            </a:r>
            <a:r>
              <a:rPr lang="pt-BR" dirty="0" err="1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r>
              <a:rPr lang="pt-BR" dirty="0" smtClean="0"/>
              <a:t> para métodos apenas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pt-BR" dirty="0" smtClean="0"/>
              <a:t>Essa classe cria um </a:t>
            </a:r>
            <a:r>
              <a:rPr lang="pt-BR" dirty="0" err="1" smtClean="0"/>
              <a:t>ArrayList</a:t>
            </a:r>
            <a:r>
              <a:rPr lang="pt-BR" dirty="0" smtClean="0"/>
              <a:t> do tipo parametrizado e adiciona esse elemento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2420888"/>
            <a:ext cx="8676456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java.util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.*;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CreateAnArrayList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&lt;T&gt;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makeArrayList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List&lt;T&gt; list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&lt;T&gt;(); 		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(t);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public static void main(String[]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CreateAnArrayList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makeArrayList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Dog());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tipos de retorno de método também podem ser declarados com um </a:t>
            </a:r>
            <a:r>
              <a:rPr lang="pt-BR" dirty="0" err="1" smtClean="0"/>
              <a:t>generic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uso de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2780928"/>
            <a:ext cx="7344816" cy="2074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public Set&lt;Dog&gt;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getDogList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Set&lt;Dog&gt; dogs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HashSet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&lt;Dog&gt;();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//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código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que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insere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cachorros</a:t>
            </a: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return dogs;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Dada a seguinte classe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685023"/>
            <a:ext cx="8064896" cy="3382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class Adder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addAll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(List 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list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Iterator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 it = 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list.iterator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 total = 0;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while (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it.hasNext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())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 = ((Integer)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it.next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()).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intValue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	total += </a:t>
            </a:r>
            <a:r>
              <a:rPr lang="en-US" sz="17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	return total;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Tudo perfeito, mas sem checagem de tipos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Mesclando </a:t>
            </a:r>
            <a:r>
              <a:rPr lang="pt-BR" dirty="0" err="1" smtClean="0"/>
              <a:t>generics</a:t>
            </a:r>
            <a:r>
              <a:rPr lang="pt-BR" dirty="0" smtClean="0"/>
              <a:t> com </a:t>
            </a:r>
            <a:r>
              <a:rPr lang="pt-BR" dirty="0" err="1" smtClean="0"/>
              <a:t>não-generics</a:t>
            </a:r>
            <a:r>
              <a:rPr lang="pt-BR" dirty="0" smtClean="0"/>
              <a:t> responsavelmente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685023"/>
            <a:ext cx="8064896" cy="2620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List&lt;Integer&gt;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= new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ArrayList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&lt;Integer&gt;();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(4);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(6);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Adder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adder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= new Adder();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total =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adder.addAll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(total);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se for usado assim?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685023"/>
            <a:ext cx="8064896" cy="4233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class Inserter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	void insert(List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list.add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(new String("42"));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//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em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algum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método</a:t>
            </a:r>
            <a:endParaRPr lang="en-US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List&lt;Integer&gt;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 = new 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ArrayList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&lt;Integer&gt;();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(4);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myList.add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(6);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Inserter in = new Inserter();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in.insert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ea typeface="Calibri"/>
                <a:cs typeface="Consolas" pitchFamily="49" charset="0"/>
              </a:rPr>
              <a:t>myList</a:t>
            </a: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tudo isso funciona?</a:t>
            </a:r>
          </a:p>
          <a:p>
            <a:r>
              <a:rPr lang="pt-BR" dirty="0" smtClean="0"/>
              <a:t>Infelizmente, sim(compila e executa)</a:t>
            </a:r>
          </a:p>
          <a:p>
            <a:r>
              <a:rPr lang="pt-BR" dirty="0" smtClean="0"/>
              <a:t>No entanto o compilador nos avisará com um </a:t>
            </a:r>
            <a:r>
              <a:rPr lang="pt-BR" dirty="0" err="1" smtClean="0"/>
              <a:t>warning</a:t>
            </a:r>
            <a:r>
              <a:rPr lang="pt-BR" dirty="0" smtClean="0"/>
              <a:t>, que estamos correndo um grande risco ao enviar a lista genérica a um método que não é</a:t>
            </a:r>
          </a:p>
          <a:p>
            <a:r>
              <a:rPr lang="pt-BR" dirty="0" smtClean="0"/>
              <a:t>Um </a:t>
            </a:r>
            <a:r>
              <a:rPr lang="pt-BR" dirty="0" err="1" smtClean="0"/>
              <a:t>warning</a:t>
            </a:r>
            <a:r>
              <a:rPr lang="pt-BR" dirty="0" smtClean="0"/>
              <a:t>, não é nada mais que uma advertência e não é considerado um erro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Mesclando </a:t>
            </a:r>
            <a:r>
              <a:rPr lang="pt-BR" dirty="0" err="1" smtClean="0"/>
              <a:t>generics</a:t>
            </a:r>
            <a:r>
              <a:rPr lang="pt-BR" dirty="0" smtClean="0"/>
              <a:t> com </a:t>
            </a:r>
            <a:r>
              <a:rPr lang="pt-BR" dirty="0" err="1" smtClean="0"/>
              <a:t>não-generics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atribuir um </a:t>
            </a:r>
            <a:r>
              <a:rPr lang="pt-BR" dirty="0" err="1" smtClean="0"/>
              <a:t>ArrayList</a:t>
            </a:r>
            <a:r>
              <a:rPr lang="pt-BR" dirty="0" smtClean="0"/>
              <a:t> a uma referência de </a:t>
            </a:r>
            <a:r>
              <a:rPr lang="pt-BR" dirty="0" err="1" smtClean="0"/>
              <a:t>List</a:t>
            </a:r>
            <a:r>
              <a:rPr lang="pt-BR" dirty="0" smtClean="0"/>
              <a:t> </a:t>
            </a:r>
          </a:p>
          <a:p>
            <a:pPr lvl="1">
              <a:buNone/>
            </a:pP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Integer</a:t>
            </a:r>
            <a:r>
              <a:rPr lang="pt-BR" dirty="0" smtClean="0"/>
              <a:t>&gt; </a:t>
            </a:r>
            <a:r>
              <a:rPr lang="pt-BR" dirty="0" err="1" smtClean="0"/>
              <a:t>myList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ArrayList</a:t>
            </a:r>
            <a:r>
              <a:rPr lang="pt-BR" dirty="0" smtClean="0"/>
              <a:t>&lt;</a:t>
            </a:r>
            <a:r>
              <a:rPr lang="pt-BR" dirty="0" err="1" smtClean="0"/>
              <a:t>Integer</a:t>
            </a:r>
            <a:r>
              <a:rPr lang="pt-BR" dirty="0" smtClean="0"/>
              <a:t>&gt;();</a:t>
            </a:r>
          </a:p>
          <a:p>
            <a:r>
              <a:rPr lang="pt-BR" dirty="0" smtClean="0"/>
              <a:t>Podemos fazer isso?</a:t>
            </a:r>
          </a:p>
          <a:p>
            <a:pPr lvl="1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com </a:t>
            </a:r>
            <a:r>
              <a:rPr lang="pt-BR" smtClean="0"/>
              <a:t>generics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1472" y="4000504"/>
            <a:ext cx="785818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class Parent { 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class Child extends Parent { 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List&lt;Parent&gt;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new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&lt;Child&gt;();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12823</TotalTime>
  <Words>1226</Words>
  <Application>Microsoft Office PowerPoint</Application>
  <PresentationFormat>Apresentação na tela (4:3)</PresentationFormat>
  <Paragraphs>375</Paragraphs>
  <Slides>39</Slides>
  <Notes>39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MODELO_JAVA_INOVE</vt:lpstr>
      <vt:lpstr>Treinamento Certificação JAVA</vt:lpstr>
      <vt:lpstr>Entendendo a necessidade de Generics</vt:lpstr>
      <vt:lpstr>O novo formato com Generics</vt:lpstr>
      <vt:lpstr>Outro uso de Generics</vt:lpstr>
      <vt:lpstr>Dada a seguinte classe</vt:lpstr>
      <vt:lpstr>Mesclando generics com não-generics responsavelmente</vt:lpstr>
      <vt:lpstr>E se for usado assim?</vt:lpstr>
      <vt:lpstr>Mesclando generics com não-generics</vt:lpstr>
      <vt:lpstr>Polimorfismo com generics</vt:lpstr>
      <vt:lpstr>Regra simplificada de polimorfismo e generics</vt:lpstr>
      <vt:lpstr>Esse código compila?</vt:lpstr>
      <vt:lpstr>E com generics?</vt:lpstr>
      <vt:lpstr>Arrays e Generics</vt:lpstr>
      <vt:lpstr>Exemplo</vt:lpstr>
      <vt:lpstr>Exemplo(cont)</vt:lpstr>
      <vt:lpstr>Qual a diferença?</vt:lpstr>
      <vt:lpstr>Qual a diferença?(cont)</vt:lpstr>
      <vt:lpstr>Dada esta classe</vt:lpstr>
      <vt:lpstr>Utilizando  o “javap” no .class</vt:lpstr>
      <vt:lpstr>Type Erasure</vt:lpstr>
      <vt:lpstr>Regras de métodos com generics</vt:lpstr>
      <vt:lpstr>O polimorfismo ainda funciona</vt:lpstr>
      <vt:lpstr>Recebendo subtipos parametrizados</vt:lpstr>
      <vt:lpstr>Recebendo subtipos parametrizados (cont)</vt:lpstr>
      <vt:lpstr>Recebendo subtipos parametrizados  e adicionando elementos</vt:lpstr>
      <vt:lpstr>Recebendo subtipos parametrizados  e adicionando elementos(cont)</vt:lpstr>
      <vt:lpstr>Exemplo</vt:lpstr>
      <vt:lpstr>Essas declarações são iguais?</vt:lpstr>
      <vt:lpstr>Wildcard sozinho</vt:lpstr>
      <vt:lpstr>Usando Object</vt:lpstr>
      <vt:lpstr>Qual dessas compila?</vt:lpstr>
      <vt:lpstr>Resposta</vt:lpstr>
      <vt:lpstr>Declaração com generics</vt:lpstr>
      <vt:lpstr>Declaração com generics(cont)</vt:lpstr>
      <vt:lpstr>Como declarar com generics</vt:lpstr>
      <vt:lpstr>Cuidados com a declaração  com generics</vt:lpstr>
      <vt:lpstr>Exemplo</vt:lpstr>
      <vt:lpstr>Generics para métodos apenas</vt:lpstr>
      <vt:lpstr>Exemplo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Oziel Jose</cp:lastModifiedBy>
  <cp:revision>503</cp:revision>
  <dcterms:created xsi:type="dcterms:W3CDTF">2011-11-07T18:59:48Z</dcterms:created>
  <dcterms:modified xsi:type="dcterms:W3CDTF">2012-01-23T21:53:19Z</dcterms:modified>
</cp:coreProperties>
</file>