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9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200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D0DE3-45DB-4C54-87B2-6479F59A40E2}" type="datetimeFigureOut">
              <a:rPr lang="pt-BR" smtClean="0"/>
              <a:pPr/>
              <a:t>24/04/2012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2E129-955E-4FC4-B1A9-16892DF4131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363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43</a:t>
            </a:fld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44</a:t>
            </a:fld>
            <a:endParaRPr 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45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24/04/2012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19067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24/04/2012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936831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24/04/2012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32540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5115019" y="1901451"/>
            <a:ext cx="3648074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lipse 8"/>
          <p:cNvSpPr/>
          <p:nvPr/>
        </p:nvSpPr>
        <p:spPr>
          <a:xfrm>
            <a:off x="5004049" y="2204864"/>
            <a:ext cx="3960439" cy="4032448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24/04/2012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408077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4B9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24/04/2012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35907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24/04/2012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203184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24/04/2012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665520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24/04/2012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583901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24/04/2012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052621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004B97"/>
                </a:solidFill>
              </a:defRPr>
            </a:lvl1pPr>
            <a:lvl2pPr>
              <a:defRPr sz="2800">
                <a:solidFill>
                  <a:srgbClr val="004B97"/>
                </a:solidFill>
              </a:defRPr>
            </a:lvl2pPr>
            <a:lvl3pPr>
              <a:defRPr sz="2400">
                <a:solidFill>
                  <a:srgbClr val="004B97"/>
                </a:solidFill>
              </a:defRPr>
            </a:lvl3pPr>
            <a:lvl4pPr>
              <a:defRPr sz="2000">
                <a:solidFill>
                  <a:srgbClr val="004B97"/>
                </a:solidFill>
              </a:defRPr>
            </a:lvl4pPr>
            <a:lvl5pPr>
              <a:defRPr sz="2000">
                <a:solidFill>
                  <a:srgbClr val="004B9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4B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24/04/2012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896340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004B97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24/04/2012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4848169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E0936-2EAE-45ED-BF76-21D747438BFA}" type="datetimeFigureOut">
              <a:rPr lang="pt-BR" smtClean="0"/>
              <a:pPr/>
              <a:t>24/04/2012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C:\Users\noelle.marão\Desktop\TEMPLATE PAGS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887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5727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15019" y="1901451"/>
            <a:ext cx="36480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0040" y="1962001"/>
            <a:ext cx="7772400" cy="1470025"/>
          </a:xfrm>
        </p:spPr>
        <p:txBody>
          <a:bodyPr/>
          <a:lstStyle/>
          <a:p>
            <a:pPr algn="l"/>
            <a:r>
              <a:rPr lang="en-US" dirty="0" err="1" smtClean="0"/>
              <a:t>Treinamento</a:t>
            </a:r>
            <a:r>
              <a:rPr lang="en-US" dirty="0" smtClean="0"/>
              <a:t> </a:t>
            </a:r>
            <a:r>
              <a:rPr lang="en-US" dirty="0" err="1" smtClean="0"/>
              <a:t>Certificação</a:t>
            </a:r>
            <a:r>
              <a:rPr lang="en-US" dirty="0" smtClean="0"/>
              <a:t> JAVA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7808" y="3044552"/>
            <a:ext cx="6400800" cy="1752600"/>
          </a:xfrm>
        </p:spPr>
        <p:txBody>
          <a:bodyPr/>
          <a:lstStyle/>
          <a:p>
            <a:pPr algn="l"/>
            <a:r>
              <a:rPr lang="pt-PT" dirty="0" smtClean="0"/>
              <a:t>Questões 2</a:t>
            </a:r>
          </a:p>
        </p:txBody>
      </p:sp>
    </p:spTree>
    <p:extLst>
      <p:ext uri="{BB962C8B-B14F-4D97-AF65-F5344CB8AC3E}">
        <p14:creationId xmlns:p14="http://schemas.microsoft.com/office/powerpoint/2010/main" xmlns="" val="34999820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5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457200" y="478636"/>
            <a:ext cx="8229600" cy="6247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err="1" smtClean="0"/>
              <a:t>Given</a:t>
            </a:r>
            <a:r>
              <a:rPr lang="pt-BR" sz="1600" dirty="0" smtClean="0"/>
              <a:t>:</a:t>
            </a:r>
          </a:p>
          <a:p>
            <a:pPr>
              <a:buNone/>
            </a:pPr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 smtClean="0"/>
              <a:t>static</a:t>
            </a:r>
            <a:r>
              <a:rPr lang="pt-BR" sz="1600" dirty="0" smtClean="0"/>
              <a:t> </a:t>
            </a:r>
            <a:r>
              <a:rPr lang="pt-BR" sz="1600" dirty="0" err="1" smtClean="0"/>
              <a:t>void</a:t>
            </a:r>
            <a:r>
              <a:rPr lang="pt-BR" sz="1600" dirty="0" smtClean="0"/>
              <a:t> </a:t>
            </a:r>
            <a:r>
              <a:rPr lang="pt-BR" sz="1600" dirty="0" err="1" smtClean="0"/>
              <a:t>main</a:t>
            </a:r>
            <a:r>
              <a:rPr lang="pt-BR" sz="1600" dirty="0" smtClean="0"/>
              <a:t>(String[] </a:t>
            </a:r>
            <a:r>
              <a:rPr lang="pt-BR" sz="1600" dirty="0" err="1" smtClean="0"/>
              <a:t>args</a:t>
            </a:r>
            <a:r>
              <a:rPr lang="pt-BR" sz="1600" dirty="0" smtClean="0"/>
              <a:t>) {</a:t>
            </a:r>
          </a:p>
          <a:p>
            <a:pPr>
              <a:buNone/>
            </a:pPr>
            <a:r>
              <a:rPr lang="pt-BR" sz="1600" dirty="0" smtClean="0"/>
              <a:t>	// INSERT DECLARATION HERE</a:t>
            </a:r>
          </a:p>
          <a:p>
            <a:pPr>
              <a:buNone/>
            </a:pPr>
            <a:r>
              <a:rPr lang="pt-BR" sz="1600" dirty="0" smtClean="0"/>
              <a:t>	for (</a:t>
            </a:r>
            <a:r>
              <a:rPr lang="pt-BR" sz="1600" dirty="0" err="1" smtClean="0"/>
              <a:t>int</a:t>
            </a:r>
            <a:r>
              <a:rPr lang="pt-BR" sz="1600" dirty="0" smtClean="0"/>
              <a:t> i = 0; i &lt;= 10; i++) {</a:t>
            </a:r>
          </a:p>
          <a:p>
            <a:pPr>
              <a:buNone/>
            </a:pPr>
            <a:r>
              <a:rPr lang="pt-BR" sz="1600" dirty="0" smtClean="0"/>
              <a:t>		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 </a:t>
            </a:r>
            <a:r>
              <a:rPr lang="pt-BR" sz="1600" dirty="0" err="1" smtClean="0"/>
              <a:t>row</a:t>
            </a:r>
            <a:r>
              <a:rPr lang="pt-BR" sz="1600" dirty="0" smtClean="0"/>
              <a:t>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ArrayList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&gt;();</a:t>
            </a:r>
          </a:p>
          <a:p>
            <a:pPr>
              <a:buNone/>
            </a:pPr>
            <a:r>
              <a:rPr lang="pt-BR" sz="1600" dirty="0" smtClean="0"/>
              <a:t>		for (</a:t>
            </a:r>
            <a:r>
              <a:rPr lang="pt-BR" sz="1600" dirty="0" err="1" smtClean="0"/>
              <a:t>int</a:t>
            </a:r>
            <a:r>
              <a:rPr lang="pt-BR" sz="1600" dirty="0" smtClean="0"/>
              <a:t> j = 0; j &lt;= 10; j++)</a:t>
            </a:r>
          </a:p>
          <a:p>
            <a:pPr>
              <a:buNone/>
            </a:pPr>
            <a:r>
              <a:rPr lang="pt-BR" sz="1600" dirty="0" smtClean="0"/>
              <a:t>		</a:t>
            </a:r>
            <a:r>
              <a:rPr lang="pt-BR" sz="1600" dirty="0" err="1" smtClean="0"/>
              <a:t>row</a:t>
            </a:r>
            <a:r>
              <a:rPr lang="pt-BR" sz="1600" dirty="0" smtClean="0"/>
              <a:t>.</a:t>
            </a:r>
            <a:r>
              <a:rPr lang="pt-BR" sz="1600" dirty="0" err="1" smtClean="0"/>
              <a:t>add</a:t>
            </a:r>
            <a:r>
              <a:rPr lang="pt-BR" sz="1600" dirty="0" smtClean="0"/>
              <a:t>(i * j);</a:t>
            </a:r>
          </a:p>
          <a:p>
            <a:pPr>
              <a:buNone/>
            </a:pPr>
            <a:r>
              <a:rPr lang="pt-BR" sz="1600" dirty="0" smtClean="0"/>
              <a:t>		</a:t>
            </a:r>
            <a:r>
              <a:rPr lang="pt-BR" sz="1600" dirty="0" err="1" smtClean="0"/>
              <a:t>table</a:t>
            </a:r>
            <a:r>
              <a:rPr lang="pt-BR" sz="1600" dirty="0" smtClean="0"/>
              <a:t>.</a:t>
            </a:r>
            <a:r>
              <a:rPr lang="pt-BR" sz="1600" dirty="0" err="1" smtClean="0"/>
              <a:t>add</a:t>
            </a:r>
            <a:r>
              <a:rPr lang="pt-BR" sz="1600" dirty="0" smtClean="0"/>
              <a:t>(</a:t>
            </a:r>
            <a:r>
              <a:rPr lang="pt-BR" sz="1600" dirty="0" err="1" smtClean="0"/>
              <a:t>row</a:t>
            </a:r>
            <a:r>
              <a:rPr lang="pt-BR" sz="1600" dirty="0" smtClean="0"/>
              <a:t>);</a:t>
            </a:r>
          </a:p>
          <a:p>
            <a:pPr>
              <a:buNone/>
            </a:pPr>
            <a:r>
              <a:rPr lang="pt-BR" sz="1600" dirty="0" smtClean="0"/>
              <a:t>	}</a:t>
            </a:r>
          </a:p>
          <a:p>
            <a:pPr>
              <a:buNone/>
            </a:pPr>
            <a:r>
              <a:rPr lang="pt-BR" sz="1600" dirty="0" smtClean="0"/>
              <a:t>	for (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 </a:t>
            </a:r>
            <a:r>
              <a:rPr lang="pt-BR" sz="1600" dirty="0" err="1" smtClean="0"/>
              <a:t>row</a:t>
            </a:r>
            <a:r>
              <a:rPr lang="pt-BR" sz="1600" dirty="0" smtClean="0"/>
              <a:t> : </a:t>
            </a:r>
            <a:r>
              <a:rPr lang="pt-BR" sz="1600" dirty="0" err="1" smtClean="0"/>
              <a:t>table</a:t>
            </a:r>
            <a:r>
              <a:rPr lang="pt-BR" sz="1600" dirty="0" smtClean="0"/>
              <a:t>)</a:t>
            </a:r>
          </a:p>
          <a:p>
            <a:pPr>
              <a:buNone/>
            </a:pPr>
            <a:r>
              <a:rPr lang="pt-BR" sz="1600" dirty="0" smtClean="0"/>
              <a:t>	System.</a:t>
            </a:r>
            <a:r>
              <a:rPr lang="pt-BR" sz="1600" dirty="0" err="1" smtClean="0"/>
              <a:t>out.println</a:t>
            </a:r>
            <a:r>
              <a:rPr lang="pt-BR" sz="1600" dirty="0" smtClean="0"/>
              <a:t>(</a:t>
            </a:r>
            <a:r>
              <a:rPr lang="pt-BR" sz="1600" dirty="0" err="1" smtClean="0"/>
              <a:t>row</a:t>
            </a:r>
            <a:r>
              <a:rPr lang="pt-BR" sz="1600" dirty="0" smtClean="0"/>
              <a:t>);</a:t>
            </a:r>
          </a:p>
          <a:p>
            <a:pPr>
              <a:buNone/>
            </a:pPr>
            <a:r>
              <a:rPr lang="pt-BR" sz="1600" dirty="0" smtClean="0"/>
              <a:t>}</a:t>
            </a:r>
          </a:p>
          <a:p>
            <a:pPr>
              <a:buNone/>
            </a:pPr>
            <a:r>
              <a:rPr lang="pt-BR" sz="1600" dirty="0" err="1" smtClean="0"/>
              <a:t>Which</a:t>
            </a:r>
            <a:r>
              <a:rPr lang="pt-BR" sz="1600" dirty="0" smtClean="0"/>
              <a:t> </a:t>
            </a:r>
            <a:r>
              <a:rPr lang="pt-BR" sz="1600" dirty="0" err="1" smtClean="0"/>
              <a:t>statements</a:t>
            </a:r>
            <a:r>
              <a:rPr lang="pt-BR" sz="1600" dirty="0" smtClean="0"/>
              <a:t> </a:t>
            </a:r>
            <a:r>
              <a:rPr lang="pt-BR" sz="1600" dirty="0" err="1" smtClean="0"/>
              <a:t>could</a:t>
            </a:r>
            <a:r>
              <a:rPr lang="pt-BR" sz="1600" dirty="0" smtClean="0"/>
              <a:t> </a:t>
            </a:r>
            <a:r>
              <a:rPr lang="pt-BR" sz="1600" dirty="0" err="1" smtClean="0"/>
              <a:t>be</a:t>
            </a:r>
            <a:r>
              <a:rPr lang="pt-BR" sz="1600" dirty="0" smtClean="0"/>
              <a:t> </a:t>
            </a:r>
            <a:r>
              <a:rPr lang="pt-BR" sz="1600" dirty="0" err="1" smtClean="0"/>
              <a:t>inserted</a:t>
            </a:r>
            <a:r>
              <a:rPr lang="pt-BR" sz="1600" dirty="0" smtClean="0"/>
              <a:t> </a:t>
            </a:r>
            <a:r>
              <a:rPr lang="pt-BR" sz="1600" dirty="0" err="1" smtClean="0"/>
              <a:t>at</a:t>
            </a:r>
            <a:r>
              <a:rPr lang="pt-BR" sz="1600" dirty="0" smtClean="0"/>
              <a:t> // INSERT DECLARATION HERE to </a:t>
            </a:r>
            <a:r>
              <a:rPr lang="pt-BR" sz="1600" dirty="0" err="1" smtClean="0"/>
              <a:t>allow</a:t>
            </a:r>
            <a:r>
              <a:rPr lang="pt-BR" sz="1600" dirty="0" smtClean="0"/>
              <a:t> </a:t>
            </a:r>
            <a:r>
              <a:rPr lang="pt-BR" sz="1600" dirty="0" err="1" smtClean="0"/>
              <a:t>this</a:t>
            </a:r>
            <a:r>
              <a:rPr lang="pt-BR" sz="1600" dirty="0" smtClean="0"/>
              <a:t> </a:t>
            </a:r>
            <a:r>
              <a:rPr lang="pt-BR" sz="1600" dirty="0" err="1" smtClean="0"/>
              <a:t>code</a:t>
            </a:r>
            <a:r>
              <a:rPr lang="pt-BR" sz="1600" dirty="0" smtClean="0"/>
              <a:t> to</a:t>
            </a:r>
          </a:p>
          <a:p>
            <a:pPr>
              <a:buNone/>
            </a:pPr>
            <a:r>
              <a:rPr lang="pt-BR" sz="1600" dirty="0" smtClean="0"/>
              <a:t>compile </a:t>
            </a:r>
            <a:r>
              <a:rPr lang="pt-BR" sz="1600" dirty="0" err="1" smtClean="0"/>
              <a:t>and</a:t>
            </a:r>
            <a:r>
              <a:rPr lang="pt-BR" sz="1600" dirty="0" smtClean="0"/>
              <a:t> </a:t>
            </a:r>
            <a:r>
              <a:rPr lang="pt-BR" sz="1600" dirty="0" err="1" smtClean="0"/>
              <a:t>run</a:t>
            </a:r>
            <a:r>
              <a:rPr lang="pt-BR" sz="1600" dirty="0" smtClean="0"/>
              <a:t>? (</a:t>
            </a:r>
            <a:r>
              <a:rPr lang="pt-BR" sz="1600" dirty="0" err="1" smtClean="0"/>
              <a:t>Choose</a:t>
            </a:r>
            <a:r>
              <a:rPr lang="pt-BR" sz="1600" dirty="0" smtClean="0"/>
              <a:t> </a:t>
            </a:r>
            <a:r>
              <a:rPr lang="pt-BR" sz="1600" dirty="0" err="1" smtClean="0"/>
              <a:t>all</a:t>
            </a:r>
            <a:r>
              <a:rPr lang="pt-BR" sz="1600" dirty="0" smtClean="0"/>
              <a:t> </a:t>
            </a:r>
            <a:r>
              <a:rPr lang="pt-BR" sz="1600" dirty="0" err="1" smtClean="0"/>
              <a:t>that</a:t>
            </a:r>
            <a:r>
              <a:rPr lang="pt-BR" sz="1600" dirty="0" smtClean="0"/>
              <a:t> </a:t>
            </a:r>
            <a:r>
              <a:rPr lang="pt-BR" sz="1600" dirty="0" err="1" smtClean="0"/>
              <a:t>apply</a:t>
            </a:r>
            <a:r>
              <a:rPr lang="pt-BR" sz="1600" dirty="0" smtClean="0"/>
              <a:t>.)</a:t>
            </a:r>
          </a:p>
          <a:p>
            <a:pPr>
              <a:buNone/>
            </a:pPr>
            <a:r>
              <a:rPr lang="pt-BR" sz="1600" dirty="0" smtClean="0"/>
              <a:t>A. 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&gt;&gt; </a:t>
            </a:r>
            <a:r>
              <a:rPr lang="pt-BR" sz="1600" dirty="0" err="1" smtClean="0"/>
              <a:t>table</a:t>
            </a:r>
            <a:r>
              <a:rPr lang="pt-BR" sz="1600" dirty="0" smtClean="0"/>
              <a:t>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&gt;&gt;();</a:t>
            </a:r>
          </a:p>
          <a:p>
            <a:pPr>
              <a:buNone/>
            </a:pPr>
            <a:r>
              <a:rPr lang="pt-BR" sz="1600" dirty="0" smtClean="0"/>
              <a:t>B. 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&gt;&gt; </a:t>
            </a:r>
            <a:r>
              <a:rPr lang="pt-BR" sz="1600" dirty="0" err="1" smtClean="0"/>
              <a:t>table</a:t>
            </a:r>
            <a:r>
              <a:rPr lang="pt-BR" sz="1600" dirty="0" smtClean="0"/>
              <a:t>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ArrayList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&gt;&gt;();</a:t>
            </a:r>
          </a:p>
          <a:p>
            <a:pPr>
              <a:buNone/>
            </a:pPr>
            <a:r>
              <a:rPr lang="pt-BR" sz="1600" dirty="0" smtClean="0"/>
              <a:t>C. 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&gt;&gt; </a:t>
            </a:r>
            <a:r>
              <a:rPr lang="pt-BR" sz="1600" dirty="0" err="1" smtClean="0"/>
              <a:t>table</a:t>
            </a:r>
            <a:r>
              <a:rPr lang="pt-BR" sz="1600" dirty="0" smtClean="0"/>
              <a:t>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ArrayList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ArrayList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&gt;&gt;();</a:t>
            </a:r>
          </a:p>
          <a:p>
            <a:pPr>
              <a:buNone/>
            </a:pPr>
            <a:r>
              <a:rPr lang="pt-BR" sz="1600" dirty="0" smtClean="0"/>
              <a:t>D. 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List</a:t>
            </a:r>
            <a:r>
              <a:rPr lang="pt-BR" sz="1600" dirty="0" smtClean="0"/>
              <a:t>, 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 </a:t>
            </a:r>
            <a:r>
              <a:rPr lang="pt-BR" sz="1600" dirty="0" err="1" smtClean="0"/>
              <a:t>table</a:t>
            </a:r>
            <a:r>
              <a:rPr lang="pt-BR" sz="1600" dirty="0" smtClean="0"/>
              <a:t>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List</a:t>
            </a:r>
            <a:r>
              <a:rPr lang="pt-BR" sz="1600" dirty="0" smtClean="0"/>
              <a:t>, 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&gt;();</a:t>
            </a:r>
          </a:p>
          <a:p>
            <a:pPr>
              <a:buNone/>
            </a:pPr>
            <a:r>
              <a:rPr lang="pt-BR" sz="1600" dirty="0" smtClean="0"/>
              <a:t>E. 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List</a:t>
            </a:r>
            <a:r>
              <a:rPr lang="pt-BR" sz="1600" dirty="0" smtClean="0"/>
              <a:t>, 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 </a:t>
            </a:r>
            <a:r>
              <a:rPr lang="pt-BR" sz="1600" dirty="0" err="1" smtClean="0"/>
              <a:t>table</a:t>
            </a:r>
            <a:r>
              <a:rPr lang="pt-BR" sz="1600" dirty="0" smtClean="0"/>
              <a:t>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ArrayList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List</a:t>
            </a:r>
            <a:r>
              <a:rPr lang="pt-BR" sz="1600" dirty="0" smtClean="0"/>
              <a:t>, 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&gt;();</a:t>
            </a:r>
          </a:p>
          <a:p>
            <a:pPr>
              <a:buNone/>
            </a:pPr>
            <a:r>
              <a:rPr lang="pt-BR" sz="1600" dirty="0" smtClean="0"/>
              <a:t>F. 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List</a:t>
            </a:r>
            <a:r>
              <a:rPr lang="pt-BR" sz="1600" dirty="0" smtClean="0"/>
              <a:t>, 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 </a:t>
            </a:r>
            <a:r>
              <a:rPr lang="pt-BR" sz="1600" dirty="0" err="1" smtClean="0"/>
              <a:t>table</a:t>
            </a:r>
            <a:r>
              <a:rPr lang="pt-BR" sz="1600" dirty="0" smtClean="0"/>
              <a:t>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ArrayList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ArrayList</a:t>
            </a:r>
            <a:r>
              <a:rPr lang="pt-BR" sz="1600" dirty="0" smtClean="0"/>
              <a:t>, 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&gt;();</a:t>
            </a:r>
          </a:p>
          <a:p>
            <a:pPr>
              <a:buNone/>
            </a:pPr>
            <a:r>
              <a:rPr lang="pt-BR" sz="1600" dirty="0" smtClean="0"/>
              <a:t>G. </a:t>
            </a:r>
            <a:r>
              <a:rPr lang="pt-BR" sz="1600" dirty="0" err="1" smtClean="0"/>
              <a:t>None</a:t>
            </a:r>
            <a:r>
              <a:rPr lang="pt-BR" sz="1600" dirty="0" smtClean="0"/>
              <a:t> </a:t>
            </a:r>
            <a:r>
              <a:rPr lang="pt-BR" sz="1600" dirty="0" err="1" smtClean="0"/>
              <a:t>of</a:t>
            </a:r>
            <a:r>
              <a:rPr lang="pt-BR" sz="1600" dirty="0" smtClean="0"/>
              <a:t> </a:t>
            </a:r>
            <a:r>
              <a:rPr lang="pt-BR" sz="1600" dirty="0" err="1" smtClean="0"/>
              <a:t>the</a:t>
            </a:r>
            <a:r>
              <a:rPr lang="pt-BR" sz="1600" dirty="0" smtClean="0"/>
              <a:t> </a:t>
            </a:r>
            <a:r>
              <a:rPr lang="pt-BR" sz="1600" dirty="0" err="1" smtClean="0"/>
              <a:t>above</a:t>
            </a:r>
            <a:endParaRPr lang="pt-BR" sz="1600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5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457200" y="478636"/>
            <a:ext cx="8229600" cy="6247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err="1" smtClean="0"/>
              <a:t>Given</a:t>
            </a:r>
            <a:r>
              <a:rPr lang="pt-BR" sz="1600" dirty="0" smtClean="0"/>
              <a:t>:</a:t>
            </a:r>
          </a:p>
          <a:p>
            <a:pPr>
              <a:buNone/>
            </a:pPr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 smtClean="0"/>
              <a:t>static</a:t>
            </a:r>
            <a:r>
              <a:rPr lang="pt-BR" sz="1600" dirty="0" smtClean="0"/>
              <a:t> </a:t>
            </a:r>
            <a:r>
              <a:rPr lang="pt-BR" sz="1600" dirty="0" err="1" smtClean="0"/>
              <a:t>void</a:t>
            </a:r>
            <a:r>
              <a:rPr lang="pt-BR" sz="1600" dirty="0" smtClean="0"/>
              <a:t> </a:t>
            </a:r>
            <a:r>
              <a:rPr lang="pt-BR" sz="1600" dirty="0" err="1" smtClean="0"/>
              <a:t>main</a:t>
            </a:r>
            <a:r>
              <a:rPr lang="pt-BR" sz="1600" dirty="0" smtClean="0"/>
              <a:t>(String[] </a:t>
            </a:r>
            <a:r>
              <a:rPr lang="pt-BR" sz="1600" dirty="0" err="1" smtClean="0"/>
              <a:t>args</a:t>
            </a:r>
            <a:r>
              <a:rPr lang="pt-BR" sz="1600" dirty="0" smtClean="0"/>
              <a:t>) {</a:t>
            </a:r>
          </a:p>
          <a:p>
            <a:pPr>
              <a:buNone/>
            </a:pPr>
            <a:r>
              <a:rPr lang="pt-BR" sz="1600" dirty="0" smtClean="0"/>
              <a:t>	// INSERT DECLARATION HERE</a:t>
            </a:r>
          </a:p>
          <a:p>
            <a:pPr>
              <a:buNone/>
            </a:pPr>
            <a:r>
              <a:rPr lang="pt-BR" sz="1600" dirty="0" smtClean="0"/>
              <a:t>	for (</a:t>
            </a:r>
            <a:r>
              <a:rPr lang="pt-BR" sz="1600" dirty="0" err="1" smtClean="0"/>
              <a:t>int</a:t>
            </a:r>
            <a:r>
              <a:rPr lang="pt-BR" sz="1600" dirty="0" smtClean="0"/>
              <a:t> i = 0; i &lt;= 10; i++) {</a:t>
            </a:r>
          </a:p>
          <a:p>
            <a:pPr>
              <a:buNone/>
            </a:pPr>
            <a:r>
              <a:rPr lang="pt-BR" sz="1600" dirty="0" smtClean="0"/>
              <a:t>		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 </a:t>
            </a:r>
            <a:r>
              <a:rPr lang="pt-BR" sz="1600" dirty="0" err="1" smtClean="0"/>
              <a:t>row</a:t>
            </a:r>
            <a:r>
              <a:rPr lang="pt-BR" sz="1600" dirty="0" smtClean="0"/>
              <a:t>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ArrayList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&gt;();</a:t>
            </a:r>
          </a:p>
          <a:p>
            <a:pPr>
              <a:buNone/>
            </a:pPr>
            <a:r>
              <a:rPr lang="pt-BR" sz="1600" dirty="0" smtClean="0"/>
              <a:t>		for (</a:t>
            </a:r>
            <a:r>
              <a:rPr lang="pt-BR" sz="1600" dirty="0" err="1" smtClean="0"/>
              <a:t>int</a:t>
            </a:r>
            <a:r>
              <a:rPr lang="pt-BR" sz="1600" dirty="0" smtClean="0"/>
              <a:t> j = 0; j &lt;= 10; j++)</a:t>
            </a:r>
          </a:p>
          <a:p>
            <a:pPr>
              <a:buNone/>
            </a:pPr>
            <a:r>
              <a:rPr lang="pt-BR" sz="1600" dirty="0" smtClean="0"/>
              <a:t>		</a:t>
            </a:r>
            <a:r>
              <a:rPr lang="pt-BR" sz="1600" dirty="0" err="1" smtClean="0"/>
              <a:t>row</a:t>
            </a:r>
            <a:r>
              <a:rPr lang="pt-BR" sz="1600" dirty="0" smtClean="0"/>
              <a:t>.</a:t>
            </a:r>
            <a:r>
              <a:rPr lang="pt-BR" sz="1600" dirty="0" err="1" smtClean="0"/>
              <a:t>add</a:t>
            </a:r>
            <a:r>
              <a:rPr lang="pt-BR" sz="1600" dirty="0" smtClean="0"/>
              <a:t>(i * j);</a:t>
            </a:r>
          </a:p>
          <a:p>
            <a:pPr>
              <a:buNone/>
            </a:pPr>
            <a:r>
              <a:rPr lang="pt-BR" sz="1600" dirty="0" smtClean="0"/>
              <a:t>		</a:t>
            </a:r>
            <a:r>
              <a:rPr lang="pt-BR" sz="1600" dirty="0" err="1" smtClean="0"/>
              <a:t>table</a:t>
            </a:r>
            <a:r>
              <a:rPr lang="pt-BR" sz="1600" dirty="0" smtClean="0"/>
              <a:t>.</a:t>
            </a:r>
            <a:r>
              <a:rPr lang="pt-BR" sz="1600" dirty="0" err="1" smtClean="0"/>
              <a:t>add</a:t>
            </a:r>
            <a:r>
              <a:rPr lang="pt-BR" sz="1600" dirty="0" smtClean="0"/>
              <a:t>(</a:t>
            </a:r>
            <a:r>
              <a:rPr lang="pt-BR" sz="1600" dirty="0" err="1" smtClean="0"/>
              <a:t>row</a:t>
            </a:r>
            <a:r>
              <a:rPr lang="pt-BR" sz="1600" dirty="0" smtClean="0"/>
              <a:t>);</a:t>
            </a:r>
          </a:p>
          <a:p>
            <a:pPr>
              <a:buNone/>
            </a:pPr>
            <a:r>
              <a:rPr lang="pt-BR" sz="1600" dirty="0" smtClean="0"/>
              <a:t>	}</a:t>
            </a:r>
          </a:p>
          <a:p>
            <a:pPr>
              <a:buNone/>
            </a:pPr>
            <a:r>
              <a:rPr lang="pt-BR" sz="1600" dirty="0" smtClean="0"/>
              <a:t>	for (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 </a:t>
            </a:r>
            <a:r>
              <a:rPr lang="pt-BR" sz="1600" dirty="0" err="1" smtClean="0"/>
              <a:t>row</a:t>
            </a:r>
            <a:r>
              <a:rPr lang="pt-BR" sz="1600" dirty="0" smtClean="0"/>
              <a:t> : </a:t>
            </a:r>
            <a:r>
              <a:rPr lang="pt-BR" sz="1600" dirty="0" err="1" smtClean="0"/>
              <a:t>table</a:t>
            </a:r>
            <a:r>
              <a:rPr lang="pt-BR" sz="1600" dirty="0" smtClean="0"/>
              <a:t>)</a:t>
            </a:r>
          </a:p>
          <a:p>
            <a:pPr>
              <a:buNone/>
            </a:pPr>
            <a:r>
              <a:rPr lang="pt-BR" sz="1600" dirty="0" smtClean="0"/>
              <a:t>	System.</a:t>
            </a:r>
            <a:r>
              <a:rPr lang="pt-BR" sz="1600" dirty="0" err="1" smtClean="0"/>
              <a:t>out.println</a:t>
            </a:r>
            <a:r>
              <a:rPr lang="pt-BR" sz="1600" dirty="0" smtClean="0"/>
              <a:t>(</a:t>
            </a:r>
            <a:r>
              <a:rPr lang="pt-BR" sz="1600" dirty="0" err="1" smtClean="0"/>
              <a:t>row</a:t>
            </a:r>
            <a:r>
              <a:rPr lang="pt-BR" sz="1600" dirty="0" smtClean="0"/>
              <a:t>);</a:t>
            </a:r>
          </a:p>
          <a:p>
            <a:pPr>
              <a:buNone/>
            </a:pPr>
            <a:r>
              <a:rPr lang="pt-BR" sz="1600" dirty="0" smtClean="0"/>
              <a:t>}</a:t>
            </a:r>
          </a:p>
          <a:p>
            <a:pPr>
              <a:buNone/>
            </a:pPr>
            <a:r>
              <a:rPr lang="pt-BR" sz="1600" dirty="0" err="1" smtClean="0"/>
              <a:t>Which</a:t>
            </a:r>
            <a:r>
              <a:rPr lang="pt-BR" sz="1600" dirty="0" smtClean="0"/>
              <a:t> </a:t>
            </a:r>
            <a:r>
              <a:rPr lang="pt-BR" sz="1600" dirty="0" err="1" smtClean="0"/>
              <a:t>statements</a:t>
            </a:r>
            <a:r>
              <a:rPr lang="pt-BR" sz="1600" dirty="0" smtClean="0"/>
              <a:t> </a:t>
            </a:r>
            <a:r>
              <a:rPr lang="pt-BR" sz="1600" dirty="0" err="1" smtClean="0"/>
              <a:t>could</a:t>
            </a:r>
            <a:r>
              <a:rPr lang="pt-BR" sz="1600" dirty="0" smtClean="0"/>
              <a:t> </a:t>
            </a:r>
            <a:r>
              <a:rPr lang="pt-BR" sz="1600" dirty="0" err="1" smtClean="0"/>
              <a:t>be</a:t>
            </a:r>
            <a:r>
              <a:rPr lang="pt-BR" sz="1600" dirty="0" smtClean="0"/>
              <a:t> </a:t>
            </a:r>
            <a:r>
              <a:rPr lang="pt-BR" sz="1600" dirty="0" err="1" smtClean="0"/>
              <a:t>inserted</a:t>
            </a:r>
            <a:r>
              <a:rPr lang="pt-BR" sz="1600" dirty="0" smtClean="0"/>
              <a:t> </a:t>
            </a:r>
            <a:r>
              <a:rPr lang="pt-BR" sz="1600" dirty="0" err="1" smtClean="0"/>
              <a:t>at</a:t>
            </a:r>
            <a:r>
              <a:rPr lang="pt-BR" sz="1600" dirty="0" smtClean="0"/>
              <a:t> // INSERT DECLARATION HERE to </a:t>
            </a:r>
            <a:r>
              <a:rPr lang="pt-BR" sz="1600" dirty="0" err="1" smtClean="0"/>
              <a:t>allow</a:t>
            </a:r>
            <a:r>
              <a:rPr lang="pt-BR" sz="1600" dirty="0" smtClean="0"/>
              <a:t> </a:t>
            </a:r>
            <a:r>
              <a:rPr lang="pt-BR" sz="1600" dirty="0" err="1" smtClean="0"/>
              <a:t>this</a:t>
            </a:r>
            <a:r>
              <a:rPr lang="pt-BR" sz="1600" dirty="0" smtClean="0"/>
              <a:t> </a:t>
            </a:r>
            <a:r>
              <a:rPr lang="pt-BR" sz="1600" dirty="0" err="1" smtClean="0"/>
              <a:t>code</a:t>
            </a:r>
            <a:r>
              <a:rPr lang="pt-BR" sz="1600" dirty="0" smtClean="0"/>
              <a:t> to</a:t>
            </a:r>
          </a:p>
          <a:p>
            <a:pPr>
              <a:buNone/>
            </a:pPr>
            <a:r>
              <a:rPr lang="pt-BR" sz="1600" dirty="0" smtClean="0"/>
              <a:t>compile </a:t>
            </a:r>
            <a:r>
              <a:rPr lang="pt-BR" sz="1600" dirty="0" err="1" smtClean="0"/>
              <a:t>and</a:t>
            </a:r>
            <a:r>
              <a:rPr lang="pt-BR" sz="1600" dirty="0" smtClean="0"/>
              <a:t> </a:t>
            </a:r>
            <a:r>
              <a:rPr lang="pt-BR" sz="1600" dirty="0" err="1" smtClean="0"/>
              <a:t>run</a:t>
            </a:r>
            <a:r>
              <a:rPr lang="pt-BR" sz="1600" dirty="0" smtClean="0"/>
              <a:t>? (</a:t>
            </a:r>
            <a:r>
              <a:rPr lang="pt-BR" sz="1600" dirty="0" err="1" smtClean="0"/>
              <a:t>Choose</a:t>
            </a:r>
            <a:r>
              <a:rPr lang="pt-BR" sz="1600" dirty="0" smtClean="0"/>
              <a:t> </a:t>
            </a:r>
            <a:r>
              <a:rPr lang="pt-BR" sz="1600" dirty="0" err="1" smtClean="0"/>
              <a:t>all</a:t>
            </a:r>
            <a:r>
              <a:rPr lang="pt-BR" sz="1600" dirty="0" smtClean="0"/>
              <a:t> </a:t>
            </a:r>
            <a:r>
              <a:rPr lang="pt-BR" sz="1600" dirty="0" err="1" smtClean="0"/>
              <a:t>that</a:t>
            </a:r>
            <a:r>
              <a:rPr lang="pt-BR" sz="1600" dirty="0" smtClean="0"/>
              <a:t> </a:t>
            </a:r>
            <a:r>
              <a:rPr lang="pt-BR" sz="1600" dirty="0" err="1" smtClean="0"/>
              <a:t>apply</a:t>
            </a:r>
            <a:r>
              <a:rPr lang="pt-BR" sz="1600" dirty="0" smtClean="0"/>
              <a:t>.)</a:t>
            </a:r>
          </a:p>
          <a:p>
            <a:pPr>
              <a:buNone/>
            </a:pPr>
            <a:r>
              <a:rPr lang="pt-BR" sz="1600" dirty="0" smtClean="0"/>
              <a:t>A. 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&gt;&gt; </a:t>
            </a:r>
            <a:r>
              <a:rPr lang="pt-BR" sz="1600" dirty="0" err="1" smtClean="0"/>
              <a:t>table</a:t>
            </a:r>
            <a:r>
              <a:rPr lang="pt-BR" sz="1600" dirty="0" smtClean="0"/>
              <a:t>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&gt;&gt;();</a:t>
            </a:r>
          </a:p>
          <a:p>
            <a:pPr>
              <a:buNone/>
            </a:pPr>
            <a:r>
              <a:rPr lang="pt-BR" sz="1600" b="1" dirty="0" smtClean="0">
                <a:solidFill>
                  <a:srgbClr val="00B050"/>
                </a:solidFill>
              </a:rPr>
              <a:t>B. </a:t>
            </a:r>
            <a:r>
              <a:rPr lang="pt-BR" sz="1600" b="1" dirty="0" err="1" smtClean="0">
                <a:solidFill>
                  <a:srgbClr val="00B050"/>
                </a:solidFill>
              </a:rPr>
              <a:t>List</a:t>
            </a:r>
            <a:r>
              <a:rPr lang="pt-BR" sz="1600" b="1" dirty="0" smtClean="0">
                <a:solidFill>
                  <a:srgbClr val="00B050"/>
                </a:solidFill>
              </a:rPr>
              <a:t>&lt;</a:t>
            </a:r>
            <a:r>
              <a:rPr lang="pt-BR" sz="1600" b="1" dirty="0" err="1" smtClean="0">
                <a:solidFill>
                  <a:srgbClr val="00B050"/>
                </a:solidFill>
              </a:rPr>
              <a:t>List</a:t>
            </a:r>
            <a:r>
              <a:rPr lang="pt-BR" sz="1600" b="1" dirty="0" smtClean="0">
                <a:solidFill>
                  <a:srgbClr val="00B050"/>
                </a:solidFill>
              </a:rPr>
              <a:t>&lt;</a:t>
            </a:r>
            <a:r>
              <a:rPr lang="pt-BR" sz="1600" b="1" dirty="0" err="1" smtClean="0">
                <a:solidFill>
                  <a:srgbClr val="00B050"/>
                </a:solidFill>
              </a:rPr>
              <a:t>Integer</a:t>
            </a:r>
            <a:r>
              <a:rPr lang="pt-BR" sz="1600" b="1" dirty="0" smtClean="0">
                <a:solidFill>
                  <a:srgbClr val="00B050"/>
                </a:solidFill>
              </a:rPr>
              <a:t>&gt;&gt; </a:t>
            </a:r>
            <a:r>
              <a:rPr lang="pt-BR" sz="1600" b="1" dirty="0" err="1" smtClean="0">
                <a:solidFill>
                  <a:srgbClr val="00B050"/>
                </a:solidFill>
              </a:rPr>
              <a:t>table</a:t>
            </a:r>
            <a:r>
              <a:rPr lang="pt-BR" sz="1600" b="1" dirty="0" smtClean="0">
                <a:solidFill>
                  <a:srgbClr val="00B050"/>
                </a:solidFill>
              </a:rPr>
              <a:t> = </a:t>
            </a:r>
            <a:r>
              <a:rPr lang="pt-BR" sz="1600" b="1" dirty="0" err="1" smtClean="0">
                <a:solidFill>
                  <a:srgbClr val="00B050"/>
                </a:solidFill>
              </a:rPr>
              <a:t>new</a:t>
            </a:r>
            <a:r>
              <a:rPr lang="pt-BR" sz="1600" b="1" dirty="0" smtClean="0">
                <a:solidFill>
                  <a:srgbClr val="00B050"/>
                </a:solidFill>
              </a:rPr>
              <a:t> </a:t>
            </a:r>
            <a:r>
              <a:rPr lang="pt-BR" sz="1600" b="1" dirty="0" err="1" smtClean="0">
                <a:solidFill>
                  <a:srgbClr val="00B050"/>
                </a:solidFill>
              </a:rPr>
              <a:t>ArrayList</a:t>
            </a:r>
            <a:r>
              <a:rPr lang="pt-BR" sz="1600" b="1" dirty="0" smtClean="0">
                <a:solidFill>
                  <a:srgbClr val="00B050"/>
                </a:solidFill>
              </a:rPr>
              <a:t>&lt;</a:t>
            </a:r>
            <a:r>
              <a:rPr lang="pt-BR" sz="1600" b="1" dirty="0" err="1" smtClean="0">
                <a:solidFill>
                  <a:srgbClr val="00B050"/>
                </a:solidFill>
              </a:rPr>
              <a:t>List</a:t>
            </a:r>
            <a:r>
              <a:rPr lang="pt-BR" sz="1600" b="1" dirty="0" smtClean="0">
                <a:solidFill>
                  <a:srgbClr val="00B050"/>
                </a:solidFill>
              </a:rPr>
              <a:t>&lt;</a:t>
            </a:r>
            <a:r>
              <a:rPr lang="pt-BR" sz="1600" b="1" dirty="0" err="1" smtClean="0">
                <a:solidFill>
                  <a:srgbClr val="00B050"/>
                </a:solidFill>
              </a:rPr>
              <a:t>Integer</a:t>
            </a:r>
            <a:r>
              <a:rPr lang="pt-BR" sz="1600" b="1" dirty="0" smtClean="0">
                <a:solidFill>
                  <a:srgbClr val="00B050"/>
                </a:solidFill>
              </a:rPr>
              <a:t>&gt;&gt;();</a:t>
            </a:r>
          </a:p>
          <a:p>
            <a:pPr>
              <a:buNone/>
            </a:pPr>
            <a:r>
              <a:rPr lang="pt-BR" sz="1600" dirty="0" smtClean="0"/>
              <a:t>C. 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&gt;&gt; </a:t>
            </a:r>
            <a:r>
              <a:rPr lang="pt-BR" sz="1600" dirty="0" err="1" smtClean="0"/>
              <a:t>table</a:t>
            </a:r>
            <a:r>
              <a:rPr lang="pt-BR" sz="1600" dirty="0" smtClean="0"/>
              <a:t>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ArrayList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ArrayList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&gt;&gt;();</a:t>
            </a:r>
          </a:p>
          <a:p>
            <a:pPr>
              <a:buNone/>
            </a:pPr>
            <a:r>
              <a:rPr lang="pt-BR" sz="1600" dirty="0" smtClean="0"/>
              <a:t>D. 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List</a:t>
            </a:r>
            <a:r>
              <a:rPr lang="pt-BR" sz="1600" dirty="0" smtClean="0"/>
              <a:t>, 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 </a:t>
            </a:r>
            <a:r>
              <a:rPr lang="pt-BR" sz="1600" dirty="0" err="1" smtClean="0"/>
              <a:t>table</a:t>
            </a:r>
            <a:r>
              <a:rPr lang="pt-BR" sz="1600" dirty="0" smtClean="0"/>
              <a:t>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List</a:t>
            </a:r>
            <a:r>
              <a:rPr lang="pt-BR" sz="1600" dirty="0" smtClean="0"/>
              <a:t>, 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&gt;();</a:t>
            </a:r>
          </a:p>
          <a:p>
            <a:pPr>
              <a:buNone/>
            </a:pPr>
            <a:r>
              <a:rPr lang="pt-BR" sz="1600" dirty="0" smtClean="0"/>
              <a:t>E. 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List</a:t>
            </a:r>
            <a:r>
              <a:rPr lang="pt-BR" sz="1600" dirty="0" smtClean="0"/>
              <a:t>, 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 </a:t>
            </a:r>
            <a:r>
              <a:rPr lang="pt-BR" sz="1600" dirty="0" err="1" smtClean="0"/>
              <a:t>table</a:t>
            </a:r>
            <a:r>
              <a:rPr lang="pt-BR" sz="1600" dirty="0" smtClean="0"/>
              <a:t>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ArrayList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List</a:t>
            </a:r>
            <a:r>
              <a:rPr lang="pt-BR" sz="1600" dirty="0" smtClean="0"/>
              <a:t>, 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&gt;();</a:t>
            </a:r>
          </a:p>
          <a:p>
            <a:pPr>
              <a:buNone/>
            </a:pPr>
            <a:r>
              <a:rPr lang="pt-BR" sz="1600" dirty="0" smtClean="0"/>
              <a:t>F. 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List</a:t>
            </a:r>
            <a:r>
              <a:rPr lang="pt-BR" sz="1600" dirty="0" smtClean="0"/>
              <a:t>, 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 </a:t>
            </a:r>
            <a:r>
              <a:rPr lang="pt-BR" sz="1600" dirty="0" err="1" smtClean="0"/>
              <a:t>table</a:t>
            </a:r>
            <a:r>
              <a:rPr lang="pt-BR" sz="1600" dirty="0" smtClean="0"/>
              <a:t>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ArrayList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ArrayList</a:t>
            </a:r>
            <a:r>
              <a:rPr lang="pt-BR" sz="1600" dirty="0" smtClean="0"/>
              <a:t>, 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&gt;();</a:t>
            </a:r>
          </a:p>
          <a:p>
            <a:pPr>
              <a:buNone/>
            </a:pPr>
            <a:r>
              <a:rPr lang="pt-BR" sz="1600" dirty="0" smtClean="0"/>
              <a:t>G. </a:t>
            </a:r>
            <a:r>
              <a:rPr lang="pt-BR" sz="1600" dirty="0" err="1" smtClean="0"/>
              <a:t>None</a:t>
            </a:r>
            <a:r>
              <a:rPr lang="pt-BR" sz="1600" dirty="0" smtClean="0"/>
              <a:t> </a:t>
            </a:r>
            <a:r>
              <a:rPr lang="pt-BR" sz="1600" dirty="0" err="1" smtClean="0"/>
              <a:t>of</a:t>
            </a:r>
            <a:r>
              <a:rPr lang="pt-BR" sz="1600" dirty="0" smtClean="0"/>
              <a:t> </a:t>
            </a:r>
            <a:r>
              <a:rPr lang="pt-BR" sz="1600" dirty="0" err="1" smtClean="0"/>
              <a:t>the</a:t>
            </a:r>
            <a:r>
              <a:rPr lang="pt-BR" sz="1600" dirty="0" smtClean="0"/>
              <a:t> </a:t>
            </a:r>
            <a:r>
              <a:rPr lang="pt-BR" sz="1600" dirty="0" err="1" smtClean="0"/>
              <a:t>above</a:t>
            </a:r>
            <a:endParaRPr lang="pt-BR" sz="1600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6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457200" y="741589"/>
            <a:ext cx="8229600" cy="24068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Which statements are true about comparing two instances of the same class, given that the</a:t>
            </a:r>
          </a:p>
          <a:p>
            <a:pPr>
              <a:buNone/>
            </a:pPr>
            <a:r>
              <a:rPr lang="en-US" sz="1600" dirty="0" smtClean="0"/>
              <a:t>equals() and </a:t>
            </a:r>
            <a:r>
              <a:rPr lang="en-US" sz="1600" dirty="0" err="1" smtClean="0"/>
              <a:t>hashCode</a:t>
            </a:r>
            <a:r>
              <a:rPr lang="en-US" sz="1600" dirty="0" smtClean="0"/>
              <a:t>() methods have been properly overridden? (Choose all that apply.)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A. If the equals() method returns true, the </a:t>
            </a:r>
            <a:r>
              <a:rPr lang="en-US" sz="1600" dirty="0" err="1" smtClean="0"/>
              <a:t>hashCode</a:t>
            </a:r>
            <a:r>
              <a:rPr lang="en-US" sz="1600" dirty="0" smtClean="0"/>
              <a:t>() comparison == might return false</a:t>
            </a:r>
          </a:p>
          <a:p>
            <a:pPr>
              <a:buNone/>
            </a:pPr>
            <a:r>
              <a:rPr lang="en-US" sz="1600" dirty="0" smtClean="0"/>
              <a:t>B. If the equals() method returns false, the </a:t>
            </a:r>
            <a:r>
              <a:rPr lang="en-US" sz="1600" dirty="0" err="1" smtClean="0"/>
              <a:t>hashCode</a:t>
            </a:r>
            <a:r>
              <a:rPr lang="en-US" sz="1600" dirty="0" smtClean="0"/>
              <a:t>() comparison == might return true</a:t>
            </a:r>
          </a:p>
          <a:p>
            <a:pPr>
              <a:buNone/>
            </a:pPr>
            <a:r>
              <a:rPr lang="en-US" sz="1600" dirty="0" smtClean="0"/>
              <a:t>C. If the </a:t>
            </a:r>
            <a:r>
              <a:rPr lang="en-US" sz="1600" dirty="0" err="1" smtClean="0"/>
              <a:t>hashCode</a:t>
            </a:r>
            <a:r>
              <a:rPr lang="en-US" sz="1600" dirty="0" smtClean="0"/>
              <a:t>() comparison == returns true, the equals() method must return true</a:t>
            </a:r>
          </a:p>
          <a:p>
            <a:pPr>
              <a:buNone/>
            </a:pPr>
            <a:r>
              <a:rPr lang="en-US" sz="1600" dirty="0" smtClean="0"/>
              <a:t>D. If the </a:t>
            </a:r>
            <a:r>
              <a:rPr lang="en-US" sz="1600" dirty="0" err="1" smtClean="0"/>
              <a:t>hashCode</a:t>
            </a:r>
            <a:r>
              <a:rPr lang="en-US" sz="1600" dirty="0" smtClean="0"/>
              <a:t>() comparison == returns true, the equals() method might return true</a:t>
            </a:r>
          </a:p>
          <a:p>
            <a:pPr>
              <a:buNone/>
            </a:pPr>
            <a:r>
              <a:rPr lang="en-US" sz="1600" dirty="0" smtClean="0"/>
              <a:t>E. If the </a:t>
            </a:r>
            <a:r>
              <a:rPr lang="en-US" sz="1600" dirty="0" err="1" smtClean="0"/>
              <a:t>hashCode</a:t>
            </a:r>
            <a:r>
              <a:rPr lang="en-US" sz="1600" dirty="0" smtClean="0"/>
              <a:t>() comparison != returns true, the equals() method might return true</a:t>
            </a:r>
            <a:endParaRPr lang="pt-BR" sz="1600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6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457200" y="741589"/>
            <a:ext cx="8229600" cy="24068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Which statements are true about comparing two instances of the same class, given that the</a:t>
            </a:r>
          </a:p>
          <a:p>
            <a:pPr>
              <a:buNone/>
            </a:pPr>
            <a:r>
              <a:rPr lang="en-US" sz="1600" dirty="0" smtClean="0"/>
              <a:t>equals() and </a:t>
            </a:r>
            <a:r>
              <a:rPr lang="en-US" sz="1600" dirty="0" err="1" smtClean="0"/>
              <a:t>hashCode</a:t>
            </a:r>
            <a:r>
              <a:rPr lang="en-US" sz="1600" dirty="0" smtClean="0"/>
              <a:t>() methods have been properly overridden? (Choose all that apply.)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A. If the equals() method returns true, the </a:t>
            </a:r>
            <a:r>
              <a:rPr lang="en-US" sz="1600" dirty="0" err="1" smtClean="0"/>
              <a:t>hashCode</a:t>
            </a:r>
            <a:r>
              <a:rPr lang="en-US" sz="1600" dirty="0" smtClean="0"/>
              <a:t>() comparison == might return false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B. If the equals() method returns false, the </a:t>
            </a:r>
            <a:r>
              <a:rPr lang="en-US" sz="1600" b="1" dirty="0" err="1" smtClean="0">
                <a:solidFill>
                  <a:srgbClr val="00B050"/>
                </a:solidFill>
              </a:rPr>
              <a:t>hashCode</a:t>
            </a:r>
            <a:r>
              <a:rPr lang="en-US" sz="1600" b="1" dirty="0" smtClean="0">
                <a:solidFill>
                  <a:srgbClr val="00B050"/>
                </a:solidFill>
              </a:rPr>
              <a:t>() comparison == might return true</a:t>
            </a:r>
          </a:p>
          <a:p>
            <a:pPr>
              <a:buNone/>
            </a:pPr>
            <a:r>
              <a:rPr lang="en-US" sz="1600" dirty="0" smtClean="0"/>
              <a:t>C. If the </a:t>
            </a:r>
            <a:r>
              <a:rPr lang="en-US" sz="1600" dirty="0" err="1" smtClean="0"/>
              <a:t>hashCode</a:t>
            </a:r>
            <a:r>
              <a:rPr lang="en-US" sz="1600" dirty="0" smtClean="0"/>
              <a:t>() comparison == returns true, the equals() method must return true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D. If the </a:t>
            </a:r>
            <a:r>
              <a:rPr lang="en-US" sz="1600" b="1" dirty="0" err="1" smtClean="0">
                <a:solidFill>
                  <a:srgbClr val="00B050"/>
                </a:solidFill>
              </a:rPr>
              <a:t>hashCode</a:t>
            </a:r>
            <a:r>
              <a:rPr lang="en-US" sz="1600" b="1" dirty="0" smtClean="0">
                <a:solidFill>
                  <a:srgbClr val="00B050"/>
                </a:solidFill>
              </a:rPr>
              <a:t>() comparison == returns true, the equals() method might return true</a:t>
            </a:r>
          </a:p>
          <a:p>
            <a:pPr>
              <a:buNone/>
            </a:pPr>
            <a:r>
              <a:rPr lang="en-US" sz="1600" dirty="0" smtClean="0"/>
              <a:t>E. If the </a:t>
            </a:r>
            <a:r>
              <a:rPr lang="en-US" sz="1600" dirty="0" err="1" smtClean="0"/>
              <a:t>hashCode</a:t>
            </a:r>
            <a:r>
              <a:rPr lang="en-US" sz="1600" dirty="0" smtClean="0"/>
              <a:t>() comparison != returns true, the equals() method might return true</a:t>
            </a:r>
            <a:endParaRPr lang="pt-BR" sz="1600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7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0" y="478637"/>
            <a:ext cx="9144000" cy="67365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numCol="2" rtlCol="0">
            <a:spAutoFit/>
          </a:bodyPr>
          <a:lstStyle/>
          <a:p>
            <a:pPr>
              <a:buNone/>
            </a:pPr>
            <a:r>
              <a:rPr lang="en-US" sz="1600" dirty="0" smtClean="0"/>
              <a:t>Given:</a:t>
            </a:r>
          </a:p>
          <a:p>
            <a:pPr>
              <a:buNone/>
            </a:pPr>
            <a:r>
              <a:rPr lang="en-US" sz="1600" dirty="0" smtClean="0"/>
              <a:t>import </a:t>
            </a:r>
            <a:r>
              <a:rPr lang="en-US" sz="1600" dirty="0" err="1" smtClean="0"/>
              <a:t>java.util</a:t>
            </a:r>
            <a:r>
              <a:rPr lang="en-US" sz="1600" dirty="0" smtClean="0"/>
              <a:t>.*;</a:t>
            </a:r>
          </a:p>
          <a:p>
            <a:pPr>
              <a:buNone/>
            </a:pPr>
            <a:r>
              <a:rPr lang="en-US" sz="1600" dirty="0" smtClean="0"/>
              <a:t>class </a:t>
            </a:r>
            <a:r>
              <a:rPr lang="en-US" sz="1600" dirty="0" err="1" smtClean="0"/>
              <a:t>MapEQ</a:t>
            </a:r>
            <a:r>
              <a:rPr lang="en-US" sz="1600" dirty="0" smtClean="0"/>
              <a:t> {</a:t>
            </a:r>
          </a:p>
          <a:p>
            <a:pPr>
              <a:buNone/>
            </a:pPr>
            <a:r>
              <a:rPr lang="en-US" sz="1600" dirty="0" smtClean="0"/>
              <a:t>	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en-US" sz="1600" dirty="0" smtClean="0"/>
              <a:t>		Map&lt;</a:t>
            </a:r>
            <a:r>
              <a:rPr lang="en-US" sz="1600" dirty="0" err="1" smtClean="0"/>
              <a:t>ToDos</a:t>
            </a:r>
            <a:r>
              <a:rPr lang="en-US" sz="1600" dirty="0" smtClean="0"/>
              <a:t>, String&gt; m = new </a:t>
            </a:r>
            <a:r>
              <a:rPr lang="en-US" sz="1600" dirty="0" err="1" smtClean="0"/>
              <a:t>HashMap</a:t>
            </a:r>
            <a:r>
              <a:rPr lang="en-US" sz="1600" dirty="0" smtClean="0"/>
              <a:t>&lt;</a:t>
            </a:r>
            <a:r>
              <a:rPr lang="en-US" sz="1600" dirty="0" err="1" smtClean="0"/>
              <a:t>ToDos</a:t>
            </a:r>
            <a:r>
              <a:rPr lang="en-US" sz="1600" dirty="0" smtClean="0"/>
              <a:t>, String&gt;();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ToDos</a:t>
            </a:r>
            <a:r>
              <a:rPr lang="en-US" sz="1600" dirty="0" smtClean="0"/>
              <a:t> t1 = new </a:t>
            </a:r>
            <a:r>
              <a:rPr lang="en-US" sz="1600" dirty="0" err="1" smtClean="0"/>
              <a:t>ToDos</a:t>
            </a:r>
            <a:r>
              <a:rPr lang="en-US" sz="1600" dirty="0" smtClean="0"/>
              <a:t>("Monday");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ToDos</a:t>
            </a:r>
            <a:r>
              <a:rPr lang="en-US" sz="1600" dirty="0" smtClean="0"/>
              <a:t> t2 = new </a:t>
            </a:r>
            <a:r>
              <a:rPr lang="en-US" sz="1600" dirty="0" err="1" smtClean="0"/>
              <a:t>ToDos</a:t>
            </a:r>
            <a:r>
              <a:rPr lang="en-US" sz="1600" dirty="0" smtClean="0"/>
              <a:t>("Monday");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ToDos</a:t>
            </a:r>
            <a:r>
              <a:rPr lang="en-US" sz="1600" dirty="0" smtClean="0"/>
              <a:t> t3 = new </a:t>
            </a:r>
            <a:r>
              <a:rPr lang="en-US" sz="1600" dirty="0" err="1" smtClean="0"/>
              <a:t>ToDos</a:t>
            </a:r>
            <a:r>
              <a:rPr lang="en-US" sz="1600" dirty="0" smtClean="0"/>
              <a:t>("Tuesday");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m.put</a:t>
            </a:r>
            <a:r>
              <a:rPr lang="en-US" sz="1600" dirty="0" smtClean="0"/>
              <a:t>(t1, "</a:t>
            </a:r>
            <a:r>
              <a:rPr lang="en-US" sz="1600" dirty="0" err="1" smtClean="0"/>
              <a:t>doLaundry</a:t>
            </a:r>
            <a:r>
              <a:rPr lang="en-US" sz="1600" dirty="0" smtClean="0"/>
              <a:t>");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m.put</a:t>
            </a:r>
            <a:r>
              <a:rPr lang="en-US" sz="1600" dirty="0" smtClean="0"/>
              <a:t>(t2, "</a:t>
            </a:r>
            <a:r>
              <a:rPr lang="en-US" sz="1600" dirty="0" err="1" smtClean="0"/>
              <a:t>payBills</a:t>
            </a:r>
            <a:r>
              <a:rPr lang="en-US" sz="1600" dirty="0" smtClean="0"/>
              <a:t>");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m.put</a:t>
            </a:r>
            <a:r>
              <a:rPr lang="en-US" sz="1600" dirty="0" smtClean="0"/>
              <a:t>(t3, "</a:t>
            </a:r>
            <a:r>
              <a:rPr lang="en-US" sz="1600" dirty="0" err="1" smtClean="0"/>
              <a:t>cleanAttic</a:t>
            </a:r>
            <a:r>
              <a:rPr lang="en-US" sz="1600" dirty="0" smtClean="0"/>
              <a:t>");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m.size</a:t>
            </a:r>
            <a:r>
              <a:rPr lang="en-US" sz="1600" dirty="0" smtClean="0"/>
              <a:t>());</a:t>
            </a:r>
          </a:p>
          <a:p>
            <a:pPr>
              <a:buNone/>
            </a:pPr>
            <a:r>
              <a:rPr lang="en-US" sz="1600" dirty="0" smtClean="0"/>
              <a:t>} }</a:t>
            </a:r>
          </a:p>
          <a:p>
            <a:pPr>
              <a:buNone/>
            </a:pPr>
            <a:r>
              <a:rPr lang="en-US" sz="1600" dirty="0" smtClean="0"/>
              <a:t>class </a:t>
            </a:r>
            <a:r>
              <a:rPr lang="en-US" sz="1600" dirty="0" err="1" smtClean="0"/>
              <a:t>ToDos</a:t>
            </a: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	String day;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ToDos</a:t>
            </a:r>
            <a:r>
              <a:rPr lang="en-US" sz="1600" dirty="0" smtClean="0"/>
              <a:t>(String d) { day = d; }</a:t>
            </a:r>
          </a:p>
          <a:p>
            <a:pPr>
              <a:buNone/>
            </a:pPr>
            <a:r>
              <a:rPr lang="en-US" sz="1600" dirty="0" smtClean="0"/>
              <a:t>	public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equals(Object o) {</a:t>
            </a:r>
          </a:p>
          <a:p>
            <a:pPr>
              <a:buNone/>
            </a:pPr>
            <a:r>
              <a:rPr lang="en-US" sz="1600" dirty="0" smtClean="0"/>
              <a:t>		return ((</a:t>
            </a:r>
            <a:r>
              <a:rPr lang="en-US" sz="1600" dirty="0" err="1" smtClean="0"/>
              <a:t>ToDos</a:t>
            </a:r>
            <a:r>
              <a:rPr lang="en-US" sz="1600" dirty="0" smtClean="0"/>
              <a:t>)o).day == </a:t>
            </a:r>
            <a:r>
              <a:rPr lang="en-US" sz="1600" dirty="0" err="1" smtClean="0"/>
              <a:t>this.day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	}</a:t>
            </a:r>
          </a:p>
          <a:p>
            <a:pPr>
              <a:buNone/>
            </a:pPr>
            <a:r>
              <a:rPr lang="en-US" sz="1600" dirty="0" smtClean="0"/>
              <a:t>	// public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hashCode</a:t>
            </a:r>
            <a:r>
              <a:rPr lang="en-US" sz="1600" dirty="0" smtClean="0"/>
              <a:t>() { return 9; }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Which is correct? (Choose all that apply.)</a:t>
            </a:r>
          </a:p>
          <a:p>
            <a:pPr>
              <a:buNone/>
            </a:pPr>
            <a:r>
              <a:rPr lang="en-US" sz="1600" dirty="0" smtClean="0"/>
              <a:t>A. As the code stands it will not compile</a:t>
            </a:r>
          </a:p>
          <a:p>
            <a:pPr>
              <a:buNone/>
            </a:pPr>
            <a:r>
              <a:rPr lang="en-US" sz="1600" dirty="0" smtClean="0"/>
              <a:t>B. As the code stands the output will be 2</a:t>
            </a:r>
          </a:p>
          <a:p>
            <a:pPr>
              <a:buNone/>
            </a:pPr>
            <a:r>
              <a:rPr lang="en-US" sz="1600" dirty="0" smtClean="0"/>
              <a:t>C. As the code stands the output will be 3</a:t>
            </a:r>
          </a:p>
          <a:p>
            <a:pPr>
              <a:buNone/>
            </a:pPr>
            <a:r>
              <a:rPr lang="en-US" sz="1600" dirty="0" smtClean="0"/>
              <a:t>D. If the </a:t>
            </a:r>
            <a:r>
              <a:rPr lang="en-US" sz="1600" dirty="0" err="1" smtClean="0"/>
              <a:t>hashCode</a:t>
            </a:r>
            <a:r>
              <a:rPr lang="en-US" sz="1600" dirty="0" smtClean="0"/>
              <a:t>() method is uncommented the output will be 2</a:t>
            </a:r>
          </a:p>
          <a:p>
            <a:pPr>
              <a:buNone/>
            </a:pPr>
            <a:r>
              <a:rPr lang="en-US" sz="1600" dirty="0" smtClean="0"/>
              <a:t>E. If the </a:t>
            </a:r>
            <a:r>
              <a:rPr lang="en-US" sz="1600" dirty="0" err="1" smtClean="0"/>
              <a:t>hashCode</a:t>
            </a:r>
            <a:r>
              <a:rPr lang="en-US" sz="1600" dirty="0" smtClean="0"/>
              <a:t>() method is uncommented the output will be 3</a:t>
            </a:r>
          </a:p>
          <a:p>
            <a:pPr>
              <a:buNone/>
            </a:pPr>
            <a:r>
              <a:rPr lang="en-US" sz="1600" dirty="0" smtClean="0"/>
              <a:t>F. If the </a:t>
            </a:r>
            <a:r>
              <a:rPr lang="en-US" sz="1600" dirty="0" err="1" smtClean="0"/>
              <a:t>hashCode</a:t>
            </a:r>
            <a:r>
              <a:rPr lang="en-US" sz="1600" dirty="0" smtClean="0"/>
              <a:t>() method is uncommented the code will not compile</a:t>
            </a:r>
            <a:endParaRPr lang="pt-BR" sz="1600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7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0" y="478637"/>
            <a:ext cx="9144000" cy="67365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numCol="2" rtlCol="0">
            <a:spAutoFit/>
          </a:bodyPr>
          <a:lstStyle/>
          <a:p>
            <a:pPr>
              <a:buNone/>
            </a:pPr>
            <a:r>
              <a:rPr lang="en-US" sz="1600" dirty="0" smtClean="0"/>
              <a:t>Given:</a:t>
            </a:r>
          </a:p>
          <a:p>
            <a:pPr>
              <a:buNone/>
            </a:pPr>
            <a:r>
              <a:rPr lang="en-US" sz="1600" dirty="0" smtClean="0"/>
              <a:t>import </a:t>
            </a:r>
            <a:r>
              <a:rPr lang="en-US" sz="1600" dirty="0" err="1" smtClean="0"/>
              <a:t>java.util</a:t>
            </a:r>
            <a:r>
              <a:rPr lang="en-US" sz="1600" dirty="0" smtClean="0"/>
              <a:t>.*;</a:t>
            </a:r>
          </a:p>
          <a:p>
            <a:pPr>
              <a:buNone/>
            </a:pPr>
            <a:r>
              <a:rPr lang="en-US" sz="1600" dirty="0" smtClean="0"/>
              <a:t>class </a:t>
            </a:r>
            <a:r>
              <a:rPr lang="en-US" sz="1600" dirty="0" err="1" smtClean="0"/>
              <a:t>MapEQ</a:t>
            </a:r>
            <a:r>
              <a:rPr lang="en-US" sz="1600" dirty="0" smtClean="0"/>
              <a:t> {</a:t>
            </a:r>
          </a:p>
          <a:p>
            <a:pPr>
              <a:buNone/>
            </a:pPr>
            <a:r>
              <a:rPr lang="en-US" sz="1600" dirty="0" smtClean="0"/>
              <a:t>	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en-US" sz="1600" dirty="0" smtClean="0"/>
              <a:t>		Map&lt;</a:t>
            </a:r>
            <a:r>
              <a:rPr lang="en-US" sz="1600" dirty="0" err="1" smtClean="0"/>
              <a:t>ToDos</a:t>
            </a:r>
            <a:r>
              <a:rPr lang="en-US" sz="1600" dirty="0" smtClean="0"/>
              <a:t>, String&gt; m = new </a:t>
            </a:r>
            <a:r>
              <a:rPr lang="en-US" sz="1600" dirty="0" err="1" smtClean="0"/>
              <a:t>HashMap</a:t>
            </a:r>
            <a:r>
              <a:rPr lang="en-US" sz="1600" dirty="0" smtClean="0"/>
              <a:t>&lt;</a:t>
            </a:r>
            <a:r>
              <a:rPr lang="en-US" sz="1600" dirty="0" err="1" smtClean="0"/>
              <a:t>ToDos</a:t>
            </a:r>
            <a:r>
              <a:rPr lang="en-US" sz="1600" dirty="0" smtClean="0"/>
              <a:t>, String&gt;();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ToDos</a:t>
            </a:r>
            <a:r>
              <a:rPr lang="en-US" sz="1600" dirty="0" smtClean="0"/>
              <a:t> t1 = new </a:t>
            </a:r>
            <a:r>
              <a:rPr lang="en-US" sz="1600" dirty="0" err="1" smtClean="0"/>
              <a:t>ToDos</a:t>
            </a:r>
            <a:r>
              <a:rPr lang="en-US" sz="1600" dirty="0" smtClean="0"/>
              <a:t>("Monday");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ToDos</a:t>
            </a:r>
            <a:r>
              <a:rPr lang="en-US" sz="1600" dirty="0" smtClean="0"/>
              <a:t> t2 = new </a:t>
            </a:r>
            <a:r>
              <a:rPr lang="en-US" sz="1600" dirty="0" err="1" smtClean="0"/>
              <a:t>ToDos</a:t>
            </a:r>
            <a:r>
              <a:rPr lang="en-US" sz="1600" dirty="0" smtClean="0"/>
              <a:t>("Monday");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ToDos</a:t>
            </a:r>
            <a:r>
              <a:rPr lang="en-US" sz="1600" dirty="0" smtClean="0"/>
              <a:t> t3 = new </a:t>
            </a:r>
            <a:r>
              <a:rPr lang="en-US" sz="1600" dirty="0" err="1" smtClean="0"/>
              <a:t>ToDos</a:t>
            </a:r>
            <a:r>
              <a:rPr lang="en-US" sz="1600" dirty="0" smtClean="0"/>
              <a:t>("Tuesday");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m.put</a:t>
            </a:r>
            <a:r>
              <a:rPr lang="en-US" sz="1600" dirty="0" smtClean="0"/>
              <a:t>(t1, "</a:t>
            </a:r>
            <a:r>
              <a:rPr lang="en-US" sz="1600" dirty="0" err="1" smtClean="0"/>
              <a:t>doLaundry</a:t>
            </a:r>
            <a:r>
              <a:rPr lang="en-US" sz="1600" dirty="0" smtClean="0"/>
              <a:t>");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m.put</a:t>
            </a:r>
            <a:r>
              <a:rPr lang="en-US" sz="1600" dirty="0" smtClean="0"/>
              <a:t>(t2, "</a:t>
            </a:r>
            <a:r>
              <a:rPr lang="en-US" sz="1600" dirty="0" err="1" smtClean="0"/>
              <a:t>payBills</a:t>
            </a:r>
            <a:r>
              <a:rPr lang="en-US" sz="1600" dirty="0" smtClean="0"/>
              <a:t>");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m.put</a:t>
            </a:r>
            <a:r>
              <a:rPr lang="en-US" sz="1600" dirty="0" smtClean="0"/>
              <a:t>(t3, "</a:t>
            </a:r>
            <a:r>
              <a:rPr lang="en-US" sz="1600" dirty="0" err="1" smtClean="0"/>
              <a:t>cleanAttic</a:t>
            </a:r>
            <a:r>
              <a:rPr lang="en-US" sz="1600" dirty="0" smtClean="0"/>
              <a:t>");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m.size</a:t>
            </a:r>
            <a:r>
              <a:rPr lang="en-US" sz="1600" dirty="0" smtClean="0"/>
              <a:t>());</a:t>
            </a:r>
          </a:p>
          <a:p>
            <a:pPr>
              <a:buNone/>
            </a:pPr>
            <a:r>
              <a:rPr lang="en-US" sz="1600" dirty="0" smtClean="0"/>
              <a:t>} }</a:t>
            </a:r>
          </a:p>
          <a:p>
            <a:pPr>
              <a:buNone/>
            </a:pPr>
            <a:r>
              <a:rPr lang="en-US" sz="1600" dirty="0" smtClean="0"/>
              <a:t>class </a:t>
            </a:r>
            <a:r>
              <a:rPr lang="en-US" sz="1600" dirty="0" err="1" smtClean="0"/>
              <a:t>ToDos</a:t>
            </a: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	String day;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ToDos</a:t>
            </a:r>
            <a:r>
              <a:rPr lang="en-US" sz="1600" dirty="0" smtClean="0"/>
              <a:t>(String d) { day = d; }</a:t>
            </a:r>
          </a:p>
          <a:p>
            <a:pPr>
              <a:buNone/>
            </a:pPr>
            <a:r>
              <a:rPr lang="en-US" sz="1600" dirty="0" smtClean="0"/>
              <a:t>	public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equals(Object o) {</a:t>
            </a:r>
          </a:p>
          <a:p>
            <a:pPr>
              <a:buNone/>
            </a:pPr>
            <a:r>
              <a:rPr lang="en-US" sz="1600" dirty="0" smtClean="0"/>
              <a:t>		return ((</a:t>
            </a:r>
            <a:r>
              <a:rPr lang="en-US" sz="1600" dirty="0" err="1" smtClean="0"/>
              <a:t>ToDos</a:t>
            </a:r>
            <a:r>
              <a:rPr lang="en-US" sz="1600" dirty="0" smtClean="0"/>
              <a:t>)o).day == </a:t>
            </a:r>
            <a:r>
              <a:rPr lang="en-US" sz="1600" dirty="0" err="1" smtClean="0"/>
              <a:t>this.day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	}</a:t>
            </a:r>
          </a:p>
          <a:p>
            <a:pPr>
              <a:buNone/>
            </a:pPr>
            <a:r>
              <a:rPr lang="en-US" sz="1600" dirty="0" smtClean="0"/>
              <a:t>	// public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hashCode</a:t>
            </a:r>
            <a:r>
              <a:rPr lang="en-US" sz="1600" dirty="0" smtClean="0"/>
              <a:t>() { return 9; }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Which is correct? (Choose all that apply.)</a:t>
            </a:r>
          </a:p>
          <a:p>
            <a:pPr>
              <a:buNone/>
            </a:pPr>
            <a:r>
              <a:rPr lang="en-US" sz="1600" dirty="0" smtClean="0"/>
              <a:t>A. As the code stands it will not compile</a:t>
            </a:r>
          </a:p>
          <a:p>
            <a:pPr>
              <a:buNone/>
            </a:pPr>
            <a:r>
              <a:rPr lang="en-US" sz="1600" dirty="0" smtClean="0"/>
              <a:t>B. As the code stands the output will be 2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C. As the code stands the output will be 3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D. If the </a:t>
            </a:r>
            <a:r>
              <a:rPr lang="en-US" sz="1600" b="1" dirty="0" err="1" smtClean="0">
                <a:solidFill>
                  <a:srgbClr val="00B050"/>
                </a:solidFill>
              </a:rPr>
              <a:t>hashCode</a:t>
            </a:r>
            <a:r>
              <a:rPr lang="en-US" sz="1600" b="1" dirty="0" smtClean="0">
                <a:solidFill>
                  <a:srgbClr val="00B050"/>
                </a:solidFill>
              </a:rPr>
              <a:t>() method is uncommented the output will be 2</a:t>
            </a:r>
          </a:p>
          <a:p>
            <a:pPr>
              <a:buNone/>
            </a:pPr>
            <a:r>
              <a:rPr lang="en-US" sz="1600" dirty="0" smtClean="0"/>
              <a:t>E. If the </a:t>
            </a:r>
            <a:r>
              <a:rPr lang="en-US" sz="1600" dirty="0" err="1" smtClean="0"/>
              <a:t>hashCode</a:t>
            </a:r>
            <a:r>
              <a:rPr lang="en-US" sz="1600" dirty="0" smtClean="0"/>
              <a:t>() method is uncommented the output will be 3</a:t>
            </a:r>
          </a:p>
          <a:p>
            <a:pPr>
              <a:buNone/>
            </a:pPr>
            <a:r>
              <a:rPr lang="en-US" sz="1600" dirty="0" smtClean="0"/>
              <a:t>F. If the </a:t>
            </a:r>
            <a:r>
              <a:rPr lang="en-US" sz="1600" dirty="0" err="1" smtClean="0"/>
              <a:t>hashCode</a:t>
            </a:r>
            <a:r>
              <a:rPr lang="en-US" sz="1600" dirty="0" smtClean="0"/>
              <a:t>() method is uncommented the code will not compile</a:t>
            </a:r>
            <a:endParaRPr lang="pt-BR" sz="1600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8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0" y="478637"/>
            <a:ext cx="9144000" cy="5066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numCol="2" rtlCol="0">
            <a:spAutoFit/>
          </a:bodyPr>
          <a:lstStyle/>
          <a:p>
            <a:pPr>
              <a:buNone/>
            </a:pPr>
            <a:r>
              <a:rPr lang="en-US" sz="1600" dirty="0" smtClean="0"/>
              <a:t>Given:</a:t>
            </a:r>
          </a:p>
          <a:p>
            <a:pPr>
              <a:buNone/>
            </a:pPr>
            <a:r>
              <a:rPr lang="en-US" sz="1600" dirty="0" smtClean="0"/>
              <a:t>3. class </a:t>
            </a:r>
            <a:r>
              <a:rPr lang="en-US" sz="1600" dirty="0" err="1" smtClean="0"/>
              <a:t>MyThread</a:t>
            </a:r>
            <a:r>
              <a:rPr lang="en-US" sz="1600" dirty="0" smtClean="0"/>
              <a:t> extends Thread {</a:t>
            </a:r>
          </a:p>
          <a:p>
            <a:pPr>
              <a:buNone/>
            </a:pPr>
            <a:r>
              <a:rPr lang="en-US" sz="1600" dirty="0" smtClean="0"/>
              <a:t>4. 	public static void main(String 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en-US" sz="1600" dirty="0" smtClean="0"/>
              <a:t>5. 		</a:t>
            </a:r>
            <a:r>
              <a:rPr lang="en-US" sz="1600" dirty="0" err="1" smtClean="0"/>
              <a:t>MyThread</a:t>
            </a:r>
            <a:r>
              <a:rPr lang="en-US" sz="1600" dirty="0" smtClean="0"/>
              <a:t> t = new </a:t>
            </a:r>
            <a:r>
              <a:rPr lang="en-US" sz="1600" dirty="0" err="1" smtClean="0"/>
              <a:t>MyThread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6. 		Thread x = new Thread(t);</a:t>
            </a:r>
          </a:p>
          <a:p>
            <a:pPr>
              <a:buNone/>
            </a:pPr>
            <a:r>
              <a:rPr lang="en-US" sz="1600" dirty="0" smtClean="0"/>
              <a:t>7. 		</a:t>
            </a:r>
            <a:r>
              <a:rPr lang="en-US" sz="1600" dirty="0" err="1" smtClean="0"/>
              <a:t>x.start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8. 	}</a:t>
            </a:r>
          </a:p>
          <a:p>
            <a:pPr>
              <a:buNone/>
            </a:pPr>
            <a:r>
              <a:rPr lang="en-US" sz="1600" dirty="0" smtClean="0"/>
              <a:t>9. 	public void run() {</a:t>
            </a:r>
          </a:p>
          <a:p>
            <a:pPr>
              <a:buNone/>
            </a:pPr>
            <a:r>
              <a:rPr lang="en-US" sz="1600" dirty="0" smtClean="0"/>
              <a:t>10. 	</a:t>
            </a:r>
            <a:r>
              <a:rPr lang="en-US" sz="1600" dirty="0" smtClean="0"/>
              <a:t>	for(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=0;i&lt;3;++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en-US" sz="1600" dirty="0" smtClean="0"/>
              <a:t>11. 	</a:t>
            </a:r>
            <a:r>
              <a:rPr lang="en-US" sz="1600" dirty="0" smtClean="0"/>
              <a:t>	</a:t>
            </a:r>
            <a:r>
              <a:rPr lang="en-US" sz="1600" dirty="0" err="1" smtClean="0"/>
              <a:t>System.out.print</a:t>
            </a:r>
            <a:r>
              <a:rPr lang="en-US" sz="1600" dirty="0" smtClean="0"/>
              <a:t>(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 smtClean="0"/>
              <a:t>+ "..");</a:t>
            </a:r>
          </a:p>
          <a:p>
            <a:pPr>
              <a:buNone/>
            </a:pPr>
            <a:r>
              <a:rPr lang="en-US" sz="1600" dirty="0" smtClean="0"/>
              <a:t>12. } } }</a:t>
            </a:r>
          </a:p>
          <a:p>
            <a:pPr>
              <a:buNone/>
            </a:pPr>
            <a:r>
              <a:rPr lang="en-US" sz="1600" dirty="0" smtClean="0"/>
              <a:t>What is the result of this code?</a:t>
            </a:r>
          </a:p>
          <a:p>
            <a:pPr>
              <a:buNone/>
            </a:pPr>
            <a:r>
              <a:rPr lang="en-US" sz="1600" dirty="0" smtClean="0"/>
              <a:t>A. Compilation fails</a:t>
            </a:r>
          </a:p>
          <a:p>
            <a:pPr>
              <a:buNone/>
            </a:pPr>
            <a:r>
              <a:rPr lang="en-US" sz="1600" dirty="0" smtClean="0"/>
              <a:t>B. 1..2..3..</a:t>
            </a:r>
          </a:p>
          <a:p>
            <a:pPr>
              <a:buNone/>
            </a:pPr>
            <a:r>
              <a:rPr lang="en-US" sz="1600" dirty="0" smtClean="0"/>
              <a:t>C. 0..1..2..3..</a:t>
            </a:r>
          </a:p>
          <a:p>
            <a:pPr>
              <a:buNone/>
            </a:pPr>
            <a:r>
              <a:rPr lang="en-US" sz="1600" dirty="0" smtClean="0"/>
              <a:t>D. 0..1..2..</a:t>
            </a:r>
          </a:p>
          <a:p>
            <a:pPr>
              <a:buNone/>
            </a:pPr>
            <a:r>
              <a:rPr lang="en-US" sz="1600" dirty="0" smtClean="0"/>
              <a:t>E. An exception occurs at runtime</a:t>
            </a:r>
            <a:endParaRPr lang="pt-BR" sz="1600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8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0" y="478637"/>
            <a:ext cx="9144000" cy="5066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numCol="2" rtlCol="0">
            <a:spAutoFit/>
          </a:bodyPr>
          <a:lstStyle/>
          <a:p>
            <a:pPr>
              <a:buNone/>
            </a:pPr>
            <a:r>
              <a:rPr lang="en-US" sz="1600" dirty="0" smtClean="0"/>
              <a:t>Given:</a:t>
            </a:r>
          </a:p>
          <a:p>
            <a:pPr>
              <a:buNone/>
            </a:pPr>
            <a:r>
              <a:rPr lang="en-US" sz="1600" dirty="0" smtClean="0"/>
              <a:t>3. class </a:t>
            </a:r>
            <a:r>
              <a:rPr lang="en-US" sz="1600" dirty="0" err="1" smtClean="0"/>
              <a:t>MyThread</a:t>
            </a:r>
            <a:r>
              <a:rPr lang="en-US" sz="1600" dirty="0" smtClean="0"/>
              <a:t> extends Thread {</a:t>
            </a:r>
          </a:p>
          <a:p>
            <a:pPr>
              <a:buNone/>
            </a:pPr>
            <a:r>
              <a:rPr lang="en-US" sz="1600" dirty="0" smtClean="0"/>
              <a:t>4. 	public static void main(String 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en-US" sz="1600" dirty="0" smtClean="0"/>
              <a:t>5. 		</a:t>
            </a:r>
            <a:r>
              <a:rPr lang="en-US" sz="1600" dirty="0" err="1" smtClean="0"/>
              <a:t>MyThread</a:t>
            </a:r>
            <a:r>
              <a:rPr lang="en-US" sz="1600" dirty="0" smtClean="0"/>
              <a:t> t = new </a:t>
            </a:r>
            <a:r>
              <a:rPr lang="en-US" sz="1600" dirty="0" err="1" smtClean="0"/>
              <a:t>MyThread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6. 		Thread x = new Thread(t);</a:t>
            </a:r>
          </a:p>
          <a:p>
            <a:pPr>
              <a:buNone/>
            </a:pPr>
            <a:r>
              <a:rPr lang="en-US" sz="1600" dirty="0" smtClean="0"/>
              <a:t>7. 		</a:t>
            </a:r>
            <a:r>
              <a:rPr lang="en-US" sz="1600" dirty="0" err="1" smtClean="0"/>
              <a:t>x.start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8. 	}</a:t>
            </a:r>
          </a:p>
          <a:p>
            <a:pPr>
              <a:buNone/>
            </a:pPr>
            <a:r>
              <a:rPr lang="en-US" sz="1600" dirty="0" smtClean="0"/>
              <a:t>9. 	public void run() {</a:t>
            </a:r>
          </a:p>
          <a:p>
            <a:pPr>
              <a:buNone/>
            </a:pPr>
            <a:r>
              <a:rPr lang="en-US" sz="1600" dirty="0" smtClean="0"/>
              <a:t>10. 	</a:t>
            </a:r>
            <a:r>
              <a:rPr lang="en-US" sz="1600" dirty="0" smtClean="0"/>
              <a:t>	for(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=0;i&lt;3;++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en-US" sz="1600" dirty="0" smtClean="0"/>
              <a:t>11. 	</a:t>
            </a:r>
            <a:r>
              <a:rPr lang="en-US" sz="1600" dirty="0" smtClean="0"/>
              <a:t>	</a:t>
            </a:r>
            <a:r>
              <a:rPr lang="en-US" sz="1600" dirty="0" err="1" smtClean="0"/>
              <a:t>System.out.print</a:t>
            </a:r>
            <a:r>
              <a:rPr lang="en-US" sz="1600" dirty="0" smtClean="0"/>
              <a:t>(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 smtClean="0"/>
              <a:t>+ "..");</a:t>
            </a:r>
          </a:p>
          <a:p>
            <a:pPr>
              <a:buNone/>
            </a:pPr>
            <a:r>
              <a:rPr lang="en-US" sz="1600" dirty="0" smtClean="0"/>
              <a:t>12. } } }</a:t>
            </a:r>
          </a:p>
          <a:p>
            <a:pPr>
              <a:buNone/>
            </a:pPr>
            <a:r>
              <a:rPr lang="en-US" sz="1600" dirty="0" smtClean="0"/>
              <a:t>What is the result of this code?</a:t>
            </a:r>
          </a:p>
          <a:p>
            <a:pPr>
              <a:buNone/>
            </a:pPr>
            <a:r>
              <a:rPr lang="en-US" sz="1600" dirty="0" smtClean="0"/>
              <a:t>A. Compilation fails</a:t>
            </a:r>
          </a:p>
          <a:p>
            <a:pPr>
              <a:buNone/>
            </a:pPr>
            <a:r>
              <a:rPr lang="en-US" sz="1600" dirty="0" smtClean="0"/>
              <a:t>B. 1..2..3..</a:t>
            </a:r>
          </a:p>
          <a:p>
            <a:pPr>
              <a:buNone/>
            </a:pPr>
            <a:r>
              <a:rPr lang="en-US" sz="1600" dirty="0" smtClean="0"/>
              <a:t>C. 0..1..2..3..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D. 0..1..2..</a:t>
            </a:r>
          </a:p>
          <a:p>
            <a:pPr>
              <a:buNone/>
            </a:pPr>
            <a:r>
              <a:rPr lang="en-US" sz="1600" dirty="0" smtClean="0"/>
              <a:t>E. An exception occurs at runtime</a:t>
            </a:r>
            <a:endParaRPr lang="pt-BR" sz="1600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9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0" y="478636"/>
            <a:ext cx="9144000" cy="56650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numCol="1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Assume you have a class that holds two private variables: a and b. Which of the following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pairs can prevent concurrent access problems in that class? (Choose all that apply.)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A. 	public </a:t>
            </a:r>
            <a:r>
              <a:rPr lang="en-US" sz="1600" dirty="0" err="1" smtClean="0">
                <a:solidFill>
                  <a:srgbClr val="0070C0"/>
                </a:solidFill>
              </a:rPr>
              <a:t>int</a:t>
            </a:r>
            <a:r>
              <a:rPr lang="en-US" sz="1600" dirty="0" smtClean="0">
                <a:solidFill>
                  <a:srgbClr val="0070C0"/>
                </a:solidFill>
              </a:rPr>
              <a:t> read(){return </a:t>
            </a:r>
            <a:r>
              <a:rPr lang="en-US" sz="1600" dirty="0" err="1" smtClean="0">
                <a:solidFill>
                  <a:srgbClr val="0070C0"/>
                </a:solidFill>
              </a:rPr>
              <a:t>a+b</a:t>
            </a:r>
            <a:r>
              <a:rPr lang="en-US" sz="1600" dirty="0" smtClean="0">
                <a:solidFill>
                  <a:srgbClr val="0070C0"/>
                </a:solidFill>
              </a:rPr>
              <a:t>;}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	public void set(</a:t>
            </a:r>
            <a:r>
              <a:rPr lang="en-US" sz="1600" dirty="0" err="1" smtClean="0">
                <a:solidFill>
                  <a:srgbClr val="0070C0"/>
                </a:solidFill>
              </a:rPr>
              <a:t>int</a:t>
            </a:r>
            <a:r>
              <a:rPr lang="en-US" sz="1600" dirty="0" smtClean="0">
                <a:solidFill>
                  <a:srgbClr val="0070C0"/>
                </a:solidFill>
              </a:rPr>
              <a:t> a, </a:t>
            </a:r>
            <a:r>
              <a:rPr lang="en-US" sz="1600" dirty="0" err="1" smtClean="0">
                <a:solidFill>
                  <a:srgbClr val="0070C0"/>
                </a:solidFill>
              </a:rPr>
              <a:t>int</a:t>
            </a:r>
            <a:r>
              <a:rPr lang="en-US" sz="1600" dirty="0" smtClean="0">
                <a:solidFill>
                  <a:srgbClr val="0070C0"/>
                </a:solidFill>
              </a:rPr>
              <a:t> b){</a:t>
            </a:r>
            <a:r>
              <a:rPr lang="en-US" sz="1600" dirty="0" err="1" smtClean="0">
                <a:solidFill>
                  <a:srgbClr val="0070C0"/>
                </a:solidFill>
              </a:rPr>
              <a:t>this.a</a:t>
            </a:r>
            <a:r>
              <a:rPr lang="en-US" sz="1600" dirty="0" smtClean="0">
                <a:solidFill>
                  <a:srgbClr val="0070C0"/>
                </a:solidFill>
              </a:rPr>
              <a:t>=</a:t>
            </a:r>
            <a:r>
              <a:rPr lang="en-US" sz="1600" dirty="0" err="1" smtClean="0">
                <a:solidFill>
                  <a:srgbClr val="0070C0"/>
                </a:solidFill>
              </a:rPr>
              <a:t>a;this.b</a:t>
            </a:r>
            <a:r>
              <a:rPr lang="en-US" sz="1600" dirty="0" smtClean="0">
                <a:solidFill>
                  <a:srgbClr val="0070C0"/>
                </a:solidFill>
              </a:rPr>
              <a:t>=b;}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	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B. 	public synchronized </a:t>
            </a:r>
            <a:r>
              <a:rPr lang="en-US" sz="1600" dirty="0" err="1" smtClean="0">
                <a:solidFill>
                  <a:srgbClr val="0070C0"/>
                </a:solidFill>
              </a:rPr>
              <a:t>int</a:t>
            </a:r>
            <a:r>
              <a:rPr lang="en-US" sz="1600" dirty="0" smtClean="0">
                <a:solidFill>
                  <a:srgbClr val="0070C0"/>
                </a:solidFill>
              </a:rPr>
              <a:t> read(){return </a:t>
            </a:r>
            <a:r>
              <a:rPr lang="en-US" sz="1600" dirty="0" err="1" smtClean="0">
                <a:solidFill>
                  <a:srgbClr val="0070C0"/>
                </a:solidFill>
              </a:rPr>
              <a:t>a+b</a:t>
            </a:r>
            <a:r>
              <a:rPr lang="en-US" sz="1600" dirty="0" smtClean="0">
                <a:solidFill>
                  <a:srgbClr val="0070C0"/>
                </a:solidFill>
              </a:rPr>
              <a:t>;}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	public synchronized void set(</a:t>
            </a:r>
            <a:r>
              <a:rPr lang="en-US" sz="1600" dirty="0" err="1" smtClean="0">
                <a:solidFill>
                  <a:srgbClr val="0070C0"/>
                </a:solidFill>
              </a:rPr>
              <a:t>int</a:t>
            </a:r>
            <a:r>
              <a:rPr lang="en-US" sz="1600" dirty="0" smtClean="0">
                <a:solidFill>
                  <a:srgbClr val="0070C0"/>
                </a:solidFill>
              </a:rPr>
              <a:t> a, </a:t>
            </a:r>
            <a:r>
              <a:rPr lang="en-US" sz="1600" dirty="0" err="1" smtClean="0">
                <a:solidFill>
                  <a:srgbClr val="0070C0"/>
                </a:solidFill>
              </a:rPr>
              <a:t>int</a:t>
            </a:r>
            <a:r>
              <a:rPr lang="en-US" sz="1600" dirty="0" smtClean="0">
                <a:solidFill>
                  <a:srgbClr val="0070C0"/>
                </a:solidFill>
              </a:rPr>
              <a:t> b){</a:t>
            </a:r>
            <a:r>
              <a:rPr lang="en-US" sz="1600" dirty="0" err="1" smtClean="0">
                <a:solidFill>
                  <a:srgbClr val="0070C0"/>
                </a:solidFill>
              </a:rPr>
              <a:t>this.a</a:t>
            </a:r>
            <a:r>
              <a:rPr lang="en-US" sz="1600" dirty="0" smtClean="0">
                <a:solidFill>
                  <a:srgbClr val="0070C0"/>
                </a:solidFill>
              </a:rPr>
              <a:t>=</a:t>
            </a:r>
            <a:r>
              <a:rPr lang="en-US" sz="1600" dirty="0" err="1" smtClean="0">
                <a:solidFill>
                  <a:srgbClr val="0070C0"/>
                </a:solidFill>
              </a:rPr>
              <a:t>a;this.b</a:t>
            </a:r>
            <a:r>
              <a:rPr lang="en-US" sz="1600" dirty="0" smtClean="0">
                <a:solidFill>
                  <a:srgbClr val="0070C0"/>
                </a:solidFill>
              </a:rPr>
              <a:t>=b;}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	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C. 	public </a:t>
            </a:r>
            <a:r>
              <a:rPr lang="en-US" sz="1600" dirty="0" err="1" smtClean="0">
                <a:solidFill>
                  <a:srgbClr val="0070C0"/>
                </a:solidFill>
              </a:rPr>
              <a:t>int</a:t>
            </a:r>
            <a:r>
              <a:rPr lang="en-US" sz="1600" dirty="0" smtClean="0">
                <a:solidFill>
                  <a:srgbClr val="0070C0"/>
                </a:solidFill>
              </a:rPr>
              <a:t> read(){synchronized(a){return </a:t>
            </a:r>
            <a:r>
              <a:rPr lang="en-US" sz="1600" dirty="0" err="1" smtClean="0">
                <a:solidFill>
                  <a:srgbClr val="0070C0"/>
                </a:solidFill>
              </a:rPr>
              <a:t>a+b</a:t>
            </a:r>
            <a:r>
              <a:rPr lang="en-US" sz="1600" dirty="0" smtClean="0">
                <a:solidFill>
                  <a:srgbClr val="0070C0"/>
                </a:solidFill>
              </a:rPr>
              <a:t>;}}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	public void set(</a:t>
            </a:r>
            <a:r>
              <a:rPr lang="en-US" sz="1600" dirty="0" err="1" smtClean="0">
                <a:solidFill>
                  <a:srgbClr val="0070C0"/>
                </a:solidFill>
              </a:rPr>
              <a:t>int</a:t>
            </a:r>
            <a:r>
              <a:rPr lang="en-US" sz="1600" dirty="0" smtClean="0">
                <a:solidFill>
                  <a:srgbClr val="0070C0"/>
                </a:solidFill>
              </a:rPr>
              <a:t> a, </a:t>
            </a:r>
            <a:r>
              <a:rPr lang="en-US" sz="1600" dirty="0" err="1" smtClean="0">
                <a:solidFill>
                  <a:srgbClr val="0070C0"/>
                </a:solidFill>
              </a:rPr>
              <a:t>int</a:t>
            </a:r>
            <a:r>
              <a:rPr lang="en-US" sz="1600" dirty="0" smtClean="0">
                <a:solidFill>
                  <a:srgbClr val="0070C0"/>
                </a:solidFill>
              </a:rPr>
              <a:t> b){synchronized(a){</a:t>
            </a:r>
            <a:r>
              <a:rPr lang="en-US" sz="1600" dirty="0" err="1" smtClean="0">
                <a:solidFill>
                  <a:srgbClr val="0070C0"/>
                </a:solidFill>
              </a:rPr>
              <a:t>this.a</a:t>
            </a:r>
            <a:r>
              <a:rPr lang="en-US" sz="1600" dirty="0" smtClean="0">
                <a:solidFill>
                  <a:srgbClr val="0070C0"/>
                </a:solidFill>
              </a:rPr>
              <a:t>=</a:t>
            </a:r>
            <a:r>
              <a:rPr lang="en-US" sz="1600" dirty="0" err="1" smtClean="0">
                <a:solidFill>
                  <a:srgbClr val="0070C0"/>
                </a:solidFill>
              </a:rPr>
              <a:t>a;this.b</a:t>
            </a:r>
            <a:r>
              <a:rPr lang="en-US" sz="1600" dirty="0" smtClean="0">
                <a:solidFill>
                  <a:srgbClr val="0070C0"/>
                </a:solidFill>
              </a:rPr>
              <a:t>=b;}}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	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D. 	public </a:t>
            </a:r>
            <a:r>
              <a:rPr lang="en-US" sz="1600" dirty="0" err="1" smtClean="0">
                <a:solidFill>
                  <a:srgbClr val="0070C0"/>
                </a:solidFill>
              </a:rPr>
              <a:t>int</a:t>
            </a:r>
            <a:r>
              <a:rPr lang="en-US" sz="1600" dirty="0" smtClean="0">
                <a:solidFill>
                  <a:srgbClr val="0070C0"/>
                </a:solidFill>
              </a:rPr>
              <a:t> read(){synchronized(a){return </a:t>
            </a:r>
            <a:r>
              <a:rPr lang="en-US" sz="1600" dirty="0" err="1" smtClean="0">
                <a:solidFill>
                  <a:srgbClr val="0070C0"/>
                </a:solidFill>
              </a:rPr>
              <a:t>a+b</a:t>
            </a:r>
            <a:r>
              <a:rPr lang="en-US" sz="1600" dirty="0" smtClean="0">
                <a:solidFill>
                  <a:srgbClr val="0070C0"/>
                </a:solidFill>
              </a:rPr>
              <a:t>;}}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	public void set(</a:t>
            </a:r>
            <a:r>
              <a:rPr lang="en-US" sz="1600" dirty="0" err="1" smtClean="0">
                <a:solidFill>
                  <a:srgbClr val="0070C0"/>
                </a:solidFill>
              </a:rPr>
              <a:t>int</a:t>
            </a:r>
            <a:r>
              <a:rPr lang="en-US" sz="1600" dirty="0" smtClean="0">
                <a:solidFill>
                  <a:srgbClr val="0070C0"/>
                </a:solidFill>
              </a:rPr>
              <a:t> a, </a:t>
            </a:r>
            <a:r>
              <a:rPr lang="en-US" sz="1600" dirty="0" err="1" smtClean="0">
                <a:solidFill>
                  <a:srgbClr val="0070C0"/>
                </a:solidFill>
              </a:rPr>
              <a:t>int</a:t>
            </a:r>
            <a:r>
              <a:rPr lang="en-US" sz="1600" dirty="0" smtClean="0">
                <a:solidFill>
                  <a:srgbClr val="0070C0"/>
                </a:solidFill>
              </a:rPr>
              <a:t> b){synchronized(b){</a:t>
            </a:r>
            <a:r>
              <a:rPr lang="en-US" sz="1600" dirty="0" err="1" smtClean="0">
                <a:solidFill>
                  <a:srgbClr val="0070C0"/>
                </a:solidFill>
              </a:rPr>
              <a:t>this.a</a:t>
            </a:r>
            <a:r>
              <a:rPr lang="en-US" sz="1600" dirty="0" smtClean="0">
                <a:solidFill>
                  <a:srgbClr val="0070C0"/>
                </a:solidFill>
              </a:rPr>
              <a:t>=</a:t>
            </a:r>
            <a:r>
              <a:rPr lang="en-US" sz="1600" dirty="0" err="1" smtClean="0">
                <a:solidFill>
                  <a:srgbClr val="0070C0"/>
                </a:solidFill>
              </a:rPr>
              <a:t>a;this.b</a:t>
            </a:r>
            <a:r>
              <a:rPr lang="en-US" sz="1600" dirty="0" smtClean="0">
                <a:solidFill>
                  <a:srgbClr val="0070C0"/>
                </a:solidFill>
              </a:rPr>
              <a:t>=b;}}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	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E. 	public synchronized(this) </a:t>
            </a:r>
            <a:r>
              <a:rPr lang="en-US" sz="1600" dirty="0" err="1" smtClean="0">
                <a:solidFill>
                  <a:srgbClr val="0070C0"/>
                </a:solidFill>
              </a:rPr>
              <a:t>int</a:t>
            </a:r>
            <a:r>
              <a:rPr lang="en-US" sz="1600" dirty="0" smtClean="0">
                <a:solidFill>
                  <a:srgbClr val="0070C0"/>
                </a:solidFill>
              </a:rPr>
              <a:t> read(){return </a:t>
            </a:r>
            <a:r>
              <a:rPr lang="en-US" sz="1600" dirty="0" err="1" smtClean="0">
                <a:solidFill>
                  <a:srgbClr val="0070C0"/>
                </a:solidFill>
              </a:rPr>
              <a:t>a+b</a:t>
            </a:r>
            <a:r>
              <a:rPr lang="en-US" sz="1600" dirty="0" smtClean="0">
                <a:solidFill>
                  <a:srgbClr val="0070C0"/>
                </a:solidFill>
              </a:rPr>
              <a:t>;}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	public synchronized(this) void set(</a:t>
            </a:r>
            <a:r>
              <a:rPr lang="en-US" sz="1600" dirty="0" err="1" smtClean="0">
                <a:solidFill>
                  <a:srgbClr val="0070C0"/>
                </a:solidFill>
              </a:rPr>
              <a:t>int</a:t>
            </a:r>
            <a:r>
              <a:rPr lang="en-US" sz="1600" dirty="0" smtClean="0">
                <a:solidFill>
                  <a:srgbClr val="0070C0"/>
                </a:solidFill>
              </a:rPr>
              <a:t> a, </a:t>
            </a:r>
            <a:r>
              <a:rPr lang="en-US" sz="1600" dirty="0" err="1" smtClean="0">
                <a:solidFill>
                  <a:srgbClr val="0070C0"/>
                </a:solidFill>
              </a:rPr>
              <a:t>int</a:t>
            </a:r>
            <a:r>
              <a:rPr lang="en-US" sz="1600" dirty="0" smtClean="0">
                <a:solidFill>
                  <a:srgbClr val="0070C0"/>
                </a:solidFill>
              </a:rPr>
              <a:t> b){</a:t>
            </a:r>
            <a:r>
              <a:rPr lang="en-US" sz="1600" dirty="0" err="1" smtClean="0">
                <a:solidFill>
                  <a:srgbClr val="0070C0"/>
                </a:solidFill>
              </a:rPr>
              <a:t>this.a</a:t>
            </a:r>
            <a:r>
              <a:rPr lang="en-US" sz="1600" dirty="0" smtClean="0">
                <a:solidFill>
                  <a:srgbClr val="0070C0"/>
                </a:solidFill>
              </a:rPr>
              <a:t>=</a:t>
            </a:r>
            <a:r>
              <a:rPr lang="en-US" sz="1600" dirty="0" err="1" smtClean="0">
                <a:solidFill>
                  <a:srgbClr val="0070C0"/>
                </a:solidFill>
              </a:rPr>
              <a:t>a;this.b</a:t>
            </a:r>
            <a:r>
              <a:rPr lang="en-US" sz="1600" dirty="0" smtClean="0">
                <a:solidFill>
                  <a:srgbClr val="0070C0"/>
                </a:solidFill>
              </a:rPr>
              <a:t>=b;}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	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F. 	public </a:t>
            </a:r>
            <a:r>
              <a:rPr lang="en-US" sz="1600" dirty="0" err="1" smtClean="0">
                <a:solidFill>
                  <a:srgbClr val="0070C0"/>
                </a:solidFill>
              </a:rPr>
              <a:t>int</a:t>
            </a:r>
            <a:r>
              <a:rPr lang="en-US" sz="1600" dirty="0" smtClean="0">
                <a:solidFill>
                  <a:srgbClr val="0070C0"/>
                </a:solidFill>
              </a:rPr>
              <a:t> read(){synchronized(this){return </a:t>
            </a:r>
            <a:r>
              <a:rPr lang="en-US" sz="1600" dirty="0" err="1" smtClean="0">
                <a:solidFill>
                  <a:srgbClr val="0070C0"/>
                </a:solidFill>
              </a:rPr>
              <a:t>a+b</a:t>
            </a:r>
            <a:r>
              <a:rPr lang="en-US" sz="1600" dirty="0" smtClean="0">
                <a:solidFill>
                  <a:srgbClr val="0070C0"/>
                </a:solidFill>
              </a:rPr>
              <a:t>;}}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	public void set(</a:t>
            </a:r>
            <a:r>
              <a:rPr lang="en-US" sz="1600" dirty="0" err="1" smtClean="0">
                <a:solidFill>
                  <a:srgbClr val="0070C0"/>
                </a:solidFill>
              </a:rPr>
              <a:t>int</a:t>
            </a:r>
            <a:r>
              <a:rPr lang="en-US" sz="1600" dirty="0" smtClean="0">
                <a:solidFill>
                  <a:srgbClr val="0070C0"/>
                </a:solidFill>
              </a:rPr>
              <a:t> a, </a:t>
            </a:r>
            <a:r>
              <a:rPr lang="en-US" sz="1600" dirty="0" err="1" smtClean="0">
                <a:solidFill>
                  <a:srgbClr val="0070C0"/>
                </a:solidFill>
              </a:rPr>
              <a:t>int</a:t>
            </a:r>
            <a:r>
              <a:rPr lang="en-US" sz="1600" dirty="0" smtClean="0">
                <a:solidFill>
                  <a:srgbClr val="0070C0"/>
                </a:solidFill>
              </a:rPr>
              <a:t> b){synchronized(this){</a:t>
            </a:r>
            <a:r>
              <a:rPr lang="en-US" sz="1600" dirty="0" err="1" smtClean="0">
                <a:solidFill>
                  <a:srgbClr val="0070C0"/>
                </a:solidFill>
              </a:rPr>
              <a:t>this.a</a:t>
            </a:r>
            <a:r>
              <a:rPr lang="en-US" sz="1600" dirty="0" smtClean="0">
                <a:solidFill>
                  <a:srgbClr val="0070C0"/>
                </a:solidFill>
              </a:rPr>
              <a:t>=</a:t>
            </a:r>
            <a:r>
              <a:rPr lang="en-US" sz="1600" dirty="0" err="1" smtClean="0">
                <a:solidFill>
                  <a:srgbClr val="0070C0"/>
                </a:solidFill>
              </a:rPr>
              <a:t>a;this.b</a:t>
            </a:r>
            <a:r>
              <a:rPr lang="en-US" sz="1600" dirty="0" smtClean="0">
                <a:solidFill>
                  <a:srgbClr val="0070C0"/>
                </a:solidFill>
              </a:rPr>
              <a:t>=b;}}</a:t>
            </a:r>
            <a:endParaRPr lang="pt-BR" sz="1600" dirty="0">
              <a:solidFill>
                <a:srgbClr val="0070C0"/>
              </a:solidFill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9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0" y="478636"/>
            <a:ext cx="9144000" cy="56650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numCol="1" rtlCol="0">
            <a:spAutoFit/>
          </a:bodyPr>
          <a:lstStyle/>
          <a:p>
            <a:pPr>
              <a:buNone/>
            </a:pPr>
            <a:r>
              <a:rPr lang="en-US" sz="1600" dirty="0" smtClean="0"/>
              <a:t>Assume you have a class that holds two private variables: a and b. Which of the following</a:t>
            </a:r>
          </a:p>
          <a:p>
            <a:pPr>
              <a:buNone/>
            </a:pPr>
            <a:r>
              <a:rPr lang="en-US" sz="1600" dirty="0" smtClean="0"/>
              <a:t>pairs can prevent concurrent access problems in that class? (Choose all that apply.)</a:t>
            </a:r>
          </a:p>
          <a:p>
            <a:pPr>
              <a:buNone/>
            </a:pPr>
            <a:r>
              <a:rPr lang="en-US" sz="1600" dirty="0" smtClean="0"/>
              <a:t>A. 	public </a:t>
            </a:r>
            <a:r>
              <a:rPr lang="en-US" sz="1600" dirty="0" err="1" smtClean="0"/>
              <a:t>int</a:t>
            </a:r>
            <a:r>
              <a:rPr lang="en-US" sz="1600" dirty="0" smtClean="0"/>
              <a:t> read(){return </a:t>
            </a:r>
            <a:r>
              <a:rPr lang="en-US" sz="1600" dirty="0" err="1" smtClean="0"/>
              <a:t>a+b</a:t>
            </a:r>
            <a:r>
              <a:rPr lang="en-US" sz="1600" dirty="0" smtClean="0"/>
              <a:t>;}</a:t>
            </a:r>
          </a:p>
          <a:p>
            <a:pPr>
              <a:buNone/>
            </a:pPr>
            <a:r>
              <a:rPr lang="en-US" sz="1600" dirty="0" smtClean="0"/>
              <a:t>	public void set(</a:t>
            </a:r>
            <a:r>
              <a:rPr lang="en-US" sz="1600" dirty="0" err="1" smtClean="0"/>
              <a:t>int</a:t>
            </a:r>
            <a:r>
              <a:rPr lang="en-US" sz="1600" dirty="0" smtClean="0"/>
              <a:t> a, </a:t>
            </a:r>
            <a:r>
              <a:rPr lang="en-US" sz="1600" dirty="0" err="1" smtClean="0"/>
              <a:t>int</a:t>
            </a:r>
            <a:r>
              <a:rPr lang="en-US" sz="1600" dirty="0" smtClean="0"/>
              <a:t> b){</a:t>
            </a:r>
            <a:r>
              <a:rPr lang="en-US" sz="1600" dirty="0" err="1" smtClean="0"/>
              <a:t>this.a</a:t>
            </a:r>
            <a:r>
              <a:rPr lang="en-US" sz="1600" dirty="0" smtClean="0"/>
              <a:t>=</a:t>
            </a:r>
            <a:r>
              <a:rPr lang="en-US" sz="1600" dirty="0" err="1" smtClean="0"/>
              <a:t>a;this.b</a:t>
            </a:r>
            <a:r>
              <a:rPr lang="en-US" sz="1600" dirty="0" smtClean="0"/>
              <a:t>=b;}</a:t>
            </a:r>
          </a:p>
          <a:p>
            <a:pPr>
              <a:buNone/>
            </a:pPr>
            <a:r>
              <a:rPr lang="en-US" sz="1600" dirty="0" smtClean="0"/>
              <a:t>	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B. 	public synchronized </a:t>
            </a:r>
            <a:r>
              <a:rPr lang="en-US" sz="1600" b="1" dirty="0" err="1" smtClean="0">
                <a:solidFill>
                  <a:srgbClr val="00B050"/>
                </a:solidFill>
              </a:rPr>
              <a:t>int</a:t>
            </a:r>
            <a:r>
              <a:rPr lang="en-US" sz="1600" b="1" dirty="0" smtClean="0">
                <a:solidFill>
                  <a:srgbClr val="00B050"/>
                </a:solidFill>
              </a:rPr>
              <a:t> read(){return </a:t>
            </a:r>
            <a:r>
              <a:rPr lang="en-US" sz="1600" b="1" dirty="0" err="1" smtClean="0">
                <a:solidFill>
                  <a:srgbClr val="00B050"/>
                </a:solidFill>
              </a:rPr>
              <a:t>a+b</a:t>
            </a:r>
            <a:r>
              <a:rPr lang="en-US" sz="1600" b="1" dirty="0" smtClean="0">
                <a:solidFill>
                  <a:srgbClr val="00B050"/>
                </a:solidFill>
              </a:rPr>
              <a:t>;}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	public synchronized void set(</a:t>
            </a:r>
            <a:r>
              <a:rPr lang="en-US" sz="1600" b="1" dirty="0" err="1" smtClean="0">
                <a:solidFill>
                  <a:srgbClr val="00B050"/>
                </a:solidFill>
              </a:rPr>
              <a:t>int</a:t>
            </a:r>
            <a:r>
              <a:rPr lang="en-US" sz="1600" b="1" dirty="0" smtClean="0">
                <a:solidFill>
                  <a:srgbClr val="00B050"/>
                </a:solidFill>
              </a:rPr>
              <a:t> a, </a:t>
            </a:r>
            <a:r>
              <a:rPr lang="en-US" sz="1600" b="1" dirty="0" err="1" smtClean="0">
                <a:solidFill>
                  <a:srgbClr val="00B050"/>
                </a:solidFill>
              </a:rPr>
              <a:t>int</a:t>
            </a:r>
            <a:r>
              <a:rPr lang="en-US" sz="1600" b="1" dirty="0" smtClean="0">
                <a:solidFill>
                  <a:srgbClr val="00B050"/>
                </a:solidFill>
              </a:rPr>
              <a:t> b){</a:t>
            </a:r>
            <a:r>
              <a:rPr lang="en-US" sz="1600" b="1" dirty="0" err="1" smtClean="0">
                <a:solidFill>
                  <a:srgbClr val="00B050"/>
                </a:solidFill>
              </a:rPr>
              <a:t>this.a</a:t>
            </a:r>
            <a:r>
              <a:rPr lang="en-US" sz="1600" b="1" dirty="0" smtClean="0">
                <a:solidFill>
                  <a:srgbClr val="00B050"/>
                </a:solidFill>
              </a:rPr>
              <a:t>=</a:t>
            </a:r>
            <a:r>
              <a:rPr lang="en-US" sz="1600" b="1" dirty="0" err="1" smtClean="0">
                <a:solidFill>
                  <a:srgbClr val="00B050"/>
                </a:solidFill>
              </a:rPr>
              <a:t>a;this.b</a:t>
            </a:r>
            <a:r>
              <a:rPr lang="en-US" sz="1600" b="1" dirty="0" smtClean="0">
                <a:solidFill>
                  <a:srgbClr val="00B050"/>
                </a:solidFill>
              </a:rPr>
              <a:t>=b;}</a:t>
            </a:r>
          </a:p>
          <a:p>
            <a:pPr>
              <a:buNone/>
            </a:pPr>
            <a:r>
              <a:rPr lang="en-US" sz="1600" dirty="0" smtClean="0"/>
              <a:t>	</a:t>
            </a:r>
          </a:p>
          <a:p>
            <a:pPr>
              <a:buNone/>
            </a:pPr>
            <a:r>
              <a:rPr lang="en-US" sz="1600" dirty="0" smtClean="0"/>
              <a:t>C. 	public </a:t>
            </a:r>
            <a:r>
              <a:rPr lang="en-US" sz="1600" dirty="0" err="1" smtClean="0"/>
              <a:t>int</a:t>
            </a:r>
            <a:r>
              <a:rPr lang="en-US" sz="1600" dirty="0" smtClean="0"/>
              <a:t> read(){synchronized(a){return </a:t>
            </a:r>
            <a:r>
              <a:rPr lang="en-US" sz="1600" dirty="0" err="1" smtClean="0"/>
              <a:t>a+b</a:t>
            </a:r>
            <a:r>
              <a:rPr lang="en-US" sz="1600" dirty="0" smtClean="0"/>
              <a:t>;}}</a:t>
            </a:r>
          </a:p>
          <a:p>
            <a:pPr>
              <a:buNone/>
            </a:pPr>
            <a:r>
              <a:rPr lang="en-US" sz="1600" dirty="0" smtClean="0"/>
              <a:t>	public void set(</a:t>
            </a:r>
            <a:r>
              <a:rPr lang="en-US" sz="1600" dirty="0" err="1" smtClean="0"/>
              <a:t>int</a:t>
            </a:r>
            <a:r>
              <a:rPr lang="en-US" sz="1600" dirty="0" smtClean="0"/>
              <a:t> a, </a:t>
            </a:r>
            <a:r>
              <a:rPr lang="en-US" sz="1600" dirty="0" err="1" smtClean="0"/>
              <a:t>int</a:t>
            </a:r>
            <a:r>
              <a:rPr lang="en-US" sz="1600" dirty="0" smtClean="0"/>
              <a:t> b){synchronized(a){</a:t>
            </a:r>
            <a:r>
              <a:rPr lang="en-US" sz="1600" dirty="0" err="1" smtClean="0"/>
              <a:t>this.a</a:t>
            </a:r>
            <a:r>
              <a:rPr lang="en-US" sz="1600" dirty="0" smtClean="0"/>
              <a:t>=</a:t>
            </a:r>
            <a:r>
              <a:rPr lang="en-US" sz="1600" dirty="0" err="1" smtClean="0"/>
              <a:t>a;this.b</a:t>
            </a:r>
            <a:r>
              <a:rPr lang="en-US" sz="1600" dirty="0" smtClean="0"/>
              <a:t>=b;}}</a:t>
            </a:r>
          </a:p>
          <a:p>
            <a:pPr>
              <a:buNone/>
            </a:pPr>
            <a:r>
              <a:rPr lang="en-US" sz="1600" dirty="0" smtClean="0"/>
              <a:t>	</a:t>
            </a:r>
          </a:p>
          <a:p>
            <a:pPr>
              <a:buNone/>
            </a:pPr>
            <a:r>
              <a:rPr lang="en-US" sz="1600" dirty="0" smtClean="0"/>
              <a:t>D. 	public </a:t>
            </a:r>
            <a:r>
              <a:rPr lang="en-US" sz="1600" dirty="0" err="1" smtClean="0"/>
              <a:t>int</a:t>
            </a:r>
            <a:r>
              <a:rPr lang="en-US" sz="1600" dirty="0" smtClean="0"/>
              <a:t> read(){synchronized(a){return </a:t>
            </a:r>
            <a:r>
              <a:rPr lang="en-US" sz="1600" dirty="0" err="1" smtClean="0"/>
              <a:t>a+b</a:t>
            </a:r>
            <a:r>
              <a:rPr lang="en-US" sz="1600" dirty="0" smtClean="0"/>
              <a:t>;}}</a:t>
            </a:r>
          </a:p>
          <a:p>
            <a:pPr>
              <a:buNone/>
            </a:pPr>
            <a:r>
              <a:rPr lang="en-US" sz="1600" dirty="0" smtClean="0"/>
              <a:t>	public void set(</a:t>
            </a:r>
            <a:r>
              <a:rPr lang="en-US" sz="1600" dirty="0" err="1" smtClean="0"/>
              <a:t>int</a:t>
            </a:r>
            <a:r>
              <a:rPr lang="en-US" sz="1600" dirty="0" smtClean="0"/>
              <a:t> a, </a:t>
            </a:r>
            <a:r>
              <a:rPr lang="en-US" sz="1600" dirty="0" err="1" smtClean="0"/>
              <a:t>int</a:t>
            </a:r>
            <a:r>
              <a:rPr lang="en-US" sz="1600" dirty="0" smtClean="0"/>
              <a:t> b){synchronized(b){</a:t>
            </a:r>
            <a:r>
              <a:rPr lang="en-US" sz="1600" dirty="0" err="1" smtClean="0"/>
              <a:t>this.a</a:t>
            </a:r>
            <a:r>
              <a:rPr lang="en-US" sz="1600" dirty="0" smtClean="0"/>
              <a:t>=</a:t>
            </a:r>
            <a:r>
              <a:rPr lang="en-US" sz="1600" dirty="0" err="1" smtClean="0"/>
              <a:t>a;this.b</a:t>
            </a:r>
            <a:r>
              <a:rPr lang="en-US" sz="1600" dirty="0" smtClean="0"/>
              <a:t>=b;}}</a:t>
            </a:r>
          </a:p>
          <a:p>
            <a:pPr>
              <a:buNone/>
            </a:pPr>
            <a:r>
              <a:rPr lang="en-US" sz="1600" dirty="0" smtClean="0"/>
              <a:t>	</a:t>
            </a:r>
          </a:p>
          <a:p>
            <a:pPr>
              <a:buNone/>
            </a:pPr>
            <a:r>
              <a:rPr lang="en-US" sz="1600" dirty="0" smtClean="0"/>
              <a:t>E. 	public synchronized(this) </a:t>
            </a:r>
            <a:r>
              <a:rPr lang="en-US" sz="1600" dirty="0" err="1" smtClean="0"/>
              <a:t>int</a:t>
            </a:r>
            <a:r>
              <a:rPr lang="en-US" sz="1600" dirty="0" smtClean="0"/>
              <a:t> read(){return </a:t>
            </a:r>
            <a:r>
              <a:rPr lang="en-US" sz="1600" dirty="0" err="1" smtClean="0"/>
              <a:t>a+b</a:t>
            </a:r>
            <a:r>
              <a:rPr lang="en-US" sz="1600" dirty="0" smtClean="0"/>
              <a:t>;}</a:t>
            </a:r>
          </a:p>
          <a:p>
            <a:pPr>
              <a:buNone/>
            </a:pPr>
            <a:r>
              <a:rPr lang="en-US" sz="1600" dirty="0" smtClean="0"/>
              <a:t>	public synchronized(this) void set(</a:t>
            </a:r>
            <a:r>
              <a:rPr lang="en-US" sz="1600" dirty="0" err="1" smtClean="0"/>
              <a:t>int</a:t>
            </a:r>
            <a:r>
              <a:rPr lang="en-US" sz="1600" dirty="0" smtClean="0"/>
              <a:t> a, </a:t>
            </a:r>
            <a:r>
              <a:rPr lang="en-US" sz="1600" dirty="0" err="1" smtClean="0"/>
              <a:t>int</a:t>
            </a:r>
            <a:r>
              <a:rPr lang="en-US" sz="1600" dirty="0" smtClean="0"/>
              <a:t> b){</a:t>
            </a:r>
            <a:r>
              <a:rPr lang="en-US" sz="1600" dirty="0" err="1" smtClean="0"/>
              <a:t>this.a</a:t>
            </a:r>
            <a:r>
              <a:rPr lang="en-US" sz="1600" dirty="0" smtClean="0"/>
              <a:t>=</a:t>
            </a:r>
            <a:r>
              <a:rPr lang="en-US" sz="1600" dirty="0" err="1" smtClean="0"/>
              <a:t>a;this.b</a:t>
            </a:r>
            <a:r>
              <a:rPr lang="en-US" sz="1600" dirty="0" smtClean="0"/>
              <a:t>=b;}</a:t>
            </a:r>
          </a:p>
          <a:p>
            <a:pPr>
              <a:buNone/>
            </a:pPr>
            <a:r>
              <a:rPr lang="en-US" sz="1600" dirty="0" smtClean="0"/>
              <a:t>	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F. 	public </a:t>
            </a:r>
            <a:r>
              <a:rPr lang="en-US" sz="1600" b="1" dirty="0" err="1" smtClean="0">
                <a:solidFill>
                  <a:srgbClr val="00B050"/>
                </a:solidFill>
              </a:rPr>
              <a:t>int</a:t>
            </a:r>
            <a:r>
              <a:rPr lang="en-US" sz="1600" b="1" dirty="0" smtClean="0">
                <a:solidFill>
                  <a:srgbClr val="00B050"/>
                </a:solidFill>
              </a:rPr>
              <a:t> read(){synchronized(this){return </a:t>
            </a:r>
            <a:r>
              <a:rPr lang="en-US" sz="1600" b="1" dirty="0" err="1" smtClean="0">
                <a:solidFill>
                  <a:srgbClr val="00B050"/>
                </a:solidFill>
              </a:rPr>
              <a:t>a+b</a:t>
            </a:r>
            <a:r>
              <a:rPr lang="en-US" sz="1600" b="1" dirty="0" smtClean="0">
                <a:solidFill>
                  <a:srgbClr val="00B050"/>
                </a:solidFill>
              </a:rPr>
              <a:t>;}}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	public void set(</a:t>
            </a:r>
            <a:r>
              <a:rPr lang="en-US" sz="1600" b="1" dirty="0" err="1" smtClean="0">
                <a:solidFill>
                  <a:srgbClr val="00B050"/>
                </a:solidFill>
              </a:rPr>
              <a:t>int</a:t>
            </a:r>
            <a:r>
              <a:rPr lang="en-US" sz="1600" b="1" dirty="0" smtClean="0">
                <a:solidFill>
                  <a:srgbClr val="00B050"/>
                </a:solidFill>
              </a:rPr>
              <a:t> a, </a:t>
            </a:r>
            <a:r>
              <a:rPr lang="en-US" sz="1600" b="1" dirty="0" err="1" smtClean="0">
                <a:solidFill>
                  <a:srgbClr val="00B050"/>
                </a:solidFill>
              </a:rPr>
              <a:t>int</a:t>
            </a:r>
            <a:r>
              <a:rPr lang="en-US" sz="1600" b="1" dirty="0" smtClean="0">
                <a:solidFill>
                  <a:srgbClr val="00B050"/>
                </a:solidFill>
              </a:rPr>
              <a:t> b){synchronized(this){</a:t>
            </a:r>
            <a:r>
              <a:rPr lang="en-US" sz="1600" b="1" dirty="0" err="1" smtClean="0">
                <a:solidFill>
                  <a:srgbClr val="00B050"/>
                </a:solidFill>
              </a:rPr>
              <a:t>this.a</a:t>
            </a:r>
            <a:r>
              <a:rPr lang="en-US" sz="1600" b="1" dirty="0" smtClean="0">
                <a:solidFill>
                  <a:srgbClr val="00B050"/>
                </a:solidFill>
              </a:rPr>
              <a:t>=</a:t>
            </a:r>
            <a:r>
              <a:rPr lang="en-US" sz="1600" b="1" dirty="0" err="1" smtClean="0">
                <a:solidFill>
                  <a:srgbClr val="00B050"/>
                </a:solidFill>
              </a:rPr>
              <a:t>a;this.b</a:t>
            </a:r>
            <a:r>
              <a:rPr lang="en-US" sz="1600" b="1" dirty="0" smtClean="0">
                <a:solidFill>
                  <a:srgbClr val="00B050"/>
                </a:solidFill>
              </a:rPr>
              <a:t>=b;}}</a:t>
            </a:r>
            <a:endParaRPr lang="pt-BR" sz="1600" b="1" dirty="0">
              <a:solidFill>
                <a:srgbClr val="00B050"/>
              </a:solidFill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1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457200" y="836712"/>
            <a:ext cx="8229600" cy="59523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err="1" smtClean="0"/>
              <a:t>Given</a:t>
            </a:r>
            <a:r>
              <a:rPr lang="pt-BR" sz="1600" dirty="0" smtClean="0"/>
              <a:t>:</a:t>
            </a:r>
          </a:p>
          <a:p>
            <a:pPr>
              <a:buNone/>
            </a:pPr>
            <a:r>
              <a:rPr lang="pt-BR" sz="1600" dirty="0" smtClean="0"/>
              <a:t>3. </a:t>
            </a:r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 smtClean="0"/>
              <a:t>class</a:t>
            </a:r>
            <a:r>
              <a:rPr lang="pt-BR" sz="1600" dirty="0" smtClean="0"/>
              <a:t> </a:t>
            </a:r>
            <a:r>
              <a:rPr lang="pt-BR" sz="1600" dirty="0" err="1" smtClean="0"/>
              <a:t>Twisty</a:t>
            </a:r>
            <a:r>
              <a:rPr lang="pt-BR" sz="1600" dirty="0" smtClean="0"/>
              <a:t> {</a:t>
            </a:r>
          </a:p>
          <a:p>
            <a:pPr>
              <a:buNone/>
            </a:pPr>
            <a:r>
              <a:rPr lang="pt-BR" sz="1600" dirty="0" smtClean="0"/>
              <a:t>4. 	{ </a:t>
            </a:r>
            <a:r>
              <a:rPr lang="pt-BR" sz="1600" dirty="0" err="1" smtClean="0"/>
              <a:t>index</a:t>
            </a:r>
            <a:r>
              <a:rPr lang="pt-BR" sz="1600" dirty="0" smtClean="0"/>
              <a:t> = 1; }</a:t>
            </a:r>
          </a:p>
          <a:p>
            <a:pPr>
              <a:buNone/>
            </a:pPr>
            <a:r>
              <a:rPr lang="pt-BR" sz="1600" dirty="0" smtClean="0"/>
              <a:t>5. 	</a:t>
            </a:r>
            <a:r>
              <a:rPr lang="pt-BR" sz="1600" dirty="0" err="1" smtClean="0"/>
              <a:t>int</a:t>
            </a:r>
            <a:r>
              <a:rPr lang="pt-BR" sz="1600" dirty="0" smtClean="0"/>
              <a:t> </a:t>
            </a:r>
            <a:r>
              <a:rPr lang="pt-BR" sz="1600" dirty="0" err="1" smtClean="0"/>
              <a:t>index</a:t>
            </a:r>
            <a:r>
              <a:rPr lang="pt-BR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6. 	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pt-BR" sz="1600" dirty="0" smtClean="0"/>
              <a:t>7. 		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Twisty</a:t>
            </a:r>
            <a:r>
              <a:rPr lang="pt-BR" sz="1600" dirty="0" smtClean="0"/>
              <a:t>().</a:t>
            </a:r>
            <a:r>
              <a:rPr lang="pt-BR" sz="1600" dirty="0" err="1" smtClean="0"/>
              <a:t>go</a:t>
            </a:r>
            <a:r>
              <a:rPr lang="pt-BR" sz="1600" dirty="0" smtClean="0"/>
              <a:t>();</a:t>
            </a:r>
          </a:p>
          <a:p>
            <a:pPr>
              <a:buNone/>
            </a:pPr>
            <a:r>
              <a:rPr lang="pt-BR" sz="1600" dirty="0" smtClean="0"/>
              <a:t>8. 	}</a:t>
            </a:r>
          </a:p>
          <a:p>
            <a:pPr>
              <a:buNone/>
            </a:pPr>
            <a:r>
              <a:rPr lang="pt-BR" sz="1600" dirty="0" smtClean="0"/>
              <a:t>9. 	</a:t>
            </a:r>
            <a:r>
              <a:rPr lang="pt-BR" sz="1600" dirty="0" err="1" smtClean="0"/>
              <a:t>void</a:t>
            </a:r>
            <a:r>
              <a:rPr lang="pt-BR" sz="1600" dirty="0" smtClean="0"/>
              <a:t> </a:t>
            </a:r>
            <a:r>
              <a:rPr lang="pt-BR" sz="1600" dirty="0" err="1" smtClean="0"/>
              <a:t>go</a:t>
            </a:r>
            <a:r>
              <a:rPr lang="pt-BR" sz="1600" dirty="0" smtClean="0"/>
              <a:t>() {</a:t>
            </a:r>
          </a:p>
          <a:p>
            <a:pPr>
              <a:buNone/>
            </a:pPr>
            <a:r>
              <a:rPr lang="pt-BR" sz="1600" dirty="0" smtClean="0"/>
              <a:t>10. 		</a:t>
            </a:r>
            <a:r>
              <a:rPr lang="pt-BR" sz="1600" dirty="0" err="1" smtClean="0"/>
              <a:t>int</a:t>
            </a:r>
            <a:r>
              <a:rPr lang="pt-BR" sz="1600" dirty="0" smtClean="0"/>
              <a:t> [][] </a:t>
            </a:r>
            <a:r>
              <a:rPr lang="pt-BR" sz="1600" dirty="0" err="1" smtClean="0"/>
              <a:t>dd</a:t>
            </a:r>
            <a:r>
              <a:rPr lang="pt-BR" sz="1600" dirty="0" smtClean="0"/>
              <a:t> = {{9,8,7}, {6,5,4}, {3,2,1,0}};</a:t>
            </a:r>
          </a:p>
          <a:p>
            <a:pPr>
              <a:buNone/>
            </a:pPr>
            <a:r>
              <a:rPr lang="pt-BR" sz="1600" dirty="0" smtClean="0"/>
              <a:t>11. 		System.</a:t>
            </a:r>
            <a:r>
              <a:rPr lang="pt-BR" sz="1600" dirty="0" err="1" smtClean="0"/>
              <a:t>out.println</a:t>
            </a:r>
            <a:r>
              <a:rPr lang="pt-BR" sz="1600" dirty="0" smtClean="0"/>
              <a:t>(</a:t>
            </a:r>
            <a:r>
              <a:rPr lang="pt-BR" sz="1600" dirty="0" err="1" smtClean="0"/>
              <a:t>dd</a:t>
            </a:r>
            <a:r>
              <a:rPr lang="pt-BR" sz="1600" dirty="0" smtClean="0"/>
              <a:t>[</a:t>
            </a:r>
            <a:r>
              <a:rPr lang="pt-BR" sz="1600" dirty="0" err="1" smtClean="0"/>
              <a:t>index</a:t>
            </a:r>
            <a:r>
              <a:rPr lang="pt-BR" sz="1600" dirty="0" smtClean="0"/>
              <a:t>++][</a:t>
            </a:r>
            <a:r>
              <a:rPr lang="pt-BR" sz="1600" dirty="0" err="1" smtClean="0"/>
              <a:t>index</a:t>
            </a:r>
            <a:r>
              <a:rPr lang="pt-BR" sz="1600" dirty="0" smtClean="0"/>
              <a:t>++]);</a:t>
            </a:r>
          </a:p>
          <a:p>
            <a:pPr>
              <a:buNone/>
            </a:pPr>
            <a:r>
              <a:rPr lang="pt-BR" sz="1600" dirty="0" smtClean="0"/>
              <a:t>12. 	}</a:t>
            </a:r>
          </a:p>
          <a:p>
            <a:pPr>
              <a:buNone/>
            </a:pPr>
            <a:r>
              <a:rPr lang="pt-BR" sz="1600" dirty="0" smtClean="0"/>
              <a:t>13. }</a:t>
            </a:r>
          </a:p>
          <a:p>
            <a:pPr>
              <a:buNone/>
            </a:pPr>
            <a:r>
              <a:rPr lang="en-US" sz="1600" dirty="0" smtClean="0"/>
              <a:t>What is the result? (Choose all that apply.)</a:t>
            </a:r>
          </a:p>
          <a:p>
            <a:pPr>
              <a:buNone/>
            </a:pPr>
            <a:r>
              <a:rPr lang="pt-BR" sz="1600" dirty="0" smtClean="0"/>
              <a:t>A. 1</a:t>
            </a:r>
          </a:p>
          <a:p>
            <a:pPr>
              <a:buNone/>
            </a:pPr>
            <a:r>
              <a:rPr lang="pt-BR" sz="1600" dirty="0" smtClean="0"/>
              <a:t>B. 2</a:t>
            </a:r>
          </a:p>
          <a:p>
            <a:pPr>
              <a:buNone/>
            </a:pPr>
            <a:r>
              <a:rPr lang="pt-BR" sz="1600" dirty="0" smtClean="0"/>
              <a:t>C. 4</a:t>
            </a:r>
          </a:p>
          <a:p>
            <a:pPr>
              <a:buNone/>
            </a:pPr>
            <a:r>
              <a:rPr lang="pt-BR" sz="1600" dirty="0" smtClean="0"/>
              <a:t>D. 6</a:t>
            </a:r>
          </a:p>
          <a:p>
            <a:pPr>
              <a:buNone/>
            </a:pPr>
            <a:r>
              <a:rPr lang="pt-BR" sz="1600" dirty="0" smtClean="0"/>
              <a:t>E. 8</a:t>
            </a:r>
          </a:p>
          <a:p>
            <a:pPr>
              <a:buNone/>
            </a:pPr>
            <a:r>
              <a:rPr lang="pt-BR" sz="1600" dirty="0" smtClean="0"/>
              <a:t>F. </a:t>
            </a:r>
            <a:r>
              <a:rPr lang="pt-BR" sz="1600" dirty="0" err="1" smtClean="0"/>
              <a:t>Compilation</a:t>
            </a:r>
            <a:r>
              <a:rPr lang="pt-BR" sz="1600" dirty="0" smtClean="0"/>
              <a:t> </a:t>
            </a:r>
            <a:r>
              <a:rPr lang="pt-BR" sz="1600" dirty="0" err="1" smtClean="0"/>
              <a:t>fails</a:t>
            </a:r>
            <a:endParaRPr lang="pt-BR" sz="1600" dirty="0" smtClean="0"/>
          </a:p>
          <a:p>
            <a:pPr>
              <a:buNone/>
            </a:pPr>
            <a:r>
              <a:rPr lang="en-US" sz="1600" dirty="0" smtClean="0"/>
              <a:t>G. An exception is thrown at runtime</a:t>
            </a:r>
            <a:endParaRPr lang="pt-BR" sz="1600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10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0" y="478636"/>
            <a:ext cx="9144000" cy="654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numCol="1" rtlCol="0">
            <a:spAutoFit/>
          </a:bodyPr>
          <a:lstStyle/>
          <a:p>
            <a:pPr>
              <a:buNone/>
            </a:pPr>
            <a:r>
              <a:rPr lang="en-US" sz="1600" dirty="0" smtClean="0"/>
              <a:t>Given:</a:t>
            </a:r>
          </a:p>
          <a:p>
            <a:pPr>
              <a:buNone/>
            </a:pPr>
            <a:r>
              <a:rPr lang="en-US" sz="1600" dirty="0" smtClean="0"/>
              <a:t>3. public class Theory {</a:t>
            </a:r>
          </a:p>
          <a:p>
            <a:pPr>
              <a:buNone/>
            </a:pPr>
            <a:r>
              <a:rPr lang="en-US" sz="1600" dirty="0" smtClean="0"/>
              <a:t>4. 	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en-US" sz="1600" dirty="0" smtClean="0"/>
              <a:t>5. 		String s1 = "</a:t>
            </a:r>
            <a:r>
              <a:rPr lang="en-US" sz="1600" dirty="0" err="1" smtClean="0"/>
              <a:t>abc</a:t>
            </a:r>
            <a:r>
              <a:rPr lang="en-US" sz="1600" dirty="0" smtClean="0"/>
              <a:t>";</a:t>
            </a:r>
          </a:p>
          <a:p>
            <a:pPr>
              <a:buNone/>
            </a:pPr>
            <a:r>
              <a:rPr lang="en-US" sz="1600" dirty="0" smtClean="0"/>
              <a:t>6. 		String s2 = s1;</a:t>
            </a:r>
          </a:p>
          <a:p>
            <a:pPr>
              <a:buNone/>
            </a:pPr>
            <a:r>
              <a:rPr lang="en-US" sz="1600" dirty="0" smtClean="0"/>
              <a:t>7. 		s1 += "d";</a:t>
            </a:r>
          </a:p>
          <a:p>
            <a:pPr>
              <a:buNone/>
            </a:pPr>
            <a:r>
              <a:rPr lang="en-US" sz="1600" dirty="0" smtClean="0"/>
              <a:t>8. 	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(s1 + " " + s2 + " " + (s1==s2));</a:t>
            </a:r>
          </a:p>
          <a:p>
            <a:pPr>
              <a:buNone/>
            </a:pPr>
            <a:r>
              <a:rPr lang="en-US" sz="1600" dirty="0" smtClean="0"/>
              <a:t>9.</a:t>
            </a:r>
          </a:p>
          <a:p>
            <a:pPr>
              <a:buNone/>
            </a:pPr>
            <a:r>
              <a:rPr lang="en-US" sz="1600" dirty="0" smtClean="0"/>
              <a:t>10. 		</a:t>
            </a:r>
            <a:r>
              <a:rPr lang="en-US" sz="1600" dirty="0" err="1" smtClean="0"/>
              <a:t>StringBuffer</a:t>
            </a:r>
            <a:r>
              <a:rPr lang="en-US" sz="1600" dirty="0" smtClean="0"/>
              <a:t> sb1 = new </a:t>
            </a:r>
            <a:r>
              <a:rPr lang="en-US" sz="1600" dirty="0" err="1" smtClean="0"/>
              <a:t>StringBuffer</a:t>
            </a:r>
            <a:r>
              <a:rPr lang="en-US" sz="1600" dirty="0" smtClean="0"/>
              <a:t>("</a:t>
            </a:r>
            <a:r>
              <a:rPr lang="en-US" sz="1600" dirty="0" err="1" smtClean="0"/>
              <a:t>abc</a:t>
            </a:r>
            <a:r>
              <a:rPr lang="en-US" sz="1600" dirty="0" smtClean="0"/>
              <a:t>");</a:t>
            </a:r>
          </a:p>
          <a:p>
            <a:pPr>
              <a:buNone/>
            </a:pPr>
            <a:r>
              <a:rPr lang="en-US" sz="1600" dirty="0" smtClean="0"/>
              <a:t>11. 		</a:t>
            </a:r>
            <a:r>
              <a:rPr lang="en-US" sz="1600" dirty="0" err="1" smtClean="0"/>
              <a:t>StringBuffer</a:t>
            </a:r>
            <a:r>
              <a:rPr lang="en-US" sz="1600" dirty="0" smtClean="0"/>
              <a:t> sb2 = sb1;</a:t>
            </a:r>
          </a:p>
          <a:p>
            <a:pPr>
              <a:buNone/>
            </a:pPr>
            <a:r>
              <a:rPr lang="en-US" sz="1600" dirty="0" smtClean="0"/>
              <a:t>12. 		sb1.append("d");</a:t>
            </a:r>
          </a:p>
          <a:p>
            <a:pPr>
              <a:buNone/>
            </a:pPr>
            <a:r>
              <a:rPr lang="en-US" sz="1600" dirty="0" smtClean="0"/>
              <a:t>13. 	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(sb1 + " " + sb2 + " " + (sb1==sb2));</a:t>
            </a:r>
          </a:p>
          <a:p>
            <a:pPr>
              <a:buNone/>
            </a:pPr>
            <a:r>
              <a:rPr lang="en-US" sz="1600" dirty="0" smtClean="0"/>
              <a:t>14. }</a:t>
            </a:r>
          </a:p>
          <a:p>
            <a:pPr>
              <a:buNone/>
            </a:pPr>
            <a:r>
              <a:rPr lang="en-US" sz="1600" dirty="0" smtClean="0"/>
              <a:t>15. }</a:t>
            </a:r>
          </a:p>
          <a:p>
            <a:pPr>
              <a:buNone/>
            </a:pPr>
            <a:r>
              <a:rPr lang="en-US" sz="1600" dirty="0" smtClean="0"/>
              <a:t>Which are true? (Choose all that apply.)</a:t>
            </a:r>
          </a:p>
          <a:p>
            <a:pPr>
              <a:buNone/>
            </a:pPr>
            <a:r>
              <a:rPr lang="en-US" sz="1600" dirty="0" smtClean="0"/>
              <a:t>A. Compilation fails</a:t>
            </a:r>
          </a:p>
          <a:p>
            <a:pPr>
              <a:buNone/>
            </a:pPr>
            <a:r>
              <a:rPr lang="en-US" sz="1600" dirty="0" smtClean="0"/>
              <a:t>B. The first line of output is </a:t>
            </a:r>
            <a:r>
              <a:rPr lang="en-US" sz="1600" dirty="0" err="1" smtClean="0"/>
              <a:t>abc</a:t>
            </a:r>
            <a:r>
              <a:rPr lang="en-US" sz="1600" dirty="0" smtClean="0"/>
              <a:t> </a:t>
            </a:r>
            <a:r>
              <a:rPr lang="en-US" sz="1600" dirty="0" err="1" smtClean="0"/>
              <a:t>abc</a:t>
            </a:r>
            <a:r>
              <a:rPr lang="en-US" sz="1600" dirty="0" smtClean="0"/>
              <a:t> true</a:t>
            </a:r>
          </a:p>
          <a:p>
            <a:pPr>
              <a:buNone/>
            </a:pPr>
            <a:r>
              <a:rPr lang="en-US" sz="1600" dirty="0" smtClean="0"/>
              <a:t>C. The first line of output is </a:t>
            </a:r>
            <a:r>
              <a:rPr lang="en-US" sz="1600" dirty="0" err="1" smtClean="0"/>
              <a:t>abc</a:t>
            </a:r>
            <a:r>
              <a:rPr lang="en-US" sz="1600" dirty="0" smtClean="0"/>
              <a:t> </a:t>
            </a:r>
            <a:r>
              <a:rPr lang="en-US" sz="1600" dirty="0" err="1" smtClean="0"/>
              <a:t>abc</a:t>
            </a:r>
            <a:r>
              <a:rPr lang="en-US" sz="1600" dirty="0" smtClean="0"/>
              <a:t> false</a:t>
            </a:r>
          </a:p>
          <a:p>
            <a:pPr>
              <a:buNone/>
            </a:pPr>
            <a:r>
              <a:rPr lang="en-US" sz="1600" dirty="0" smtClean="0"/>
              <a:t>D. The first line of output is </a:t>
            </a:r>
            <a:r>
              <a:rPr lang="en-US" sz="1600" dirty="0" err="1" smtClean="0"/>
              <a:t>abcd</a:t>
            </a:r>
            <a:r>
              <a:rPr lang="en-US" sz="1600" dirty="0" smtClean="0"/>
              <a:t> </a:t>
            </a:r>
            <a:r>
              <a:rPr lang="en-US" sz="1600" dirty="0" err="1" smtClean="0"/>
              <a:t>abc</a:t>
            </a:r>
            <a:r>
              <a:rPr lang="en-US" sz="1600" dirty="0" smtClean="0"/>
              <a:t> false</a:t>
            </a:r>
          </a:p>
          <a:p>
            <a:pPr>
              <a:buNone/>
            </a:pPr>
            <a:r>
              <a:rPr lang="en-US" sz="1600" dirty="0" smtClean="0"/>
              <a:t>E. The second line of output is </a:t>
            </a:r>
            <a:r>
              <a:rPr lang="en-US" sz="1600" dirty="0" err="1" smtClean="0"/>
              <a:t>abcd</a:t>
            </a:r>
            <a:r>
              <a:rPr lang="en-US" sz="1600" dirty="0" smtClean="0"/>
              <a:t> </a:t>
            </a:r>
            <a:r>
              <a:rPr lang="en-US" sz="1600" dirty="0" err="1" smtClean="0"/>
              <a:t>abc</a:t>
            </a:r>
            <a:r>
              <a:rPr lang="en-US" sz="1600" dirty="0" smtClean="0"/>
              <a:t> false</a:t>
            </a:r>
          </a:p>
          <a:p>
            <a:pPr>
              <a:buNone/>
            </a:pPr>
            <a:r>
              <a:rPr lang="en-US" sz="1600" dirty="0" smtClean="0"/>
              <a:t>F. The second line of output is </a:t>
            </a:r>
            <a:r>
              <a:rPr lang="en-US" sz="1600" dirty="0" err="1" smtClean="0"/>
              <a:t>abcd</a:t>
            </a:r>
            <a:r>
              <a:rPr lang="en-US" sz="1600" dirty="0" smtClean="0"/>
              <a:t> </a:t>
            </a:r>
            <a:r>
              <a:rPr lang="en-US" sz="1600" dirty="0" err="1" smtClean="0"/>
              <a:t>abcd</a:t>
            </a:r>
            <a:r>
              <a:rPr lang="en-US" sz="1600" dirty="0" smtClean="0"/>
              <a:t> true</a:t>
            </a:r>
          </a:p>
          <a:p>
            <a:pPr>
              <a:buNone/>
            </a:pPr>
            <a:r>
              <a:rPr lang="en-US" sz="1600" dirty="0" smtClean="0"/>
              <a:t>G. The second line of output is </a:t>
            </a:r>
            <a:r>
              <a:rPr lang="en-US" sz="1600" dirty="0" err="1" smtClean="0"/>
              <a:t>abcd</a:t>
            </a:r>
            <a:r>
              <a:rPr lang="en-US" sz="1600" dirty="0" smtClean="0"/>
              <a:t> </a:t>
            </a:r>
            <a:r>
              <a:rPr lang="en-US" sz="1600" dirty="0" err="1" smtClean="0"/>
              <a:t>abcd</a:t>
            </a:r>
            <a:r>
              <a:rPr lang="en-US" sz="1600" dirty="0" smtClean="0"/>
              <a:t> false</a:t>
            </a:r>
            <a:endParaRPr lang="pt-BR" sz="1600" b="1" dirty="0">
              <a:solidFill>
                <a:srgbClr val="00B050"/>
              </a:solidFill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10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0" y="478636"/>
            <a:ext cx="9144000" cy="654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numCol="1" rtlCol="0">
            <a:spAutoFit/>
          </a:bodyPr>
          <a:lstStyle/>
          <a:p>
            <a:pPr>
              <a:buNone/>
            </a:pPr>
            <a:r>
              <a:rPr lang="en-US" sz="1600" dirty="0" smtClean="0"/>
              <a:t>Given:</a:t>
            </a:r>
          </a:p>
          <a:p>
            <a:pPr>
              <a:buNone/>
            </a:pPr>
            <a:r>
              <a:rPr lang="en-US" sz="1600" dirty="0" smtClean="0"/>
              <a:t>3. public class Theory {</a:t>
            </a:r>
          </a:p>
          <a:p>
            <a:pPr>
              <a:buNone/>
            </a:pPr>
            <a:r>
              <a:rPr lang="en-US" sz="1600" dirty="0" smtClean="0"/>
              <a:t>4. 	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en-US" sz="1600" dirty="0" smtClean="0"/>
              <a:t>5. 		String s1 = "</a:t>
            </a:r>
            <a:r>
              <a:rPr lang="en-US" sz="1600" dirty="0" err="1" smtClean="0"/>
              <a:t>abc</a:t>
            </a:r>
            <a:r>
              <a:rPr lang="en-US" sz="1600" dirty="0" smtClean="0"/>
              <a:t>";</a:t>
            </a:r>
          </a:p>
          <a:p>
            <a:pPr>
              <a:buNone/>
            </a:pPr>
            <a:r>
              <a:rPr lang="en-US" sz="1600" dirty="0" smtClean="0"/>
              <a:t>6. 		String s2 = s1;</a:t>
            </a:r>
          </a:p>
          <a:p>
            <a:pPr>
              <a:buNone/>
            </a:pPr>
            <a:r>
              <a:rPr lang="en-US" sz="1600" dirty="0" smtClean="0"/>
              <a:t>7. 		s1 += "d";</a:t>
            </a:r>
          </a:p>
          <a:p>
            <a:pPr>
              <a:buNone/>
            </a:pPr>
            <a:r>
              <a:rPr lang="en-US" sz="1600" dirty="0" smtClean="0"/>
              <a:t>8. 	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(s1 + " " + s2 + " " + (s1==s2));</a:t>
            </a:r>
          </a:p>
          <a:p>
            <a:pPr>
              <a:buNone/>
            </a:pPr>
            <a:r>
              <a:rPr lang="en-US" sz="1600" dirty="0" smtClean="0"/>
              <a:t>9.</a:t>
            </a:r>
          </a:p>
          <a:p>
            <a:pPr>
              <a:buNone/>
            </a:pPr>
            <a:r>
              <a:rPr lang="en-US" sz="1600" dirty="0" smtClean="0"/>
              <a:t>10. 		</a:t>
            </a:r>
            <a:r>
              <a:rPr lang="en-US" sz="1600" dirty="0" err="1" smtClean="0"/>
              <a:t>StringBuffer</a:t>
            </a:r>
            <a:r>
              <a:rPr lang="en-US" sz="1600" dirty="0" smtClean="0"/>
              <a:t> sb1 = new </a:t>
            </a:r>
            <a:r>
              <a:rPr lang="en-US" sz="1600" dirty="0" err="1" smtClean="0"/>
              <a:t>StringBuffer</a:t>
            </a:r>
            <a:r>
              <a:rPr lang="en-US" sz="1600" dirty="0" smtClean="0"/>
              <a:t>("</a:t>
            </a:r>
            <a:r>
              <a:rPr lang="en-US" sz="1600" dirty="0" err="1" smtClean="0"/>
              <a:t>abc</a:t>
            </a:r>
            <a:r>
              <a:rPr lang="en-US" sz="1600" dirty="0" smtClean="0"/>
              <a:t>");</a:t>
            </a:r>
          </a:p>
          <a:p>
            <a:pPr>
              <a:buNone/>
            </a:pPr>
            <a:r>
              <a:rPr lang="en-US" sz="1600" dirty="0" smtClean="0"/>
              <a:t>11. 		</a:t>
            </a:r>
            <a:r>
              <a:rPr lang="en-US" sz="1600" dirty="0" err="1" smtClean="0"/>
              <a:t>StringBuffer</a:t>
            </a:r>
            <a:r>
              <a:rPr lang="en-US" sz="1600" dirty="0" smtClean="0"/>
              <a:t> sb2 = sb1;</a:t>
            </a:r>
          </a:p>
          <a:p>
            <a:pPr>
              <a:buNone/>
            </a:pPr>
            <a:r>
              <a:rPr lang="en-US" sz="1600" dirty="0" smtClean="0"/>
              <a:t>12. 		sb1.append("d");</a:t>
            </a:r>
          </a:p>
          <a:p>
            <a:pPr>
              <a:buNone/>
            </a:pPr>
            <a:r>
              <a:rPr lang="en-US" sz="1600" dirty="0" smtClean="0"/>
              <a:t>13. 	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(sb1 + " " + sb2 + " " + (sb1==sb2));</a:t>
            </a:r>
          </a:p>
          <a:p>
            <a:pPr>
              <a:buNone/>
            </a:pPr>
            <a:r>
              <a:rPr lang="en-US" sz="1600" dirty="0" smtClean="0"/>
              <a:t>14. }</a:t>
            </a:r>
          </a:p>
          <a:p>
            <a:pPr>
              <a:buNone/>
            </a:pPr>
            <a:r>
              <a:rPr lang="en-US" sz="1600" dirty="0" smtClean="0"/>
              <a:t>15. }</a:t>
            </a:r>
          </a:p>
          <a:p>
            <a:pPr>
              <a:buNone/>
            </a:pPr>
            <a:r>
              <a:rPr lang="en-US" sz="1600" dirty="0" smtClean="0"/>
              <a:t>Which are true? (Choose all that apply.)</a:t>
            </a:r>
          </a:p>
          <a:p>
            <a:pPr>
              <a:buNone/>
            </a:pPr>
            <a:r>
              <a:rPr lang="en-US" sz="1600" dirty="0" smtClean="0"/>
              <a:t>A. Compilation fails</a:t>
            </a:r>
          </a:p>
          <a:p>
            <a:pPr>
              <a:buNone/>
            </a:pPr>
            <a:r>
              <a:rPr lang="en-US" sz="1600" dirty="0" smtClean="0"/>
              <a:t>B. The first line of output is </a:t>
            </a:r>
            <a:r>
              <a:rPr lang="en-US" sz="1600" dirty="0" err="1" smtClean="0"/>
              <a:t>abc</a:t>
            </a:r>
            <a:r>
              <a:rPr lang="en-US" sz="1600" dirty="0" smtClean="0"/>
              <a:t> </a:t>
            </a:r>
            <a:r>
              <a:rPr lang="en-US" sz="1600" dirty="0" err="1" smtClean="0"/>
              <a:t>abc</a:t>
            </a:r>
            <a:r>
              <a:rPr lang="en-US" sz="1600" dirty="0" smtClean="0"/>
              <a:t> true</a:t>
            </a:r>
          </a:p>
          <a:p>
            <a:pPr>
              <a:buNone/>
            </a:pPr>
            <a:r>
              <a:rPr lang="en-US" sz="1600" dirty="0" smtClean="0"/>
              <a:t>C. The first line of output is </a:t>
            </a:r>
            <a:r>
              <a:rPr lang="en-US" sz="1600" dirty="0" err="1" smtClean="0"/>
              <a:t>abc</a:t>
            </a:r>
            <a:r>
              <a:rPr lang="en-US" sz="1600" dirty="0" smtClean="0"/>
              <a:t> </a:t>
            </a:r>
            <a:r>
              <a:rPr lang="en-US" sz="1600" dirty="0" err="1" smtClean="0"/>
              <a:t>abc</a:t>
            </a:r>
            <a:r>
              <a:rPr lang="en-US" sz="1600" dirty="0" smtClean="0"/>
              <a:t> false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D. The first line of output is </a:t>
            </a:r>
            <a:r>
              <a:rPr lang="en-US" sz="1600" b="1" dirty="0" err="1" smtClean="0">
                <a:solidFill>
                  <a:srgbClr val="00B050"/>
                </a:solidFill>
              </a:rPr>
              <a:t>abcd</a:t>
            </a:r>
            <a:r>
              <a:rPr lang="en-US" sz="1600" b="1" dirty="0" smtClean="0">
                <a:solidFill>
                  <a:srgbClr val="00B050"/>
                </a:solidFill>
              </a:rPr>
              <a:t> </a:t>
            </a:r>
            <a:r>
              <a:rPr lang="en-US" sz="1600" b="1" dirty="0" err="1" smtClean="0">
                <a:solidFill>
                  <a:srgbClr val="00B050"/>
                </a:solidFill>
              </a:rPr>
              <a:t>abc</a:t>
            </a:r>
            <a:r>
              <a:rPr lang="en-US" sz="1600" b="1" dirty="0" smtClean="0">
                <a:solidFill>
                  <a:srgbClr val="00B050"/>
                </a:solidFill>
              </a:rPr>
              <a:t> false</a:t>
            </a:r>
          </a:p>
          <a:p>
            <a:pPr>
              <a:buNone/>
            </a:pPr>
            <a:r>
              <a:rPr lang="en-US" sz="1600" dirty="0" smtClean="0"/>
              <a:t>E. The second line of output is </a:t>
            </a:r>
            <a:r>
              <a:rPr lang="en-US" sz="1600" dirty="0" err="1" smtClean="0"/>
              <a:t>abcd</a:t>
            </a:r>
            <a:r>
              <a:rPr lang="en-US" sz="1600" dirty="0" smtClean="0"/>
              <a:t> </a:t>
            </a:r>
            <a:r>
              <a:rPr lang="en-US" sz="1600" dirty="0" err="1" smtClean="0"/>
              <a:t>abc</a:t>
            </a:r>
            <a:r>
              <a:rPr lang="en-US" sz="1600" dirty="0" smtClean="0"/>
              <a:t> false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F. The second line of output is </a:t>
            </a:r>
            <a:r>
              <a:rPr lang="en-US" sz="1600" b="1" dirty="0" err="1" smtClean="0">
                <a:solidFill>
                  <a:srgbClr val="00B050"/>
                </a:solidFill>
              </a:rPr>
              <a:t>abcd</a:t>
            </a:r>
            <a:r>
              <a:rPr lang="en-US" sz="1600" b="1" dirty="0" smtClean="0">
                <a:solidFill>
                  <a:srgbClr val="00B050"/>
                </a:solidFill>
              </a:rPr>
              <a:t> </a:t>
            </a:r>
            <a:r>
              <a:rPr lang="en-US" sz="1600" b="1" dirty="0" err="1" smtClean="0">
                <a:solidFill>
                  <a:srgbClr val="00B050"/>
                </a:solidFill>
              </a:rPr>
              <a:t>abcd</a:t>
            </a:r>
            <a:r>
              <a:rPr lang="en-US" sz="1600" b="1" dirty="0" smtClean="0">
                <a:solidFill>
                  <a:srgbClr val="00B050"/>
                </a:solidFill>
              </a:rPr>
              <a:t> true</a:t>
            </a:r>
          </a:p>
          <a:p>
            <a:pPr>
              <a:buNone/>
            </a:pPr>
            <a:r>
              <a:rPr lang="en-US" sz="1600" dirty="0" smtClean="0"/>
              <a:t>G. The second line of output is </a:t>
            </a:r>
            <a:r>
              <a:rPr lang="en-US" sz="1600" dirty="0" err="1" smtClean="0"/>
              <a:t>abcd</a:t>
            </a:r>
            <a:r>
              <a:rPr lang="en-US" sz="1600" dirty="0" smtClean="0"/>
              <a:t> </a:t>
            </a:r>
            <a:r>
              <a:rPr lang="en-US" sz="1600" dirty="0" err="1" smtClean="0"/>
              <a:t>abcd</a:t>
            </a:r>
            <a:r>
              <a:rPr lang="en-US" sz="1600" dirty="0" smtClean="0"/>
              <a:t> false</a:t>
            </a:r>
            <a:endParaRPr lang="pt-BR" sz="1600" b="1" dirty="0">
              <a:solidFill>
                <a:srgbClr val="00B050"/>
              </a:solidFill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11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0" y="741589"/>
            <a:ext cx="9144000" cy="24068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numCol="1" rtlCol="0">
            <a:spAutoFit/>
          </a:bodyPr>
          <a:lstStyle/>
          <a:p>
            <a:pPr>
              <a:buNone/>
            </a:pPr>
            <a:r>
              <a:rPr lang="en-US" sz="1600" dirty="0" smtClean="0"/>
              <a:t>Which are true? (Choose all that apply.)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A. The </a:t>
            </a:r>
            <a:r>
              <a:rPr lang="en-US" sz="1600" dirty="0" err="1" smtClean="0"/>
              <a:t>notifyAll</a:t>
            </a:r>
            <a:r>
              <a:rPr lang="en-US" sz="1600" dirty="0" smtClean="0"/>
              <a:t>() method must be called from a synchronized context</a:t>
            </a:r>
          </a:p>
          <a:p>
            <a:pPr>
              <a:buNone/>
            </a:pPr>
            <a:r>
              <a:rPr lang="en-US" sz="1600" dirty="0" smtClean="0"/>
              <a:t>B. To call wait(), an object must own the lock on the thread</a:t>
            </a:r>
          </a:p>
          <a:p>
            <a:pPr>
              <a:buNone/>
            </a:pPr>
            <a:r>
              <a:rPr lang="en-US" sz="1600" dirty="0" smtClean="0"/>
              <a:t>C. The notify() method is defined in class </a:t>
            </a:r>
            <a:r>
              <a:rPr lang="en-US" sz="1600" dirty="0" err="1" smtClean="0"/>
              <a:t>java.lang.Thread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D. When a thread is waiting as a result of wait(), it releases its lock</a:t>
            </a:r>
          </a:p>
          <a:p>
            <a:pPr>
              <a:buNone/>
            </a:pPr>
            <a:r>
              <a:rPr lang="en-US" sz="1600" dirty="0" smtClean="0"/>
              <a:t>E. The notify() method causes a thread to immediately release its lock</a:t>
            </a:r>
          </a:p>
          <a:p>
            <a:pPr>
              <a:buNone/>
            </a:pPr>
            <a:r>
              <a:rPr lang="en-US" sz="1600" dirty="0" smtClean="0"/>
              <a:t>F. The difference between notify() and </a:t>
            </a:r>
            <a:r>
              <a:rPr lang="en-US" sz="1600" dirty="0" err="1" smtClean="0"/>
              <a:t>notifyAll</a:t>
            </a:r>
            <a:r>
              <a:rPr lang="en-US" sz="1600" dirty="0" smtClean="0"/>
              <a:t>() is that </a:t>
            </a:r>
            <a:r>
              <a:rPr lang="en-US" sz="1600" dirty="0" err="1" smtClean="0"/>
              <a:t>notifyAll</a:t>
            </a:r>
            <a:r>
              <a:rPr lang="en-US" sz="1600" dirty="0" smtClean="0"/>
              <a:t>()</a:t>
            </a:r>
            <a:endParaRPr lang="pt-BR" sz="1600" b="1" dirty="0">
              <a:solidFill>
                <a:srgbClr val="00B050"/>
              </a:solidFill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11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0" y="741589"/>
            <a:ext cx="9144000" cy="24068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numCol="1" rtlCol="0">
            <a:spAutoFit/>
          </a:bodyPr>
          <a:lstStyle/>
          <a:p>
            <a:pPr>
              <a:buNone/>
            </a:pPr>
            <a:r>
              <a:rPr lang="en-US" sz="1600" dirty="0" smtClean="0"/>
              <a:t>Which are true? (Choose all that apply.)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A. The </a:t>
            </a:r>
            <a:r>
              <a:rPr lang="en-US" sz="1600" b="1" dirty="0" err="1" smtClean="0">
                <a:solidFill>
                  <a:srgbClr val="00B050"/>
                </a:solidFill>
              </a:rPr>
              <a:t>notifyAll</a:t>
            </a:r>
            <a:r>
              <a:rPr lang="en-US" sz="1600" b="1" dirty="0" smtClean="0">
                <a:solidFill>
                  <a:srgbClr val="00B050"/>
                </a:solidFill>
              </a:rPr>
              <a:t>() method must be called from a synchronized context</a:t>
            </a:r>
          </a:p>
          <a:p>
            <a:pPr>
              <a:buNone/>
            </a:pPr>
            <a:r>
              <a:rPr lang="en-US" sz="1600" dirty="0" smtClean="0"/>
              <a:t>B. To call wait(), an object must own the lock on the thread</a:t>
            </a:r>
          </a:p>
          <a:p>
            <a:pPr>
              <a:buNone/>
            </a:pPr>
            <a:r>
              <a:rPr lang="en-US" sz="1600" dirty="0" smtClean="0"/>
              <a:t>C. The notify() method is defined in class </a:t>
            </a:r>
            <a:r>
              <a:rPr lang="en-US" sz="1600" dirty="0" err="1" smtClean="0"/>
              <a:t>java.lang.Thread</a:t>
            </a:r>
            <a:endParaRPr lang="en-US" sz="1600" dirty="0" smtClean="0"/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D. When a thread is waiting as a result of wait(), it releases its lock</a:t>
            </a:r>
          </a:p>
          <a:p>
            <a:pPr>
              <a:buNone/>
            </a:pPr>
            <a:r>
              <a:rPr lang="en-US" sz="1600" dirty="0" smtClean="0"/>
              <a:t>E. The notify() method causes a thread to immediately release its lock</a:t>
            </a:r>
          </a:p>
          <a:p>
            <a:pPr>
              <a:buNone/>
            </a:pPr>
            <a:r>
              <a:rPr lang="en-US" sz="1600" dirty="0" smtClean="0"/>
              <a:t>F. The difference between notify() and </a:t>
            </a:r>
            <a:r>
              <a:rPr lang="en-US" sz="1600" dirty="0" err="1" smtClean="0"/>
              <a:t>notifyAll</a:t>
            </a:r>
            <a:r>
              <a:rPr lang="en-US" sz="1600" dirty="0" smtClean="0"/>
              <a:t>() is that </a:t>
            </a:r>
            <a:r>
              <a:rPr lang="en-US" sz="1600" dirty="0" err="1" smtClean="0"/>
              <a:t>notifyAll</a:t>
            </a:r>
            <a:r>
              <a:rPr lang="en-US" sz="1600" dirty="0" smtClean="0"/>
              <a:t>()</a:t>
            </a:r>
            <a:endParaRPr lang="pt-BR" sz="1600" b="1" dirty="0">
              <a:solidFill>
                <a:srgbClr val="00B050"/>
              </a:solidFill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12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0" y="548680"/>
            <a:ext cx="9144000" cy="71342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numCol="1" rtlCol="0">
            <a:spAutoFit/>
          </a:bodyPr>
          <a:lstStyle/>
          <a:p>
            <a:pPr>
              <a:buNone/>
            </a:pPr>
            <a:r>
              <a:rPr lang="en-US" sz="1600" dirty="0" smtClean="0"/>
              <a:t>Given:</a:t>
            </a:r>
          </a:p>
          <a:p>
            <a:pPr>
              <a:buNone/>
            </a:pPr>
            <a:r>
              <a:rPr lang="en-US" sz="1600" dirty="0" smtClean="0"/>
              <a:t>class </a:t>
            </a:r>
            <a:r>
              <a:rPr lang="en-US" sz="1600" dirty="0" err="1" smtClean="0"/>
              <a:t>MyThread</a:t>
            </a:r>
            <a:r>
              <a:rPr lang="en-US" sz="1600" dirty="0" smtClean="0"/>
              <a:t> extends Thread {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MyThread</a:t>
            </a:r>
            <a:r>
              <a:rPr lang="en-US" sz="1600" dirty="0" smtClean="0"/>
              <a:t>() {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System.out.print</a:t>
            </a:r>
            <a:r>
              <a:rPr lang="en-US" sz="1600" dirty="0" smtClean="0"/>
              <a:t>(" </a:t>
            </a:r>
            <a:r>
              <a:rPr lang="en-US" sz="1600" dirty="0" err="1" smtClean="0"/>
              <a:t>MyThread</a:t>
            </a:r>
            <a:r>
              <a:rPr lang="en-US" sz="1600" dirty="0" smtClean="0"/>
              <a:t>");</a:t>
            </a:r>
          </a:p>
          <a:p>
            <a:pPr>
              <a:buNone/>
            </a:pPr>
            <a:r>
              <a:rPr lang="en-US" sz="1600" dirty="0" smtClean="0"/>
              <a:t>	}</a:t>
            </a:r>
          </a:p>
          <a:p>
            <a:pPr>
              <a:buNone/>
            </a:pPr>
            <a:r>
              <a:rPr lang="en-US" sz="1600" dirty="0" smtClean="0"/>
              <a:t>	public void run() { </a:t>
            </a:r>
            <a:r>
              <a:rPr lang="en-US" sz="1600" dirty="0" err="1" smtClean="0"/>
              <a:t>System.out.print</a:t>
            </a:r>
            <a:r>
              <a:rPr lang="en-US" sz="1600" dirty="0" smtClean="0"/>
              <a:t>(" bar"); }</a:t>
            </a:r>
          </a:p>
          <a:p>
            <a:pPr>
              <a:buNone/>
            </a:pPr>
            <a:r>
              <a:rPr lang="en-US" sz="1600" dirty="0" smtClean="0"/>
              <a:t>	public void run(String s) { </a:t>
            </a:r>
            <a:r>
              <a:rPr lang="en-US" sz="1600" dirty="0" err="1" smtClean="0"/>
              <a:t>System.out.print</a:t>
            </a:r>
            <a:r>
              <a:rPr lang="en-US" sz="1600" dirty="0" smtClean="0"/>
              <a:t>(" </a:t>
            </a:r>
            <a:r>
              <a:rPr lang="en-US" sz="1600" dirty="0" err="1" smtClean="0"/>
              <a:t>baz</a:t>
            </a:r>
            <a:r>
              <a:rPr lang="en-US" sz="1600" dirty="0" smtClean="0"/>
              <a:t>"); }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pPr>
              <a:buNone/>
            </a:pPr>
            <a:r>
              <a:rPr lang="en-US" sz="1600" dirty="0" smtClean="0"/>
              <a:t>public class </a:t>
            </a:r>
            <a:r>
              <a:rPr lang="en-US" sz="1600" dirty="0" err="1" smtClean="0"/>
              <a:t>TestThreads</a:t>
            </a:r>
            <a:r>
              <a:rPr lang="en-US" sz="1600" dirty="0" smtClean="0"/>
              <a:t> {</a:t>
            </a:r>
          </a:p>
          <a:p>
            <a:pPr>
              <a:buNone/>
            </a:pPr>
            <a:r>
              <a:rPr lang="en-US" sz="1600" dirty="0" smtClean="0"/>
              <a:t>	public static void main (String 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en-US" sz="1600" dirty="0" smtClean="0"/>
              <a:t>		Thread t = new </a:t>
            </a:r>
            <a:r>
              <a:rPr lang="en-US" sz="1600" dirty="0" err="1" smtClean="0"/>
              <a:t>MyThread</a:t>
            </a:r>
            <a:r>
              <a:rPr lang="en-US" sz="1600" dirty="0" smtClean="0"/>
              <a:t>() {</a:t>
            </a:r>
          </a:p>
          <a:p>
            <a:pPr>
              <a:buNone/>
            </a:pPr>
            <a:r>
              <a:rPr lang="en-US" sz="1600" dirty="0" smtClean="0"/>
              <a:t>			public void run() { </a:t>
            </a:r>
            <a:r>
              <a:rPr lang="en-US" sz="1600" dirty="0" err="1" smtClean="0"/>
              <a:t>System.out.print</a:t>
            </a:r>
            <a:r>
              <a:rPr lang="en-US" sz="1600" dirty="0" smtClean="0"/>
              <a:t>(" </a:t>
            </a:r>
            <a:r>
              <a:rPr lang="en-US" sz="1600" dirty="0" err="1" smtClean="0"/>
              <a:t>foo</a:t>
            </a:r>
            <a:r>
              <a:rPr lang="en-US" sz="1600" dirty="0" smtClean="0"/>
              <a:t>"); }</a:t>
            </a:r>
          </a:p>
          <a:p>
            <a:pPr>
              <a:buNone/>
            </a:pPr>
            <a:r>
              <a:rPr lang="en-US" sz="1600" dirty="0" smtClean="0"/>
              <a:t>		};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t.start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} }</a:t>
            </a:r>
          </a:p>
          <a:p>
            <a:pPr>
              <a:buNone/>
            </a:pPr>
            <a:r>
              <a:rPr lang="en-US" sz="1600" dirty="0" smtClean="0"/>
              <a:t>What is the result?</a:t>
            </a:r>
          </a:p>
          <a:p>
            <a:pPr>
              <a:buNone/>
            </a:pPr>
            <a:r>
              <a:rPr lang="en-US" sz="1600" dirty="0" smtClean="0"/>
              <a:t>A. </a:t>
            </a:r>
            <a:r>
              <a:rPr lang="en-US" sz="1600" dirty="0" err="1" smtClean="0"/>
              <a:t>foo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B. </a:t>
            </a:r>
            <a:r>
              <a:rPr lang="en-US" sz="1600" dirty="0" err="1" smtClean="0"/>
              <a:t>MyThread</a:t>
            </a:r>
            <a:r>
              <a:rPr lang="en-US" sz="1600" dirty="0" smtClean="0"/>
              <a:t> </a:t>
            </a:r>
            <a:r>
              <a:rPr lang="en-US" sz="1600" dirty="0" err="1" smtClean="0"/>
              <a:t>foo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C. </a:t>
            </a:r>
            <a:r>
              <a:rPr lang="en-US" sz="1600" dirty="0" err="1" smtClean="0"/>
              <a:t>MyThread</a:t>
            </a:r>
            <a:r>
              <a:rPr lang="en-US" sz="1600" dirty="0" smtClean="0"/>
              <a:t> bar</a:t>
            </a:r>
          </a:p>
          <a:p>
            <a:pPr>
              <a:buNone/>
            </a:pPr>
            <a:r>
              <a:rPr lang="en-US" sz="1600" dirty="0" smtClean="0"/>
              <a:t>D. </a:t>
            </a:r>
            <a:r>
              <a:rPr lang="en-US" sz="1600" dirty="0" err="1" smtClean="0"/>
              <a:t>foo</a:t>
            </a:r>
            <a:r>
              <a:rPr lang="en-US" sz="1600" dirty="0" smtClean="0"/>
              <a:t> bar</a:t>
            </a:r>
          </a:p>
          <a:p>
            <a:pPr>
              <a:buNone/>
            </a:pPr>
            <a:r>
              <a:rPr lang="en-US" sz="1600" dirty="0" smtClean="0"/>
              <a:t>E. </a:t>
            </a:r>
            <a:r>
              <a:rPr lang="en-US" sz="1600" dirty="0" err="1" smtClean="0"/>
              <a:t>foo</a:t>
            </a:r>
            <a:r>
              <a:rPr lang="en-US" sz="1600" dirty="0" smtClean="0"/>
              <a:t> bar </a:t>
            </a:r>
            <a:r>
              <a:rPr lang="en-US" sz="1600" dirty="0" err="1" smtClean="0"/>
              <a:t>baz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F. bar </a:t>
            </a:r>
            <a:r>
              <a:rPr lang="en-US" sz="1600" dirty="0" err="1" smtClean="0"/>
              <a:t>foo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G. Compilation fails</a:t>
            </a:r>
          </a:p>
          <a:p>
            <a:pPr>
              <a:buNone/>
            </a:pPr>
            <a:r>
              <a:rPr lang="en-US" sz="1600" dirty="0" smtClean="0"/>
              <a:t>H. An exception is thrown at runtime</a:t>
            </a:r>
            <a:endParaRPr lang="pt-BR" sz="1600" b="1" dirty="0">
              <a:solidFill>
                <a:srgbClr val="00B050"/>
              </a:solidFill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12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0" y="548680"/>
            <a:ext cx="9144000" cy="71342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numCol="1" rtlCol="0">
            <a:spAutoFit/>
          </a:bodyPr>
          <a:lstStyle/>
          <a:p>
            <a:pPr>
              <a:buNone/>
            </a:pPr>
            <a:r>
              <a:rPr lang="en-US" sz="1600" dirty="0" smtClean="0"/>
              <a:t>Given:</a:t>
            </a:r>
          </a:p>
          <a:p>
            <a:pPr>
              <a:buNone/>
            </a:pPr>
            <a:r>
              <a:rPr lang="en-US" sz="1600" dirty="0" smtClean="0"/>
              <a:t>class </a:t>
            </a:r>
            <a:r>
              <a:rPr lang="en-US" sz="1600" dirty="0" err="1" smtClean="0"/>
              <a:t>MyThread</a:t>
            </a:r>
            <a:r>
              <a:rPr lang="en-US" sz="1600" dirty="0" smtClean="0"/>
              <a:t> extends Thread {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MyThread</a:t>
            </a:r>
            <a:r>
              <a:rPr lang="en-US" sz="1600" dirty="0" smtClean="0"/>
              <a:t>() {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System.out.print</a:t>
            </a:r>
            <a:r>
              <a:rPr lang="en-US" sz="1600" dirty="0" smtClean="0"/>
              <a:t>(" </a:t>
            </a:r>
            <a:r>
              <a:rPr lang="en-US" sz="1600" dirty="0" err="1" smtClean="0"/>
              <a:t>MyThread</a:t>
            </a:r>
            <a:r>
              <a:rPr lang="en-US" sz="1600" dirty="0" smtClean="0"/>
              <a:t>");</a:t>
            </a:r>
          </a:p>
          <a:p>
            <a:pPr>
              <a:buNone/>
            </a:pPr>
            <a:r>
              <a:rPr lang="en-US" sz="1600" dirty="0" smtClean="0"/>
              <a:t>	}</a:t>
            </a:r>
          </a:p>
          <a:p>
            <a:pPr>
              <a:buNone/>
            </a:pPr>
            <a:r>
              <a:rPr lang="en-US" sz="1600" dirty="0" smtClean="0"/>
              <a:t>	public void run() { </a:t>
            </a:r>
            <a:r>
              <a:rPr lang="en-US" sz="1600" dirty="0" err="1" smtClean="0"/>
              <a:t>System.out.print</a:t>
            </a:r>
            <a:r>
              <a:rPr lang="en-US" sz="1600" dirty="0" smtClean="0"/>
              <a:t>(" bar"); }</a:t>
            </a:r>
          </a:p>
          <a:p>
            <a:pPr>
              <a:buNone/>
            </a:pPr>
            <a:r>
              <a:rPr lang="en-US" sz="1600" dirty="0" smtClean="0"/>
              <a:t>	public void run(String s) { </a:t>
            </a:r>
            <a:r>
              <a:rPr lang="en-US" sz="1600" dirty="0" err="1" smtClean="0"/>
              <a:t>System.out.print</a:t>
            </a:r>
            <a:r>
              <a:rPr lang="en-US" sz="1600" dirty="0" smtClean="0"/>
              <a:t>(" </a:t>
            </a:r>
            <a:r>
              <a:rPr lang="en-US" sz="1600" dirty="0" err="1" smtClean="0"/>
              <a:t>baz</a:t>
            </a:r>
            <a:r>
              <a:rPr lang="en-US" sz="1600" dirty="0" smtClean="0"/>
              <a:t>"); }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pPr>
              <a:buNone/>
            </a:pPr>
            <a:r>
              <a:rPr lang="en-US" sz="1600" dirty="0" smtClean="0"/>
              <a:t>public class </a:t>
            </a:r>
            <a:r>
              <a:rPr lang="en-US" sz="1600" dirty="0" err="1" smtClean="0"/>
              <a:t>TestThreads</a:t>
            </a:r>
            <a:r>
              <a:rPr lang="en-US" sz="1600" dirty="0" smtClean="0"/>
              <a:t> {</a:t>
            </a:r>
          </a:p>
          <a:p>
            <a:pPr>
              <a:buNone/>
            </a:pPr>
            <a:r>
              <a:rPr lang="en-US" sz="1600" dirty="0" smtClean="0"/>
              <a:t>	public static void main (String 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en-US" sz="1600" dirty="0" smtClean="0"/>
              <a:t>		Thread t = new </a:t>
            </a:r>
            <a:r>
              <a:rPr lang="en-US" sz="1600" dirty="0" err="1" smtClean="0"/>
              <a:t>MyThread</a:t>
            </a:r>
            <a:r>
              <a:rPr lang="en-US" sz="1600" dirty="0" smtClean="0"/>
              <a:t>() {</a:t>
            </a:r>
          </a:p>
          <a:p>
            <a:pPr>
              <a:buNone/>
            </a:pPr>
            <a:r>
              <a:rPr lang="en-US" sz="1600" dirty="0" smtClean="0"/>
              <a:t>			public void run() { </a:t>
            </a:r>
            <a:r>
              <a:rPr lang="en-US" sz="1600" dirty="0" err="1" smtClean="0"/>
              <a:t>System.out.print</a:t>
            </a:r>
            <a:r>
              <a:rPr lang="en-US" sz="1600" dirty="0" smtClean="0"/>
              <a:t>(" </a:t>
            </a:r>
            <a:r>
              <a:rPr lang="en-US" sz="1600" dirty="0" err="1" smtClean="0"/>
              <a:t>foo</a:t>
            </a:r>
            <a:r>
              <a:rPr lang="en-US" sz="1600" dirty="0" smtClean="0"/>
              <a:t>"); }</a:t>
            </a:r>
          </a:p>
          <a:p>
            <a:pPr>
              <a:buNone/>
            </a:pPr>
            <a:r>
              <a:rPr lang="en-US" sz="1600" dirty="0" smtClean="0"/>
              <a:t>		};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t.start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} }</a:t>
            </a:r>
          </a:p>
          <a:p>
            <a:pPr>
              <a:buNone/>
            </a:pPr>
            <a:r>
              <a:rPr lang="en-US" sz="1600" dirty="0" smtClean="0"/>
              <a:t>What is the result?</a:t>
            </a:r>
          </a:p>
          <a:p>
            <a:pPr>
              <a:buNone/>
            </a:pPr>
            <a:r>
              <a:rPr lang="en-US" sz="1600" dirty="0" smtClean="0"/>
              <a:t>A. </a:t>
            </a:r>
            <a:r>
              <a:rPr lang="en-US" sz="1600" dirty="0" err="1" smtClean="0"/>
              <a:t>foo</a:t>
            </a:r>
            <a:endParaRPr lang="en-US" sz="1600" dirty="0" smtClean="0"/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B. </a:t>
            </a:r>
            <a:r>
              <a:rPr lang="en-US" sz="1600" b="1" dirty="0" err="1" smtClean="0">
                <a:solidFill>
                  <a:srgbClr val="00B050"/>
                </a:solidFill>
              </a:rPr>
              <a:t>MyThread</a:t>
            </a:r>
            <a:r>
              <a:rPr lang="en-US" sz="1600" b="1" dirty="0" smtClean="0">
                <a:solidFill>
                  <a:srgbClr val="00B050"/>
                </a:solidFill>
              </a:rPr>
              <a:t> </a:t>
            </a:r>
            <a:r>
              <a:rPr lang="en-US" sz="1600" b="1" dirty="0" err="1" smtClean="0">
                <a:solidFill>
                  <a:srgbClr val="00B050"/>
                </a:solidFill>
              </a:rPr>
              <a:t>foo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600" dirty="0" smtClean="0"/>
              <a:t>C. </a:t>
            </a:r>
            <a:r>
              <a:rPr lang="en-US" sz="1600" dirty="0" err="1" smtClean="0"/>
              <a:t>MyThread</a:t>
            </a:r>
            <a:r>
              <a:rPr lang="en-US" sz="1600" dirty="0" smtClean="0"/>
              <a:t> bar</a:t>
            </a:r>
          </a:p>
          <a:p>
            <a:pPr>
              <a:buNone/>
            </a:pPr>
            <a:r>
              <a:rPr lang="en-US" sz="1600" dirty="0" smtClean="0"/>
              <a:t>D. </a:t>
            </a:r>
            <a:r>
              <a:rPr lang="en-US" sz="1600" dirty="0" err="1" smtClean="0"/>
              <a:t>foo</a:t>
            </a:r>
            <a:r>
              <a:rPr lang="en-US" sz="1600" dirty="0" smtClean="0"/>
              <a:t> bar</a:t>
            </a:r>
          </a:p>
          <a:p>
            <a:pPr>
              <a:buNone/>
            </a:pPr>
            <a:r>
              <a:rPr lang="en-US" sz="1600" dirty="0" smtClean="0"/>
              <a:t>E. </a:t>
            </a:r>
            <a:r>
              <a:rPr lang="en-US" sz="1600" dirty="0" err="1" smtClean="0"/>
              <a:t>foo</a:t>
            </a:r>
            <a:r>
              <a:rPr lang="en-US" sz="1600" dirty="0" smtClean="0"/>
              <a:t> bar </a:t>
            </a:r>
            <a:r>
              <a:rPr lang="en-US" sz="1600" dirty="0" err="1" smtClean="0"/>
              <a:t>baz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F. bar </a:t>
            </a:r>
            <a:r>
              <a:rPr lang="en-US" sz="1600" dirty="0" err="1" smtClean="0"/>
              <a:t>foo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G. Compilation fails</a:t>
            </a:r>
          </a:p>
          <a:p>
            <a:pPr>
              <a:buNone/>
            </a:pPr>
            <a:r>
              <a:rPr lang="en-US" sz="1600" dirty="0" smtClean="0"/>
              <a:t>H. An exception is thrown at runtime</a:t>
            </a:r>
            <a:endParaRPr lang="pt-BR" sz="1600" b="1" dirty="0">
              <a:solidFill>
                <a:srgbClr val="00B050"/>
              </a:solidFill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13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0" y="548680"/>
            <a:ext cx="9144000" cy="4475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numCol="1" rtlCol="0">
            <a:spAutoFit/>
          </a:bodyPr>
          <a:lstStyle/>
          <a:p>
            <a:pPr>
              <a:buNone/>
            </a:pPr>
            <a:r>
              <a:rPr lang="en-US" sz="1600" dirty="0" smtClean="0"/>
              <a:t>Given that "it, IT" and "pt" are valid Locale codes, and given:</a:t>
            </a:r>
          </a:p>
          <a:p>
            <a:pPr>
              <a:buNone/>
            </a:pPr>
            <a:r>
              <a:rPr lang="en-US" sz="1600" dirty="0" smtClean="0"/>
              <a:t>41. Date d = new Date();</a:t>
            </a:r>
          </a:p>
          <a:p>
            <a:pPr>
              <a:buNone/>
            </a:pPr>
            <a:r>
              <a:rPr lang="en-US" sz="1600" dirty="0" smtClean="0"/>
              <a:t>42. </a:t>
            </a:r>
            <a:r>
              <a:rPr lang="en-US" sz="1600" dirty="0" err="1" smtClean="0"/>
              <a:t>DateFormat</a:t>
            </a:r>
            <a:r>
              <a:rPr lang="en-US" sz="1600" dirty="0" smtClean="0"/>
              <a:t> </a:t>
            </a:r>
            <a:r>
              <a:rPr lang="en-US" sz="1600" dirty="0" err="1" smtClean="0"/>
              <a:t>df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43. Locale[] la = {new Locale("it", "IT"), new Locale("pt")};</a:t>
            </a:r>
          </a:p>
          <a:p>
            <a:pPr>
              <a:buNone/>
            </a:pPr>
            <a:r>
              <a:rPr lang="en-US" sz="1600" dirty="0" smtClean="0"/>
              <a:t>44. for(Locale l: la) {</a:t>
            </a:r>
          </a:p>
          <a:p>
            <a:pPr>
              <a:buNone/>
            </a:pPr>
            <a:r>
              <a:rPr lang="en-US" sz="1600" dirty="0" smtClean="0"/>
              <a:t>45. 	</a:t>
            </a:r>
            <a:r>
              <a:rPr lang="en-US" sz="1600" dirty="0" err="1" smtClean="0"/>
              <a:t>df</a:t>
            </a:r>
            <a:r>
              <a:rPr lang="en-US" sz="1600" dirty="0" smtClean="0"/>
              <a:t> = </a:t>
            </a:r>
            <a:r>
              <a:rPr lang="en-US" sz="1600" dirty="0" err="1" smtClean="0"/>
              <a:t>DateFormat.getDateInstance</a:t>
            </a:r>
            <a:r>
              <a:rPr lang="en-US" sz="1600" dirty="0" smtClean="0"/>
              <a:t>(</a:t>
            </a:r>
            <a:r>
              <a:rPr lang="en-US" sz="1600" dirty="0" err="1" smtClean="0"/>
              <a:t>DateFormat.FULL</a:t>
            </a:r>
            <a:r>
              <a:rPr lang="en-US" sz="1600" dirty="0" smtClean="0"/>
              <a:t>, l);</a:t>
            </a:r>
          </a:p>
          <a:p>
            <a:pPr>
              <a:buNone/>
            </a:pPr>
            <a:r>
              <a:rPr lang="en-US" sz="1600" dirty="0" smtClean="0"/>
              <a:t>46. 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d.format</a:t>
            </a:r>
            <a:r>
              <a:rPr lang="en-US" sz="1600" dirty="0" smtClean="0"/>
              <a:t>(</a:t>
            </a:r>
            <a:r>
              <a:rPr lang="en-US" sz="1600" dirty="0" err="1" smtClean="0"/>
              <a:t>df</a:t>
            </a:r>
            <a:r>
              <a:rPr lang="en-US" sz="1600" dirty="0" smtClean="0"/>
              <a:t>));</a:t>
            </a:r>
          </a:p>
          <a:p>
            <a:pPr>
              <a:buNone/>
            </a:pPr>
            <a:r>
              <a:rPr lang="en-US" sz="1600" dirty="0" smtClean="0"/>
              <a:t>47. }</a:t>
            </a:r>
          </a:p>
          <a:p>
            <a:pPr>
              <a:buNone/>
            </a:pPr>
            <a:r>
              <a:rPr lang="en-US" sz="1600" dirty="0" smtClean="0"/>
              <a:t>Which are true? (Choose all that apply.)</a:t>
            </a:r>
          </a:p>
          <a:p>
            <a:pPr>
              <a:buNone/>
            </a:pPr>
            <a:r>
              <a:rPr lang="en-US" sz="1600" dirty="0" smtClean="0"/>
              <a:t>A. An exception will be thrown at runtime.</a:t>
            </a:r>
          </a:p>
          <a:p>
            <a:pPr>
              <a:buNone/>
            </a:pPr>
            <a:r>
              <a:rPr lang="en-US" sz="1600" dirty="0" smtClean="0"/>
              <a:t>B. Compilation fails due to an error on line 43.</a:t>
            </a:r>
          </a:p>
          <a:p>
            <a:pPr>
              <a:buNone/>
            </a:pPr>
            <a:r>
              <a:rPr lang="en-US" sz="1600" dirty="0" smtClean="0"/>
              <a:t>C. Compilation fails due to an error on line 45.</a:t>
            </a:r>
          </a:p>
          <a:p>
            <a:pPr>
              <a:buNone/>
            </a:pPr>
            <a:r>
              <a:rPr lang="en-US" sz="1600" dirty="0" smtClean="0"/>
              <a:t>D. Compilation fails due to an error on line 46.</a:t>
            </a:r>
          </a:p>
          <a:p>
            <a:pPr>
              <a:buNone/>
            </a:pPr>
            <a:r>
              <a:rPr lang="en-US" sz="1600" dirty="0" smtClean="0"/>
              <a:t>E. Classes from the </a:t>
            </a:r>
            <a:r>
              <a:rPr lang="en-US" sz="1600" dirty="0" err="1" smtClean="0"/>
              <a:t>java.text</a:t>
            </a:r>
            <a:r>
              <a:rPr lang="en-US" sz="1600" dirty="0" smtClean="0"/>
              <a:t> package are used in this code.</a:t>
            </a:r>
          </a:p>
          <a:p>
            <a:pPr>
              <a:buNone/>
            </a:pPr>
            <a:r>
              <a:rPr lang="en-US" sz="1600" dirty="0" smtClean="0"/>
              <a:t>F. Classes from the </a:t>
            </a:r>
            <a:r>
              <a:rPr lang="en-US" sz="1600" dirty="0" err="1" smtClean="0"/>
              <a:t>java.util</a:t>
            </a:r>
            <a:r>
              <a:rPr lang="en-US" sz="1600" dirty="0" smtClean="0"/>
              <a:t> package are used in this code.</a:t>
            </a:r>
            <a:endParaRPr lang="pt-BR" sz="1600" b="1" dirty="0">
              <a:solidFill>
                <a:srgbClr val="00B050"/>
              </a:solidFill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13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0" y="548680"/>
            <a:ext cx="9144000" cy="4475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numCol="1" rtlCol="0">
            <a:spAutoFit/>
          </a:bodyPr>
          <a:lstStyle/>
          <a:p>
            <a:pPr>
              <a:buNone/>
            </a:pPr>
            <a:r>
              <a:rPr lang="en-US" sz="1600" dirty="0" smtClean="0"/>
              <a:t>Given that "it, IT" and "pt" are valid Locale codes, and given:</a:t>
            </a:r>
          </a:p>
          <a:p>
            <a:pPr>
              <a:buNone/>
            </a:pPr>
            <a:r>
              <a:rPr lang="en-US" sz="1600" dirty="0" smtClean="0"/>
              <a:t>41. Date d = new Date();</a:t>
            </a:r>
          </a:p>
          <a:p>
            <a:pPr>
              <a:buNone/>
            </a:pPr>
            <a:r>
              <a:rPr lang="en-US" sz="1600" dirty="0" smtClean="0"/>
              <a:t>42. </a:t>
            </a:r>
            <a:r>
              <a:rPr lang="en-US" sz="1600" dirty="0" err="1" smtClean="0"/>
              <a:t>DateFormat</a:t>
            </a:r>
            <a:r>
              <a:rPr lang="en-US" sz="1600" dirty="0" smtClean="0"/>
              <a:t> </a:t>
            </a:r>
            <a:r>
              <a:rPr lang="en-US" sz="1600" dirty="0" err="1" smtClean="0"/>
              <a:t>df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43. Locale[] la = {new Locale("it", "IT"), new Locale("pt")};</a:t>
            </a:r>
          </a:p>
          <a:p>
            <a:pPr>
              <a:buNone/>
            </a:pPr>
            <a:r>
              <a:rPr lang="en-US" sz="1600" dirty="0" smtClean="0"/>
              <a:t>44. for(Locale l: la) {</a:t>
            </a:r>
          </a:p>
          <a:p>
            <a:pPr>
              <a:buNone/>
            </a:pPr>
            <a:r>
              <a:rPr lang="en-US" sz="1600" dirty="0" smtClean="0"/>
              <a:t>45. 	</a:t>
            </a:r>
            <a:r>
              <a:rPr lang="en-US" sz="1600" dirty="0" err="1" smtClean="0"/>
              <a:t>df</a:t>
            </a:r>
            <a:r>
              <a:rPr lang="en-US" sz="1600" dirty="0" smtClean="0"/>
              <a:t> = </a:t>
            </a:r>
            <a:r>
              <a:rPr lang="en-US" sz="1600" dirty="0" err="1" smtClean="0"/>
              <a:t>DateFormat.getDateInstance</a:t>
            </a:r>
            <a:r>
              <a:rPr lang="en-US" sz="1600" dirty="0" smtClean="0"/>
              <a:t>(</a:t>
            </a:r>
            <a:r>
              <a:rPr lang="en-US" sz="1600" dirty="0" err="1" smtClean="0"/>
              <a:t>DateFormat.FULL</a:t>
            </a:r>
            <a:r>
              <a:rPr lang="en-US" sz="1600" dirty="0" smtClean="0"/>
              <a:t>, l);</a:t>
            </a:r>
          </a:p>
          <a:p>
            <a:pPr>
              <a:buNone/>
            </a:pPr>
            <a:r>
              <a:rPr lang="en-US" sz="1600" dirty="0" smtClean="0"/>
              <a:t>46. 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d.format</a:t>
            </a:r>
            <a:r>
              <a:rPr lang="en-US" sz="1600" dirty="0" smtClean="0"/>
              <a:t>(</a:t>
            </a:r>
            <a:r>
              <a:rPr lang="en-US" sz="1600" dirty="0" err="1" smtClean="0"/>
              <a:t>df</a:t>
            </a:r>
            <a:r>
              <a:rPr lang="en-US" sz="1600" dirty="0" smtClean="0"/>
              <a:t>));</a:t>
            </a:r>
          </a:p>
          <a:p>
            <a:pPr>
              <a:buNone/>
            </a:pPr>
            <a:r>
              <a:rPr lang="en-US" sz="1600" dirty="0" smtClean="0"/>
              <a:t>47. }</a:t>
            </a:r>
          </a:p>
          <a:p>
            <a:pPr>
              <a:buNone/>
            </a:pPr>
            <a:r>
              <a:rPr lang="en-US" sz="1600" dirty="0" smtClean="0"/>
              <a:t>Which are true? (Choose all that apply.)</a:t>
            </a:r>
          </a:p>
          <a:p>
            <a:pPr>
              <a:buNone/>
            </a:pPr>
            <a:r>
              <a:rPr lang="en-US" sz="1600" dirty="0" smtClean="0"/>
              <a:t>A. An exception will be thrown at runtime.</a:t>
            </a:r>
          </a:p>
          <a:p>
            <a:pPr>
              <a:buNone/>
            </a:pPr>
            <a:r>
              <a:rPr lang="en-US" sz="1600" dirty="0" smtClean="0"/>
              <a:t>B. Compilation fails due to an error on line 43.</a:t>
            </a:r>
          </a:p>
          <a:p>
            <a:pPr>
              <a:buNone/>
            </a:pPr>
            <a:r>
              <a:rPr lang="en-US" sz="1600" dirty="0" smtClean="0"/>
              <a:t>C. Compilation fails due to an error on line 45.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D. Compilation fails due to an error on line 46.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E. Classes from the </a:t>
            </a:r>
            <a:r>
              <a:rPr lang="en-US" sz="1600" b="1" dirty="0" err="1" smtClean="0">
                <a:solidFill>
                  <a:srgbClr val="00B050"/>
                </a:solidFill>
              </a:rPr>
              <a:t>java.text</a:t>
            </a:r>
            <a:r>
              <a:rPr lang="en-US" sz="1600" b="1" dirty="0" smtClean="0">
                <a:solidFill>
                  <a:srgbClr val="00B050"/>
                </a:solidFill>
              </a:rPr>
              <a:t> package are used in this code.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F. Classes from the </a:t>
            </a:r>
            <a:r>
              <a:rPr lang="en-US" sz="1600" b="1" dirty="0" err="1" smtClean="0">
                <a:solidFill>
                  <a:srgbClr val="00B050"/>
                </a:solidFill>
              </a:rPr>
              <a:t>java.util</a:t>
            </a:r>
            <a:r>
              <a:rPr lang="en-US" sz="1600" b="1" dirty="0" smtClean="0">
                <a:solidFill>
                  <a:srgbClr val="00B050"/>
                </a:solidFill>
              </a:rPr>
              <a:t> package are used in this code.</a:t>
            </a:r>
            <a:endParaRPr lang="pt-BR" sz="1600" b="1" dirty="0">
              <a:solidFill>
                <a:srgbClr val="00B050"/>
              </a:solidFill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</a:t>
            </a:r>
            <a:r>
              <a:rPr lang="pt-BR" dirty="0" smtClean="0"/>
              <a:t>14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0" y="548680"/>
            <a:ext cx="9144000" cy="6247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numCol="1" rtlCol="0">
            <a:spAutoFit/>
          </a:bodyPr>
          <a:lstStyle/>
          <a:p>
            <a:pPr>
              <a:buNone/>
            </a:pPr>
            <a:r>
              <a:rPr lang="en-US" sz="1600" dirty="0" smtClean="0"/>
              <a:t>Given:</a:t>
            </a:r>
          </a:p>
          <a:p>
            <a:pPr>
              <a:buNone/>
            </a:pPr>
            <a:r>
              <a:rPr lang="en-US" sz="1600" dirty="0" smtClean="0"/>
              <a:t>2. import </a:t>
            </a:r>
            <a:r>
              <a:rPr lang="en-US" sz="1600" dirty="0" err="1" smtClean="0"/>
              <a:t>java.util</a:t>
            </a:r>
            <a:r>
              <a:rPr lang="en-US" sz="1600" dirty="0" smtClean="0"/>
              <a:t>.*;</a:t>
            </a:r>
          </a:p>
          <a:p>
            <a:pPr>
              <a:buNone/>
            </a:pPr>
            <a:r>
              <a:rPr lang="en-US" sz="1600" dirty="0" smtClean="0"/>
              <a:t>3. public class Olives {</a:t>
            </a:r>
          </a:p>
          <a:p>
            <a:pPr>
              <a:buNone/>
            </a:pPr>
            <a:r>
              <a:rPr lang="en-US" sz="1600" dirty="0" smtClean="0"/>
              <a:t>4. 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en-US" sz="1600" dirty="0" smtClean="0"/>
              <a:t>5. 		Set&lt;Integer&gt; s = new </a:t>
            </a:r>
            <a:r>
              <a:rPr lang="en-US" sz="1600" dirty="0" err="1" smtClean="0"/>
              <a:t>TreeSet</a:t>
            </a:r>
            <a:r>
              <a:rPr lang="en-US" sz="1600" dirty="0" smtClean="0"/>
              <a:t>&lt;Integer&gt;();</a:t>
            </a:r>
          </a:p>
          <a:p>
            <a:pPr>
              <a:buNone/>
            </a:pPr>
            <a:r>
              <a:rPr lang="en-US" sz="1600" dirty="0" smtClean="0"/>
              <a:t>6. 		</a:t>
            </a:r>
            <a:r>
              <a:rPr lang="en-US" sz="1600" dirty="0" err="1" smtClean="0"/>
              <a:t>s.add</a:t>
            </a:r>
            <a:r>
              <a:rPr lang="en-US" sz="1600" dirty="0" smtClean="0"/>
              <a:t>(23); </a:t>
            </a:r>
            <a:r>
              <a:rPr lang="en-US" sz="1600" dirty="0" err="1" smtClean="0"/>
              <a:t>s.add</a:t>
            </a:r>
            <a:r>
              <a:rPr lang="en-US" sz="1600" dirty="0" smtClean="0"/>
              <a:t>(42); </a:t>
            </a:r>
            <a:r>
              <a:rPr lang="en-US" sz="1600" dirty="0" err="1" smtClean="0"/>
              <a:t>s.add</a:t>
            </a:r>
            <a:r>
              <a:rPr lang="en-US" sz="1600" dirty="0" smtClean="0"/>
              <a:t>(new Integer(5));</a:t>
            </a:r>
          </a:p>
          <a:p>
            <a:pPr>
              <a:buNone/>
            </a:pPr>
            <a:r>
              <a:rPr lang="en-US" sz="1600" dirty="0" smtClean="0"/>
              <a:t>7. 		</a:t>
            </a:r>
            <a:r>
              <a:rPr lang="en-US" sz="1600" dirty="0" err="1" smtClean="0"/>
              <a:t>Iterator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</a:t>
            </a:r>
            <a:r>
              <a:rPr lang="en-US" sz="1600" dirty="0" err="1" smtClean="0"/>
              <a:t>s.iterator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8. 		// while(</a:t>
            </a:r>
            <a:r>
              <a:rPr lang="en-US" sz="1600" dirty="0" err="1" smtClean="0"/>
              <a:t>System.out.print</a:t>
            </a:r>
            <a:r>
              <a:rPr lang="en-US" sz="1600" dirty="0" smtClean="0"/>
              <a:t>(</a:t>
            </a:r>
            <a:r>
              <a:rPr lang="en-US" sz="1600" dirty="0" err="1" smtClean="0"/>
              <a:t>i.next</a:t>
            </a:r>
            <a:r>
              <a:rPr lang="en-US" sz="1600" dirty="0" smtClean="0"/>
              <a:t>())) { }</a:t>
            </a:r>
          </a:p>
          <a:p>
            <a:pPr>
              <a:buNone/>
            </a:pPr>
            <a:r>
              <a:rPr lang="en-US" sz="1600" dirty="0" smtClean="0"/>
              <a:t>9. 		// for(Integer i2: </a:t>
            </a:r>
            <a:r>
              <a:rPr lang="en-US" sz="1600" dirty="0" err="1" smtClean="0"/>
              <a:t>i</a:t>
            </a:r>
            <a:r>
              <a:rPr lang="en-US" sz="1600" dirty="0" smtClean="0"/>
              <a:t>) </a:t>
            </a:r>
            <a:r>
              <a:rPr lang="en-US" sz="1600" dirty="0" err="1" smtClean="0"/>
              <a:t>System.out.print</a:t>
            </a:r>
            <a:r>
              <a:rPr lang="en-US" sz="1600" dirty="0" smtClean="0"/>
              <a:t>(i2);</a:t>
            </a:r>
          </a:p>
          <a:p>
            <a:pPr>
              <a:buNone/>
            </a:pPr>
            <a:r>
              <a:rPr lang="en-US" sz="1600" dirty="0" smtClean="0"/>
              <a:t>10.		// for(Integer i3: s) </a:t>
            </a:r>
            <a:r>
              <a:rPr lang="en-US" sz="1600" dirty="0" err="1" smtClean="0"/>
              <a:t>System.out.print</a:t>
            </a:r>
            <a:r>
              <a:rPr lang="en-US" sz="1600" dirty="0" smtClean="0"/>
              <a:t>(i3);</a:t>
            </a:r>
          </a:p>
          <a:p>
            <a:pPr>
              <a:buNone/>
            </a:pPr>
            <a:r>
              <a:rPr lang="en-US" sz="1600" dirty="0" smtClean="0"/>
              <a:t>11. 	// while(</a:t>
            </a:r>
            <a:r>
              <a:rPr lang="en-US" sz="1600" dirty="0" err="1" smtClean="0"/>
              <a:t>i.hasNext</a:t>
            </a:r>
            <a:r>
              <a:rPr lang="en-US" sz="1600" dirty="0" smtClean="0"/>
              <a:t>()) </a:t>
            </a:r>
            <a:r>
              <a:rPr lang="en-US" sz="1600" dirty="0" err="1" smtClean="0"/>
              <a:t>System.out.print</a:t>
            </a:r>
            <a:r>
              <a:rPr lang="en-US" sz="1600" dirty="0" smtClean="0"/>
              <a:t>(</a:t>
            </a:r>
            <a:r>
              <a:rPr lang="en-US" sz="1600" dirty="0" err="1" smtClean="0"/>
              <a:t>i.get</a:t>
            </a:r>
            <a:r>
              <a:rPr lang="en-US" sz="1600" dirty="0" smtClean="0"/>
              <a:t>());</a:t>
            </a:r>
          </a:p>
          <a:p>
            <a:pPr>
              <a:buNone/>
            </a:pPr>
            <a:r>
              <a:rPr lang="en-US" sz="1600" dirty="0" smtClean="0"/>
              <a:t>12. 	// while(</a:t>
            </a:r>
            <a:r>
              <a:rPr lang="en-US" sz="1600" dirty="0" err="1" smtClean="0"/>
              <a:t>i.hasNext</a:t>
            </a:r>
            <a:r>
              <a:rPr lang="en-US" sz="1600" dirty="0" smtClean="0"/>
              <a:t>()) </a:t>
            </a:r>
            <a:r>
              <a:rPr lang="en-US" sz="1600" dirty="0" err="1" smtClean="0"/>
              <a:t>System.out.print</a:t>
            </a:r>
            <a:r>
              <a:rPr lang="en-US" sz="1600" dirty="0" smtClean="0"/>
              <a:t>(</a:t>
            </a:r>
            <a:r>
              <a:rPr lang="en-US" sz="1600" dirty="0" err="1" smtClean="0"/>
              <a:t>i.next</a:t>
            </a:r>
            <a:r>
              <a:rPr lang="en-US" sz="1600" dirty="0" smtClean="0"/>
              <a:t>());</a:t>
            </a:r>
          </a:p>
          <a:p>
            <a:pPr>
              <a:buNone/>
            </a:pPr>
            <a:r>
              <a:rPr lang="en-US" sz="1600" dirty="0" smtClean="0"/>
              <a:t>13. } }</a:t>
            </a:r>
          </a:p>
          <a:p>
            <a:pPr>
              <a:buNone/>
            </a:pPr>
            <a:r>
              <a:rPr lang="en-US" sz="1600" dirty="0" smtClean="0"/>
              <a:t>If lines 8–12 are uncommented, independently, which are true? (Choose all that apply.)</a:t>
            </a:r>
          </a:p>
          <a:p>
            <a:pPr>
              <a:buNone/>
            </a:pPr>
            <a:r>
              <a:rPr lang="en-US" sz="1600" dirty="0" smtClean="0"/>
              <a:t>A. Line 8 will compile.</a:t>
            </a:r>
          </a:p>
          <a:p>
            <a:pPr>
              <a:buNone/>
            </a:pPr>
            <a:r>
              <a:rPr lang="en-US" sz="1600" dirty="0" smtClean="0"/>
              <a:t>B. Line 9 will compile.</a:t>
            </a:r>
          </a:p>
          <a:p>
            <a:pPr>
              <a:buNone/>
            </a:pPr>
            <a:r>
              <a:rPr lang="en-US" sz="1600" dirty="0" smtClean="0"/>
              <a:t>C. Line 10 will compile.</a:t>
            </a:r>
          </a:p>
          <a:p>
            <a:pPr>
              <a:buNone/>
            </a:pPr>
            <a:r>
              <a:rPr lang="en-US" sz="1600" dirty="0" smtClean="0"/>
              <a:t>D. Line 11 will compile.</a:t>
            </a:r>
          </a:p>
          <a:p>
            <a:pPr>
              <a:buNone/>
            </a:pPr>
            <a:r>
              <a:rPr lang="en-US" sz="1600" dirty="0" smtClean="0"/>
              <a:t>E. Line 12 will compile.</a:t>
            </a:r>
          </a:p>
          <a:p>
            <a:pPr>
              <a:buNone/>
            </a:pPr>
            <a:r>
              <a:rPr lang="en-US" sz="1600" dirty="0" smtClean="0"/>
              <a:t>F. Of those that compile, the output will be 23425</a:t>
            </a:r>
          </a:p>
          <a:p>
            <a:pPr>
              <a:buNone/>
            </a:pPr>
            <a:r>
              <a:rPr lang="en-US" sz="1600" dirty="0" smtClean="0"/>
              <a:t>G. Of those that compile, the output will be 52342</a:t>
            </a:r>
            <a:endParaRPr lang="pt-BR" sz="1600" b="1" dirty="0">
              <a:solidFill>
                <a:srgbClr val="00B050"/>
              </a:solidFill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</a:t>
            </a:r>
            <a:r>
              <a:rPr lang="pt-BR" dirty="0" smtClean="0"/>
              <a:t>14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0" y="548680"/>
            <a:ext cx="9144000" cy="6247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numCol="1" rtlCol="0">
            <a:spAutoFit/>
          </a:bodyPr>
          <a:lstStyle/>
          <a:p>
            <a:pPr>
              <a:buNone/>
            </a:pPr>
            <a:r>
              <a:rPr lang="en-US" sz="1600" dirty="0" smtClean="0"/>
              <a:t>Given:</a:t>
            </a:r>
          </a:p>
          <a:p>
            <a:pPr>
              <a:buNone/>
            </a:pPr>
            <a:r>
              <a:rPr lang="en-US" sz="1600" dirty="0" smtClean="0"/>
              <a:t>2. import </a:t>
            </a:r>
            <a:r>
              <a:rPr lang="en-US" sz="1600" dirty="0" err="1" smtClean="0"/>
              <a:t>java.util</a:t>
            </a:r>
            <a:r>
              <a:rPr lang="en-US" sz="1600" dirty="0" smtClean="0"/>
              <a:t>.*;</a:t>
            </a:r>
          </a:p>
          <a:p>
            <a:pPr>
              <a:buNone/>
            </a:pPr>
            <a:r>
              <a:rPr lang="en-US" sz="1600" dirty="0" smtClean="0"/>
              <a:t>3. public class Olives {</a:t>
            </a:r>
          </a:p>
          <a:p>
            <a:pPr>
              <a:buNone/>
            </a:pPr>
            <a:r>
              <a:rPr lang="en-US" sz="1600" dirty="0" smtClean="0"/>
              <a:t>4. 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en-US" sz="1600" dirty="0" smtClean="0"/>
              <a:t>5. 		Set&lt;Integer&gt; s = new </a:t>
            </a:r>
            <a:r>
              <a:rPr lang="en-US" sz="1600" dirty="0" err="1" smtClean="0"/>
              <a:t>TreeSet</a:t>
            </a:r>
            <a:r>
              <a:rPr lang="en-US" sz="1600" dirty="0" smtClean="0"/>
              <a:t>&lt;Integer&gt;();</a:t>
            </a:r>
          </a:p>
          <a:p>
            <a:pPr>
              <a:buNone/>
            </a:pPr>
            <a:r>
              <a:rPr lang="en-US" sz="1600" dirty="0" smtClean="0"/>
              <a:t>6. 		</a:t>
            </a:r>
            <a:r>
              <a:rPr lang="en-US" sz="1600" dirty="0" err="1" smtClean="0"/>
              <a:t>s.add</a:t>
            </a:r>
            <a:r>
              <a:rPr lang="en-US" sz="1600" dirty="0" smtClean="0"/>
              <a:t>(23); </a:t>
            </a:r>
            <a:r>
              <a:rPr lang="en-US" sz="1600" dirty="0" err="1" smtClean="0"/>
              <a:t>s.add</a:t>
            </a:r>
            <a:r>
              <a:rPr lang="en-US" sz="1600" dirty="0" smtClean="0"/>
              <a:t>(42); </a:t>
            </a:r>
            <a:r>
              <a:rPr lang="en-US" sz="1600" dirty="0" err="1" smtClean="0"/>
              <a:t>s.add</a:t>
            </a:r>
            <a:r>
              <a:rPr lang="en-US" sz="1600" dirty="0" smtClean="0"/>
              <a:t>(new Integer(5));</a:t>
            </a:r>
          </a:p>
          <a:p>
            <a:pPr>
              <a:buNone/>
            </a:pPr>
            <a:r>
              <a:rPr lang="en-US" sz="1600" dirty="0" smtClean="0"/>
              <a:t>7. 		</a:t>
            </a:r>
            <a:r>
              <a:rPr lang="en-US" sz="1600" dirty="0" err="1" smtClean="0"/>
              <a:t>Iterator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</a:t>
            </a:r>
            <a:r>
              <a:rPr lang="en-US" sz="1600" dirty="0" err="1" smtClean="0"/>
              <a:t>s.iterator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8. 		// while(</a:t>
            </a:r>
            <a:r>
              <a:rPr lang="en-US" sz="1600" dirty="0" err="1" smtClean="0"/>
              <a:t>System.out.print</a:t>
            </a:r>
            <a:r>
              <a:rPr lang="en-US" sz="1600" dirty="0" smtClean="0"/>
              <a:t>(</a:t>
            </a:r>
            <a:r>
              <a:rPr lang="en-US" sz="1600" dirty="0" err="1" smtClean="0"/>
              <a:t>i.next</a:t>
            </a:r>
            <a:r>
              <a:rPr lang="en-US" sz="1600" dirty="0" smtClean="0"/>
              <a:t>())) { }</a:t>
            </a:r>
          </a:p>
          <a:p>
            <a:pPr>
              <a:buNone/>
            </a:pPr>
            <a:r>
              <a:rPr lang="en-US" sz="1600" dirty="0" smtClean="0"/>
              <a:t>9. 		// for(Integer i2: </a:t>
            </a:r>
            <a:r>
              <a:rPr lang="en-US" sz="1600" dirty="0" err="1" smtClean="0"/>
              <a:t>i</a:t>
            </a:r>
            <a:r>
              <a:rPr lang="en-US" sz="1600" dirty="0" smtClean="0"/>
              <a:t>) </a:t>
            </a:r>
            <a:r>
              <a:rPr lang="en-US" sz="1600" dirty="0" err="1" smtClean="0"/>
              <a:t>System.out.print</a:t>
            </a:r>
            <a:r>
              <a:rPr lang="en-US" sz="1600" dirty="0" smtClean="0"/>
              <a:t>(i2);</a:t>
            </a:r>
          </a:p>
          <a:p>
            <a:pPr>
              <a:buNone/>
            </a:pPr>
            <a:r>
              <a:rPr lang="en-US" sz="1600" dirty="0" smtClean="0"/>
              <a:t>10.		// for(Integer i3: s) </a:t>
            </a:r>
            <a:r>
              <a:rPr lang="en-US" sz="1600" dirty="0" err="1" smtClean="0"/>
              <a:t>System.out.print</a:t>
            </a:r>
            <a:r>
              <a:rPr lang="en-US" sz="1600" dirty="0" smtClean="0"/>
              <a:t>(i3);</a:t>
            </a:r>
          </a:p>
          <a:p>
            <a:pPr>
              <a:buNone/>
            </a:pPr>
            <a:r>
              <a:rPr lang="en-US" sz="1600" dirty="0" smtClean="0"/>
              <a:t>11. 	// while(</a:t>
            </a:r>
            <a:r>
              <a:rPr lang="en-US" sz="1600" dirty="0" err="1" smtClean="0"/>
              <a:t>i.hasNext</a:t>
            </a:r>
            <a:r>
              <a:rPr lang="en-US" sz="1600" dirty="0" smtClean="0"/>
              <a:t>()) </a:t>
            </a:r>
            <a:r>
              <a:rPr lang="en-US" sz="1600" dirty="0" err="1" smtClean="0"/>
              <a:t>System.out.print</a:t>
            </a:r>
            <a:r>
              <a:rPr lang="en-US" sz="1600" dirty="0" smtClean="0"/>
              <a:t>(</a:t>
            </a:r>
            <a:r>
              <a:rPr lang="en-US" sz="1600" dirty="0" err="1" smtClean="0"/>
              <a:t>i.get</a:t>
            </a:r>
            <a:r>
              <a:rPr lang="en-US" sz="1600" dirty="0" smtClean="0"/>
              <a:t>());</a:t>
            </a:r>
          </a:p>
          <a:p>
            <a:pPr>
              <a:buNone/>
            </a:pPr>
            <a:r>
              <a:rPr lang="en-US" sz="1600" dirty="0" smtClean="0"/>
              <a:t>12. 	// while(</a:t>
            </a:r>
            <a:r>
              <a:rPr lang="en-US" sz="1600" dirty="0" err="1" smtClean="0"/>
              <a:t>i.hasNext</a:t>
            </a:r>
            <a:r>
              <a:rPr lang="en-US" sz="1600" dirty="0" smtClean="0"/>
              <a:t>()) </a:t>
            </a:r>
            <a:r>
              <a:rPr lang="en-US" sz="1600" dirty="0" err="1" smtClean="0"/>
              <a:t>System.out.print</a:t>
            </a:r>
            <a:r>
              <a:rPr lang="en-US" sz="1600" dirty="0" smtClean="0"/>
              <a:t>(</a:t>
            </a:r>
            <a:r>
              <a:rPr lang="en-US" sz="1600" dirty="0" err="1" smtClean="0"/>
              <a:t>i.next</a:t>
            </a:r>
            <a:r>
              <a:rPr lang="en-US" sz="1600" dirty="0" smtClean="0"/>
              <a:t>());</a:t>
            </a:r>
          </a:p>
          <a:p>
            <a:pPr>
              <a:buNone/>
            </a:pPr>
            <a:r>
              <a:rPr lang="en-US" sz="1600" dirty="0" smtClean="0"/>
              <a:t>13. } }</a:t>
            </a:r>
          </a:p>
          <a:p>
            <a:pPr>
              <a:buNone/>
            </a:pPr>
            <a:r>
              <a:rPr lang="en-US" sz="1600" dirty="0" smtClean="0"/>
              <a:t>If lines 8–12 are uncommented, independently, which are true? (Choose all that apply.)</a:t>
            </a:r>
          </a:p>
          <a:p>
            <a:pPr>
              <a:buNone/>
            </a:pPr>
            <a:r>
              <a:rPr lang="en-US" sz="1600" dirty="0" smtClean="0"/>
              <a:t>A. Line 8 will compile.</a:t>
            </a:r>
          </a:p>
          <a:p>
            <a:pPr>
              <a:buNone/>
            </a:pPr>
            <a:r>
              <a:rPr lang="en-US" sz="1600" dirty="0" smtClean="0"/>
              <a:t>B. Line 9 will compile.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C. Line 10 will compile.</a:t>
            </a:r>
          </a:p>
          <a:p>
            <a:pPr>
              <a:buNone/>
            </a:pPr>
            <a:r>
              <a:rPr lang="en-US" sz="1600" dirty="0" smtClean="0"/>
              <a:t>D. Line 11 will compile.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E. Line 12 will compile.</a:t>
            </a:r>
          </a:p>
          <a:p>
            <a:pPr>
              <a:buNone/>
            </a:pPr>
            <a:r>
              <a:rPr lang="en-US" sz="1600" dirty="0" smtClean="0"/>
              <a:t>F. Of those that compile, the output will be 23425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G. Of those that compile, the output will be 52342</a:t>
            </a:r>
            <a:endParaRPr lang="pt-BR" sz="1600" b="1" dirty="0">
              <a:solidFill>
                <a:srgbClr val="00B050"/>
              </a:solidFill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1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457200" y="836712"/>
            <a:ext cx="8229600" cy="59523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err="1" smtClean="0"/>
              <a:t>Given</a:t>
            </a:r>
            <a:r>
              <a:rPr lang="pt-BR" sz="1600" dirty="0" smtClean="0"/>
              <a:t>:</a:t>
            </a:r>
          </a:p>
          <a:p>
            <a:pPr>
              <a:buNone/>
            </a:pPr>
            <a:r>
              <a:rPr lang="pt-BR" sz="1600" dirty="0" smtClean="0"/>
              <a:t>3. </a:t>
            </a:r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 smtClean="0"/>
              <a:t>class</a:t>
            </a:r>
            <a:r>
              <a:rPr lang="pt-BR" sz="1600" dirty="0" smtClean="0"/>
              <a:t> </a:t>
            </a:r>
            <a:r>
              <a:rPr lang="pt-BR" sz="1600" dirty="0" err="1" smtClean="0"/>
              <a:t>Twisty</a:t>
            </a:r>
            <a:r>
              <a:rPr lang="pt-BR" sz="1600" dirty="0" smtClean="0"/>
              <a:t> {</a:t>
            </a:r>
          </a:p>
          <a:p>
            <a:pPr>
              <a:buNone/>
            </a:pPr>
            <a:r>
              <a:rPr lang="pt-BR" sz="1600" dirty="0" smtClean="0"/>
              <a:t>4. 	{ </a:t>
            </a:r>
            <a:r>
              <a:rPr lang="pt-BR" sz="1600" dirty="0" err="1" smtClean="0"/>
              <a:t>index</a:t>
            </a:r>
            <a:r>
              <a:rPr lang="pt-BR" sz="1600" dirty="0" smtClean="0"/>
              <a:t> = 1; }</a:t>
            </a:r>
          </a:p>
          <a:p>
            <a:pPr>
              <a:buNone/>
            </a:pPr>
            <a:r>
              <a:rPr lang="pt-BR" sz="1600" dirty="0" smtClean="0"/>
              <a:t>5. 	</a:t>
            </a:r>
            <a:r>
              <a:rPr lang="pt-BR" sz="1600" dirty="0" err="1" smtClean="0"/>
              <a:t>int</a:t>
            </a:r>
            <a:r>
              <a:rPr lang="pt-BR" sz="1600" dirty="0" smtClean="0"/>
              <a:t> </a:t>
            </a:r>
            <a:r>
              <a:rPr lang="pt-BR" sz="1600" dirty="0" err="1" smtClean="0"/>
              <a:t>index</a:t>
            </a:r>
            <a:r>
              <a:rPr lang="pt-BR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6. 	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pt-BR" sz="1600" dirty="0" smtClean="0"/>
              <a:t>7. 		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Twisty</a:t>
            </a:r>
            <a:r>
              <a:rPr lang="pt-BR" sz="1600" dirty="0" smtClean="0"/>
              <a:t>().</a:t>
            </a:r>
            <a:r>
              <a:rPr lang="pt-BR" sz="1600" dirty="0" err="1" smtClean="0"/>
              <a:t>go</a:t>
            </a:r>
            <a:r>
              <a:rPr lang="pt-BR" sz="1600" dirty="0" smtClean="0"/>
              <a:t>();</a:t>
            </a:r>
          </a:p>
          <a:p>
            <a:pPr>
              <a:buNone/>
            </a:pPr>
            <a:r>
              <a:rPr lang="pt-BR" sz="1600" dirty="0" smtClean="0"/>
              <a:t>8. 	}</a:t>
            </a:r>
          </a:p>
          <a:p>
            <a:pPr>
              <a:buNone/>
            </a:pPr>
            <a:r>
              <a:rPr lang="pt-BR" sz="1600" dirty="0" smtClean="0"/>
              <a:t>9. 	</a:t>
            </a:r>
            <a:r>
              <a:rPr lang="pt-BR" sz="1600" dirty="0" err="1" smtClean="0"/>
              <a:t>void</a:t>
            </a:r>
            <a:r>
              <a:rPr lang="pt-BR" sz="1600" dirty="0" smtClean="0"/>
              <a:t> </a:t>
            </a:r>
            <a:r>
              <a:rPr lang="pt-BR" sz="1600" dirty="0" err="1" smtClean="0"/>
              <a:t>go</a:t>
            </a:r>
            <a:r>
              <a:rPr lang="pt-BR" sz="1600" dirty="0" smtClean="0"/>
              <a:t>() {</a:t>
            </a:r>
          </a:p>
          <a:p>
            <a:pPr>
              <a:buNone/>
            </a:pPr>
            <a:r>
              <a:rPr lang="pt-BR" sz="1600" dirty="0" smtClean="0"/>
              <a:t>10. 		</a:t>
            </a:r>
            <a:r>
              <a:rPr lang="pt-BR" sz="1600" dirty="0" err="1" smtClean="0"/>
              <a:t>int</a:t>
            </a:r>
            <a:r>
              <a:rPr lang="pt-BR" sz="1600" dirty="0" smtClean="0"/>
              <a:t> [][] </a:t>
            </a:r>
            <a:r>
              <a:rPr lang="pt-BR" sz="1600" dirty="0" err="1" smtClean="0"/>
              <a:t>dd</a:t>
            </a:r>
            <a:r>
              <a:rPr lang="pt-BR" sz="1600" dirty="0" smtClean="0"/>
              <a:t> = {{9,8,7}, {6,5,4}, {3,2,1,0}};</a:t>
            </a:r>
          </a:p>
          <a:p>
            <a:pPr>
              <a:buNone/>
            </a:pPr>
            <a:r>
              <a:rPr lang="pt-BR" sz="1600" dirty="0" smtClean="0"/>
              <a:t>11. 		System.</a:t>
            </a:r>
            <a:r>
              <a:rPr lang="pt-BR" sz="1600" dirty="0" err="1" smtClean="0"/>
              <a:t>out.println</a:t>
            </a:r>
            <a:r>
              <a:rPr lang="pt-BR" sz="1600" dirty="0" smtClean="0"/>
              <a:t>(</a:t>
            </a:r>
            <a:r>
              <a:rPr lang="pt-BR" sz="1600" dirty="0" err="1" smtClean="0"/>
              <a:t>dd</a:t>
            </a:r>
            <a:r>
              <a:rPr lang="pt-BR" sz="1600" dirty="0" smtClean="0"/>
              <a:t>[</a:t>
            </a:r>
            <a:r>
              <a:rPr lang="pt-BR" sz="1600" dirty="0" err="1" smtClean="0"/>
              <a:t>index</a:t>
            </a:r>
            <a:r>
              <a:rPr lang="pt-BR" sz="1600" dirty="0" smtClean="0"/>
              <a:t>++][</a:t>
            </a:r>
            <a:r>
              <a:rPr lang="pt-BR" sz="1600" dirty="0" err="1" smtClean="0"/>
              <a:t>index</a:t>
            </a:r>
            <a:r>
              <a:rPr lang="pt-BR" sz="1600" dirty="0" smtClean="0"/>
              <a:t>++]);</a:t>
            </a:r>
          </a:p>
          <a:p>
            <a:pPr>
              <a:buNone/>
            </a:pPr>
            <a:r>
              <a:rPr lang="pt-BR" sz="1600" dirty="0" smtClean="0"/>
              <a:t>12. 	}</a:t>
            </a:r>
          </a:p>
          <a:p>
            <a:pPr>
              <a:buNone/>
            </a:pPr>
            <a:r>
              <a:rPr lang="pt-BR" sz="1600" dirty="0" smtClean="0"/>
              <a:t>13. }</a:t>
            </a:r>
          </a:p>
          <a:p>
            <a:pPr>
              <a:buNone/>
            </a:pPr>
            <a:r>
              <a:rPr lang="en-US" sz="1600" dirty="0" smtClean="0"/>
              <a:t>What is the result? (Choose all that apply.)</a:t>
            </a:r>
          </a:p>
          <a:p>
            <a:pPr>
              <a:buNone/>
            </a:pPr>
            <a:r>
              <a:rPr lang="pt-BR" sz="1600" dirty="0" smtClean="0"/>
              <a:t>A. 1</a:t>
            </a:r>
          </a:p>
          <a:p>
            <a:pPr>
              <a:buNone/>
            </a:pPr>
            <a:r>
              <a:rPr lang="pt-BR" sz="1600" dirty="0" smtClean="0"/>
              <a:t>B. 2</a:t>
            </a:r>
          </a:p>
          <a:p>
            <a:pPr>
              <a:buNone/>
            </a:pPr>
            <a:r>
              <a:rPr lang="pt-BR" sz="1600" b="1" dirty="0" smtClean="0">
                <a:solidFill>
                  <a:srgbClr val="00B050"/>
                </a:solidFill>
              </a:rPr>
              <a:t>C. 4</a:t>
            </a:r>
          </a:p>
          <a:p>
            <a:pPr>
              <a:buNone/>
            </a:pPr>
            <a:r>
              <a:rPr lang="pt-BR" sz="1600" dirty="0" smtClean="0"/>
              <a:t>D. 6</a:t>
            </a:r>
          </a:p>
          <a:p>
            <a:pPr>
              <a:buNone/>
            </a:pPr>
            <a:r>
              <a:rPr lang="pt-BR" sz="1600" dirty="0" smtClean="0"/>
              <a:t>E. 8</a:t>
            </a:r>
          </a:p>
          <a:p>
            <a:pPr>
              <a:buNone/>
            </a:pPr>
            <a:r>
              <a:rPr lang="pt-BR" sz="1600" dirty="0" smtClean="0"/>
              <a:t>F. </a:t>
            </a:r>
            <a:r>
              <a:rPr lang="pt-BR" sz="1600" dirty="0" err="1" smtClean="0"/>
              <a:t>Compilation</a:t>
            </a:r>
            <a:r>
              <a:rPr lang="pt-BR" sz="1600" dirty="0" smtClean="0"/>
              <a:t> </a:t>
            </a:r>
            <a:r>
              <a:rPr lang="pt-BR" sz="1600" dirty="0" err="1" smtClean="0"/>
              <a:t>fails</a:t>
            </a:r>
            <a:endParaRPr lang="pt-BR" sz="1600" dirty="0" smtClean="0"/>
          </a:p>
          <a:p>
            <a:pPr>
              <a:buNone/>
            </a:pPr>
            <a:r>
              <a:rPr lang="en-US" sz="1600" dirty="0" smtClean="0"/>
              <a:t>G. An exception is thrown at runtime</a:t>
            </a:r>
            <a:endParaRPr lang="pt-BR" sz="1600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</a:t>
            </a:r>
            <a:r>
              <a:rPr lang="pt-BR" dirty="0" smtClean="0"/>
              <a:t>15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0" y="548680"/>
            <a:ext cx="9144000" cy="53614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numCol="1" rtlCol="0">
            <a:spAutoFit/>
          </a:bodyPr>
          <a:lstStyle/>
          <a:p>
            <a:pPr>
              <a:buNone/>
            </a:pPr>
            <a:r>
              <a:rPr lang="en-US" sz="1600" dirty="0" smtClean="0"/>
              <a:t>Given the proper import statements and:</a:t>
            </a:r>
          </a:p>
          <a:p>
            <a:pPr>
              <a:buNone/>
            </a:pPr>
            <a:r>
              <a:rPr lang="en-US" sz="1600" dirty="0" smtClean="0"/>
              <a:t>23. try {</a:t>
            </a:r>
          </a:p>
          <a:p>
            <a:pPr>
              <a:buNone/>
            </a:pPr>
            <a:r>
              <a:rPr lang="en-US" sz="1600" dirty="0" smtClean="0"/>
              <a:t>24. 	File </a:t>
            </a:r>
            <a:r>
              <a:rPr lang="en-US" sz="1600" dirty="0" err="1" smtClean="0"/>
              <a:t>file</a:t>
            </a:r>
            <a:r>
              <a:rPr lang="en-US" sz="1600" dirty="0" smtClean="0"/>
              <a:t> = new File("myFile.txt");</a:t>
            </a:r>
          </a:p>
          <a:p>
            <a:pPr>
              <a:buNone/>
            </a:pPr>
            <a:r>
              <a:rPr lang="en-US" sz="1600" dirty="0" smtClean="0"/>
              <a:t>25. 	</a:t>
            </a:r>
            <a:r>
              <a:rPr lang="en-US" sz="1600" dirty="0" err="1" smtClean="0"/>
              <a:t>PrintWriter</a:t>
            </a:r>
            <a:r>
              <a:rPr lang="en-US" sz="1600" dirty="0" smtClean="0"/>
              <a:t> pw = new </a:t>
            </a:r>
            <a:r>
              <a:rPr lang="en-US" sz="1600" dirty="0" err="1" smtClean="0"/>
              <a:t>PrintWriter</a:t>
            </a:r>
            <a:r>
              <a:rPr lang="en-US" sz="1600" dirty="0" smtClean="0"/>
              <a:t>(file);</a:t>
            </a:r>
          </a:p>
          <a:p>
            <a:pPr>
              <a:buNone/>
            </a:pPr>
            <a:r>
              <a:rPr lang="en-US" sz="1600" dirty="0" smtClean="0"/>
              <a:t>26. 	</a:t>
            </a:r>
            <a:r>
              <a:rPr lang="en-US" sz="1600" dirty="0" err="1" smtClean="0"/>
              <a:t>pw.println</a:t>
            </a:r>
            <a:r>
              <a:rPr lang="en-US" sz="1600" dirty="0" smtClean="0"/>
              <a:t>("line 1");</a:t>
            </a:r>
          </a:p>
          <a:p>
            <a:pPr>
              <a:buNone/>
            </a:pPr>
            <a:r>
              <a:rPr lang="en-US" sz="1600" dirty="0" smtClean="0"/>
              <a:t>27. 	</a:t>
            </a:r>
            <a:r>
              <a:rPr lang="en-US" sz="1600" dirty="0" err="1" smtClean="0"/>
              <a:t>pw.close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28. 	</a:t>
            </a:r>
            <a:r>
              <a:rPr lang="en-US" sz="1600" dirty="0" err="1" smtClean="0"/>
              <a:t>PrintWriter</a:t>
            </a:r>
            <a:r>
              <a:rPr lang="en-US" sz="1600" dirty="0" smtClean="0"/>
              <a:t> pw2 = new </a:t>
            </a:r>
            <a:r>
              <a:rPr lang="en-US" sz="1600" dirty="0" err="1" smtClean="0"/>
              <a:t>PrintWriter</a:t>
            </a:r>
            <a:r>
              <a:rPr lang="en-US" sz="1600" dirty="0" smtClean="0"/>
              <a:t>("myFile.txt");</a:t>
            </a:r>
          </a:p>
          <a:p>
            <a:pPr>
              <a:buNone/>
            </a:pPr>
            <a:r>
              <a:rPr lang="en-US" sz="1600" dirty="0" smtClean="0"/>
              <a:t>29. 	pw2.println("line 2");</a:t>
            </a:r>
          </a:p>
          <a:p>
            <a:pPr>
              <a:buNone/>
            </a:pPr>
            <a:r>
              <a:rPr lang="en-US" sz="1600" dirty="0" smtClean="0"/>
              <a:t>30. 	pw2.close();</a:t>
            </a:r>
          </a:p>
          <a:p>
            <a:pPr>
              <a:buNone/>
            </a:pPr>
            <a:r>
              <a:rPr lang="en-US" sz="1600" dirty="0" smtClean="0"/>
              <a:t>31. } catch (</a:t>
            </a:r>
            <a:r>
              <a:rPr lang="en-US" sz="1600" dirty="0" err="1" smtClean="0"/>
              <a:t>IOException</a:t>
            </a:r>
            <a:r>
              <a:rPr lang="en-US" sz="1600" dirty="0" smtClean="0"/>
              <a:t> e) { }</a:t>
            </a:r>
          </a:p>
          <a:p>
            <a:pPr>
              <a:buNone/>
            </a:pPr>
            <a:r>
              <a:rPr lang="en-US" sz="1600" dirty="0" smtClean="0"/>
              <a:t>What is the result? (Choose all that apply.)</a:t>
            </a:r>
          </a:p>
          <a:p>
            <a:pPr>
              <a:buNone/>
            </a:pPr>
            <a:r>
              <a:rPr lang="en-US" sz="1600" dirty="0" smtClean="0"/>
              <a:t>A. No file is created.</a:t>
            </a:r>
          </a:p>
          <a:p>
            <a:pPr>
              <a:buNone/>
            </a:pPr>
            <a:r>
              <a:rPr lang="en-US" sz="1600" dirty="0" smtClean="0"/>
              <a:t>B. A file named "myFile.txt" is created.</a:t>
            </a:r>
          </a:p>
          <a:p>
            <a:pPr>
              <a:buNone/>
            </a:pPr>
            <a:r>
              <a:rPr lang="en-US" sz="1600" dirty="0" smtClean="0"/>
              <a:t>C. Compilation fails due to an error on line 24.</a:t>
            </a:r>
          </a:p>
          <a:p>
            <a:pPr>
              <a:buNone/>
            </a:pPr>
            <a:r>
              <a:rPr lang="en-US" sz="1600" dirty="0" smtClean="0"/>
              <a:t>D. Compilation fails due to an error on line 28.</a:t>
            </a:r>
          </a:p>
          <a:p>
            <a:pPr>
              <a:buNone/>
            </a:pPr>
            <a:r>
              <a:rPr lang="en-US" sz="1600" dirty="0" smtClean="0"/>
              <a:t>E. "myFile.txt" contains only one line of data, "line 1"</a:t>
            </a:r>
          </a:p>
          <a:p>
            <a:pPr>
              <a:buNone/>
            </a:pPr>
            <a:r>
              <a:rPr lang="en-US" sz="1600" dirty="0" smtClean="0"/>
              <a:t>F. "myFile.txt" contains only one line of data, "line 2"</a:t>
            </a:r>
          </a:p>
          <a:p>
            <a:pPr>
              <a:buNone/>
            </a:pPr>
            <a:r>
              <a:rPr lang="en-US" sz="1600" dirty="0" smtClean="0"/>
              <a:t>G. "myFile.txt" contains two lines of data, "line 1" then "line 2"</a:t>
            </a:r>
            <a:endParaRPr lang="pt-BR" sz="1600" b="1" dirty="0">
              <a:solidFill>
                <a:srgbClr val="00B050"/>
              </a:solidFill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</a:t>
            </a:r>
            <a:r>
              <a:rPr lang="pt-BR" dirty="0" smtClean="0"/>
              <a:t>15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0" y="548680"/>
            <a:ext cx="9144000" cy="53614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numCol="1" rtlCol="0">
            <a:spAutoFit/>
          </a:bodyPr>
          <a:lstStyle/>
          <a:p>
            <a:pPr>
              <a:buNone/>
            </a:pPr>
            <a:r>
              <a:rPr lang="en-US" sz="1600" dirty="0" smtClean="0"/>
              <a:t>Given the proper import statements and:</a:t>
            </a:r>
          </a:p>
          <a:p>
            <a:pPr>
              <a:buNone/>
            </a:pPr>
            <a:r>
              <a:rPr lang="en-US" sz="1600" dirty="0" smtClean="0"/>
              <a:t>23. try {</a:t>
            </a:r>
          </a:p>
          <a:p>
            <a:pPr>
              <a:buNone/>
            </a:pPr>
            <a:r>
              <a:rPr lang="en-US" sz="1600" dirty="0" smtClean="0"/>
              <a:t>24. 	File </a:t>
            </a:r>
            <a:r>
              <a:rPr lang="en-US" sz="1600" dirty="0" err="1" smtClean="0"/>
              <a:t>file</a:t>
            </a:r>
            <a:r>
              <a:rPr lang="en-US" sz="1600" dirty="0" smtClean="0"/>
              <a:t> = new File("myFile.txt");</a:t>
            </a:r>
          </a:p>
          <a:p>
            <a:pPr>
              <a:buNone/>
            </a:pPr>
            <a:r>
              <a:rPr lang="en-US" sz="1600" dirty="0" smtClean="0"/>
              <a:t>25. 	</a:t>
            </a:r>
            <a:r>
              <a:rPr lang="en-US" sz="1600" dirty="0" err="1" smtClean="0"/>
              <a:t>PrintWriter</a:t>
            </a:r>
            <a:r>
              <a:rPr lang="en-US" sz="1600" dirty="0" smtClean="0"/>
              <a:t> pw = new </a:t>
            </a:r>
            <a:r>
              <a:rPr lang="en-US" sz="1600" dirty="0" err="1" smtClean="0"/>
              <a:t>PrintWriter</a:t>
            </a:r>
            <a:r>
              <a:rPr lang="en-US" sz="1600" dirty="0" smtClean="0"/>
              <a:t>(file);</a:t>
            </a:r>
          </a:p>
          <a:p>
            <a:pPr>
              <a:buNone/>
            </a:pPr>
            <a:r>
              <a:rPr lang="en-US" sz="1600" dirty="0" smtClean="0"/>
              <a:t>26. 	</a:t>
            </a:r>
            <a:r>
              <a:rPr lang="en-US" sz="1600" dirty="0" err="1" smtClean="0"/>
              <a:t>pw.println</a:t>
            </a:r>
            <a:r>
              <a:rPr lang="en-US" sz="1600" dirty="0" smtClean="0"/>
              <a:t>("line 1");</a:t>
            </a:r>
          </a:p>
          <a:p>
            <a:pPr>
              <a:buNone/>
            </a:pPr>
            <a:r>
              <a:rPr lang="en-US" sz="1600" dirty="0" smtClean="0"/>
              <a:t>27. 	</a:t>
            </a:r>
            <a:r>
              <a:rPr lang="en-US" sz="1600" dirty="0" err="1" smtClean="0"/>
              <a:t>pw.close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28. 	</a:t>
            </a:r>
            <a:r>
              <a:rPr lang="en-US" sz="1600" dirty="0" err="1" smtClean="0"/>
              <a:t>PrintWriter</a:t>
            </a:r>
            <a:r>
              <a:rPr lang="en-US" sz="1600" dirty="0" smtClean="0"/>
              <a:t> pw2 = new </a:t>
            </a:r>
            <a:r>
              <a:rPr lang="en-US" sz="1600" dirty="0" err="1" smtClean="0"/>
              <a:t>PrintWriter</a:t>
            </a:r>
            <a:r>
              <a:rPr lang="en-US" sz="1600" dirty="0" smtClean="0"/>
              <a:t>("myFile.txt");</a:t>
            </a:r>
          </a:p>
          <a:p>
            <a:pPr>
              <a:buNone/>
            </a:pPr>
            <a:r>
              <a:rPr lang="en-US" sz="1600" dirty="0" smtClean="0"/>
              <a:t>29. 	pw2.println("line 2");</a:t>
            </a:r>
          </a:p>
          <a:p>
            <a:pPr>
              <a:buNone/>
            </a:pPr>
            <a:r>
              <a:rPr lang="en-US" sz="1600" dirty="0" smtClean="0"/>
              <a:t>30. 	pw2.close();</a:t>
            </a:r>
          </a:p>
          <a:p>
            <a:pPr>
              <a:buNone/>
            </a:pPr>
            <a:r>
              <a:rPr lang="en-US" sz="1600" dirty="0" smtClean="0"/>
              <a:t>31. } catch (</a:t>
            </a:r>
            <a:r>
              <a:rPr lang="en-US" sz="1600" dirty="0" err="1" smtClean="0"/>
              <a:t>IOException</a:t>
            </a:r>
            <a:r>
              <a:rPr lang="en-US" sz="1600" dirty="0" smtClean="0"/>
              <a:t> e) { }</a:t>
            </a:r>
          </a:p>
          <a:p>
            <a:pPr>
              <a:buNone/>
            </a:pPr>
            <a:r>
              <a:rPr lang="en-US" sz="1600" dirty="0" smtClean="0"/>
              <a:t>What is the result? (Choose all that apply.)</a:t>
            </a:r>
          </a:p>
          <a:p>
            <a:pPr>
              <a:buNone/>
            </a:pPr>
            <a:r>
              <a:rPr lang="en-US" sz="1600" dirty="0" smtClean="0"/>
              <a:t>A. No file is created.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B. A file named "myFile.txt" is created.</a:t>
            </a:r>
          </a:p>
          <a:p>
            <a:pPr>
              <a:buNone/>
            </a:pPr>
            <a:r>
              <a:rPr lang="en-US" sz="1600" dirty="0" smtClean="0"/>
              <a:t>C. Compilation fails due to an error on line 24.</a:t>
            </a:r>
          </a:p>
          <a:p>
            <a:pPr>
              <a:buNone/>
            </a:pPr>
            <a:r>
              <a:rPr lang="en-US" sz="1600" dirty="0" smtClean="0"/>
              <a:t>D. Compilation fails due to an error on line 28.</a:t>
            </a:r>
          </a:p>
          <a:p>
            <a:pPr>
              <a:buNone/>
            </a:pPr>
            <a:r>
              <a:rPr lang="en-US" sz="1600" dirty="0" smtClean="0"/>
              <a:t>E. "myFile.txt" contains only one line of data, "line 1"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F. "myFile.txt" contains only one line of data, "line 2"</a:t>
            </a:r>
          </a:p>
          <a:p>
            <a:pPr>
              <a:buNone/>
            </a:pPr>
            <a:r>
              <a:rPr lang="en-US" sz="1600" dirty="0" smtClean="0"/>
              <a:t>G. "myFile.txt" contains two lines of data, "line 1" then "line 2"</a:t>
            </a:r>
            <a:endParaRPr lang="pt-BR" sz="1600" b="1" dirty="0">
              <a:solidFill>
                <a:srgbClr val="00B050"/>
              </a:solidFill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</a:t>
            </a:r>
            <a:r>
              <a:rPr lang="pt-BR" dirty="0" smtClean="0"/>
              <a:t>16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0" y="548680"/>
            <a:ext cx="9144000" cy="3884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numCol="1" rtlCol="0">
            <a:spAutoFit/>
          </a:bodyPr>
          <a:lstStyle/>
          <a:p>
            <a:pPr>
              <a:buNone/>
            </a:pPr>
            <a:r>
              <a:rPr lang="en-US" sz="1600" dirty="0" smtClean="0"/>
              <a:t>Given:</a:t>
            </a:r>
          </a:p>
          <a:p>
            <a:pPr>
              <a:buNone/>
            </a:pPr>
            <a:r>
              <a:rPr lang="en-US" sz="1600" dirty="0" smtClean="0"/>
              <a:t>2. abstract class Tool {</a:t>
            </a:r>
          </a:p>
          <a:p>
            <a:pPr>
              <a:buNone/>
            </a:pPr>
            <a:r>
              <a:rPr lang="en-US" sz="1600" dirty="0" smtClean="0"/>
              <a:t>3. 		</a:t>
            </a:r>
            <a:r>
              <a:rPr lang="en-US" sz="1600" dirty="0" err="1" smtClean="0"/>
              <a:t>int</a:t>
            </a:r>
            <a:r>
              <a:rPr lang="en-US" sz="1600" dirty="0" smtClean="0"/>
              <a:t> SKU;</a:t>
            </a:r>
          </a:p>
          <a:p>
            <a:pPr>
              <a:buNone/>
            </a:pPr>
            <a:r>
              <a:rPr lang="en-US" sz="1600" dirty="0" smtClean="0"/>
              <a:t>4. 		abstract void </a:t>
            </a:r>
            <a:r>
              <a:rPr lang="en-US" sz="1600" dirty="0" err="1" smtClean="0"/>
              <a:t>getSKU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5. }</a:t>
            </a:r>
          </a:p>
          <a:p>
            <a:pPr>
              <a:buNone/>
            </a:pPr>
            <a:r>
              <a:rPr lang="en-US" sz="1600" dirty="0" smtClean="0"/>
              <a:t>6. public class Hammer {</a:t>
            </a:r>
          </a:p>
          <a:p>
            <a:pPr>
              <a:buNone/>
            </a:pPr>
            <a:r>
              <a:rPr lang="en-US" sz="1600" dirty="0" smtClean="0"/>
              <a:t>7. 	</a:t>
            </a:r>
            <a:r>
              <a:rPr lang="en-US" sz="1600" dirty="0" smtClean="0"/>
              <a:t>	// </a:t>
            </a:r>
            <a:r>
              <a:rPr lang="en-US" sz="1600" dirty="0" smtClean="0"/>
              <a:t>insert code here</a:t>
            </a:r>
          </a:p>
          <a:p>
            <a:pPr>
              <a:buNone/>
            </a:pPr>
            <a:r>
              <a:rPr lang="en-US" sz="1600" dirty="0" smtClean="0"/>
              <a:t>8. }</a:t>
            </a:r>
          </a:p>
          <a:p>
            <a:pPr>
              <a:buNone/>
            </a:pPr>
            <a:r>
              <a:rPr lang="en-US" sz="1600" dirty="0" smtClean="0"/>
              <a:t>Which line(s), inserted independently at line 7, will compile? (Choose all that apply.)</a:t>
            </a:r>
          </a:p>
          <a:p>
            <a:pPr>
              <a:buNone/>
            </a:pPr>
            <a:r>
              <a:rPr lang="en-US" sz="1600" dirty="0" smtClean="0"/>
              <a:t>A. void </a:t>
            </a:r>
            <a:r>
              <a:rPr lang="en-US" sz="1600" dirty="0" err="1" smtClean="0"/>
              <a:t>getSKU</a:t>
            </a:r>
            <a:r>
              <a:rPr lang="en-US" sz="1600" dirty="0" smtClean="0"/>
              <a:t>() { ; }</a:t>
            </a:r>
          </a:p>
          <a:p>
            <a:pPr>
              <a:buNone/>
            </a:pPr>
            <a:r>
              <a:rPr lang="en-US" sz="1600" dirty="0" smtClean="0"/>
              <a:t>B. private void </a:t>
            </a:r>
            <a:r>
              <a:rPr lang="en-US" sz="1600" dirty="0" err="1" smtClean="0"/>
              <a:t>getSKU</a:t>
            </a:r>
            <a:r>
              <a:rPr lang="en-US" sz="1600" dirty="0" smtClean="0"/>
              <a:t>() { ; }</a:t>
            </a:r>
          </a:p>
          <a:p>
            <a:pPr>
              <a:buNone/>
            </a:pPr>
            <a:r>
              <a:rPr lang="en-US" sz="1600" dirty="0" smtClean="0"/>
              <a:t>C. protected void </a:t>
            </a:r>
            <a:r>
              <a:rPr lang="en-US" sz="1600" dirty="0" err="1" smtClean="0"/>
              <a:t>getSKU</a:t>
            </a:r>
            <a:r>
              <a:rPr lang="en-US" sz="1600" dirty="0" smtClean="0"/>
              <a:t>() { ; }</a:t>
            </a:r>
          </a:p>
          <a:p>
            <a:pPr>
              <a:buNone/>
            </a:pPr>
            <a:r>
              <a:rPr lang="en-US" sz="1600" dirty="0" smtClean="0"/>
              <a:t>D. public void </a:t>
            </a:r>
            <a:r>
              <a:rPr lang="en-US" sz="1600" dirty="0" err="1" smtClean="0"/>
              <a:t>getSKU</a:t>
            </a:r>
            <a:r>
              <a:rPr lang="en-US" sz="1600" dirty="0" smtClean="0"/>
              <a:t>() { ; }</a:t>
            </a:r>
            <a:endParaRPr lang="pt-BR" sz="1600" b="1" dirty="0">
              <a:solidFill>
                <a:srgbClr val="00B050"/>
              </a:solidFill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</a:t>
            </a:r>
            <a:r>
              <a:rPr lang="pt-BR" dirty="0" smtClean="0"/>
              <a:t>16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0" y="548680"/>
            <a:ext cx="9144000" cy="3884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numCol="1" rtlCol="0">
            <a:spAutoFit/>
          </a:bodyPr>
          <a:lstStyle/>
          <a:p>
            <a:pPr>
              <a:buNone/>
            </a:pPr>
            <a:r>
              <a:rPr lang="en-US" sz="1600" dirty="0" smtClean="0"/>
              <a:t>Given:</a:t>
            </a:r>
          </a:p>
          <a:p>
            <a:pPr>
              <a:buNone/>
            </a:pPr>
            <a:r>
              <a:rPr lang="en-US" sz="1600" dirty="0" smtClean="0"/>
              <a:t>2. abstract class Tool {</a:t>
            </a:r>
          </a:p>
          <a:p>
            <a:pPr>
              <a:buNone/>
            </a:pPr>
            <a:r>
              <a:rPr lang="en-US" sz="1600" dirty="0" smtClean="0"/>
              <a:t>3. 		</a:t>
            </a:r>
            <a:r>
              <a:rPr lang="en-US" sz="1600" dirty="0" err="1" smtClean="0"/>
              <a:t>int</a:t>
            </a:r>
            <a:r>
              <a:rPr lang="en-US" sz="1600" dirty="0" smtClean="0"/>
              <a:t> SKU;</a:t>
            </a:r>
          </a:p>
          <a:p>
            <a:pPr>
              <a:buNone/>
            </a:pPr>
            <a:r>
              <a:rPr lang="en-US" sz="1600" dirty="0" smtClean="0"/>
              <a:t>4. 		abstract void </a:t>
            </a:r>
            <a:r>
              <a:rPr lang="en-US" sz="1600" dirty="0" err="1" smtClean="0"/>
              <a:t>getSKU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5. }</a:t>
            </a:r>
          </a:p>
          <a:p>
            <a:pPr>
              <a:buNone/>
            </a:pPr>
            <a:r>
              <a:rPr lang="en-US" sz="1600" dirty="0" smtClean="0"/>
              <a:t>6. public class Hammer {</a:t>
            </a:r>
          </a:p>
          <a:p>
            <a:pPr>
              <a:buNone/>
            </a:pPr>
            <a:r>
              <a:rPr lang="en-US" sz="1600" dirty="0" smtClean="0"/>
              <a:t>7. 	</a:t>
            </a:r>
            <a:r>
              <a:rPr lang="en-US" sz="1600" dirty="0" smtClean="0"/>
              <a:t>	// </a:t>
            </a:r>
            <a:r>
              <a:rPr lang="en-US" sz="1600" dirty="0" smtClean="0"/>
              <a:t>insert code here</a:t>
            </a:r>
          </a:p>
          <a:p>
            <a:pPr>
              <a:buNone/>
            </a:pPr>
            <a:r>
              <a:rPr lang="en-US" sz="1600" dirty="0" smtClean="0"/>
              <a:t>8. }</a:t>
            </a:r>
          </a:p>
          <a:p>
            <a:pPr>
              <a:buNone/>
            </a:pPr>
            <a:r>
              <a:rPr lang="en-US" sz="1600" dirty="0" smtClean="0"/>
              <a:t>Which line(s), inserted independently at line 7, will compile? (Choose all that apply.)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A. void </a:t>
            </a:r>
            <a:r>
              <a:rPr lang="en-US" sz="1600" b="1" dirty="0" err="1" smtClean="0">
                <a:solidFill>
                  <a:srgbClr val="00B050"/>
                </a:solidFill>
              </a:rPr>
              <a:t>getSKU</a:t>
            </a:r>
            <a:r>
              <a:rPr lang="en-US" sz="1600" b="1" dirty="0" smtClean="0">
                <a:solidFill>
                  <a:srgbClr val="00B050"/>
                </a:solidFill>
              </a:rPr>
              <a:t>() { ; }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B. private void </a:t>
            </a:r>
            <a:r>
              <a:rPr lang="en-US" sz="1600" b="1" dirty="0" err="1" smtClean="0">
                <a:solidFill>
                  <a:srgbClr val="00B050"/>
                </a:solidFill>
              </a:rPr>
              <a:t>getSKU</a:t>
            </a:r>
            <a:r>
              <a:rPr lang="en-US" sz="1600" b="1" dirty="0" smtClean="0">
                <a:solidFill>
                  <a:srgbClr val="00B050"/>
                </a:solidFill>
              </a:rPr>
              <a:t>() { ; }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C. protected void </a:t>
            </a:r>
            <a:r>
              <a:rPr lang="en-US" sz="1600" b="1" dirty="0" err="1" smtClean="0">
                <a:solidFill>
                  <a:srgbClr val="00B050"/>
                </a:solidFill>
              </a:rPr>
              <a:t>getSKU</a:t>
            </a:r>
            <a:r>
              <a:rPr lang="en-US" sz="1600" b="1" dirty="0" smtClean="0">
                <a:solidFill>
                  <a:srgbClr val="00B050"/>
                </a:solidFill>
              </a:rPr>
              <a:t>() { ; }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D. public void </a:t>
            </a:r>
            <a:r>
              <a:rPr lang="en-US" sz="1600" b="1" dirty="0" err="1" smtClean="0">
                <a:solidFill>
                  <a:srgbClr val="00B050"/>
                </a:solidFill>
              </a:rPr>
              <a:t>getSKU</a:t>
            </a:r>
            <a:r>
              <a:rPr lang="en-US" sz="1600" b="1" dirty="0" smtClean="0">
                <a:solidFill>
                  <a:srgbClr val="00B050"/>
                </a:solidFill>
              </a:rPr>
              <a:t>() { ; }</a:t>
            </a:r>
            <a:endParaRPr lang="pt-BR" sz="1600" b="1" dirty="0">
              <a:solidFill>
                <a:srgbClr val="00B050"/>
              </a:solidFill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</a:t>
            </a:r>
            <a:r>
              <a:rPr lang="pt-BR" dirty="0" smtClean="0"/>
              <a:t>17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0" y="548680"/>
            <a:ext cx="9144000" cy="648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numCol="1" rtlCol="0">
            <a:spAutoFit/>
          </a:bodyPr>
          <a:lstStyle/>
          <a:p>
            <a:pPr>
              <a:buNone/>
            </a:pPr>
            <a:r>
              <a:rPr lang="en-US" sz="1200" dirty="0" smtClean="0"/>
              <a:t>Given:</a:t>
            </a:r>
          </a:p>
          <a:p>
            <a:pPr>
              <a:buNone/>
            </a:pPr>
            <a:r>
              <a:rPr lang="en-US" sz="1200" dirty="0" smtClean="0"/>
              <a:t>3. public class Stubborn implements </a:t>
            </a:r>
            <a:r>
              <a:rPr lang="en-US" sz="1200" dirty="0" err="1" smtClean="0"/>
              <a:t>Runnable</a:t>
            </a:r>
            <a:r>
              <a:rPr lang="en-US" sz="1200" dirty="0" smtClean="0"/>
              <a:t> {</a:t>
            </a:r>
          </a:p>
          <a:p>
            <a:pPr>
              <a:buNone/>
            </a:pPr>
            <a:r>
              <a:rPr lang="en-US" sz="1200" dirty="0" smtClean="0"/>
              <a:t>4. 		static Thread t1;</a:t>
            </a:r>
          </a:p>
          <a:p>
            <a:pPr>
              <a:buNone/>
            </a:pPr>
            <a:r>
              <a:rPr lang="en-US" sz="1200" dirty="0" smtClean="0"/>
              <a:t>5. 		static </a:t>
            </a:r>
            <a:r>
              <a:rPr lang="en-US" sz="1200" dirty="0" err="1" smtClean="0"/>
              <a:t>int</a:t>
            </a:r>
            <a:r>
              <a:rPr lang="en-US" sz="1200" dirty="0" smtClean="0"/>
              <a:t> x = 5;</a:t>
            </a:r>
          </a:p>
          <a:p>
            <a:pPr>
              <a:buNone/>
            </a:pPr>
            <a:r>
              <a:rPr lang="en-US" sz="1200" dirty="0" smtClean="0"/>
              <a:t>6. 		public void run() {</a:t>
            </a:r>
          </a:p>
          <a:p>
            <a:pPr>
              <a:buNone/>
            </a:pPr>
            <a:r>
              <a:rPr lang="en-US" sz="1200" dirty="0" smtClean="0"/>
              <a:t>7. 			if(</a:t>
            </a:r>
            <a:r>
              <a:rPr lang="en-US" sz="1200" dirty="0" err="1" smtClean="0"/>
              <a:t>Thread.currentThread</a:t>
            </a:r>
            <a:r>
              <a:rPr lang="en-US" sz="1200" dirty="0" smtClean="0"/>
              <a:t>().</a:t>
            </a:r>
            <a:r>
              <a:rPr lang="en-US" sz="1200" dirty="0" err="1" smtClean="0"/>
              <a:t>getId</a:t>
            </a:r>
            <a:r>
              <a:rPr lang="en-US" sz="1200" dirty="0" smtClean="0"/>
              <a:t>() == t1.getId()) shove();</a:t>
            </a:r>
          </a:p>
          <a:p>
            <a:pPr>
              <a:buNone/>
            </a:pPr>
            <a:r>
              <a:rPr lang="en-US" sz="1200" dirty="0" smtClean="0"/>
              <a:t>8. 			else push();</a:t>
            </a:r>
          </a:p>
          <a:p>
            <a:pPr>
              <a:buNone/>
            </a:pPr>
            <a:r>
              <a:rPr lang="en-US" sz="1200" dirty="0" smtClean="0"/>
              <a:t>9. 		}</a:t>
            </a:r>
          </a:p>
          <a:p>
            <a:pPr>
              <a:buNone/>
            </a:pPr>
            <a:r>
              <a:rPr lang="en-US" sz="1200" dirty="0" smtClean="0"/>
              <a:t>10. 	static synchronized void push() { shove(); }</a:t>
            </a:r>
          </a:p>
          <a:p>
            <a:pPr>
              <a:buNone/>
            </a:pPr>
            <a:r>
              <a:rPr lang="en-US" sz="1200" dirty="0" smtClean="0"/>
              <a:t>11. 	static void shove() {</a:t>
            </a:r>
          </a:p>
          <a:p>
            <a:pPr>
              <a:buNone/>
            </a:pPr>
            <a:r>
              <a:rPr lang="en-US" sz="1200" dirty="0" smtClean="0"/>
              <a:t>12. 		synchronized(</a:t>
            </a:r>
            <a:r>
              <a:rPr lang="en-US" sz="1200" dirty="0" err="1" smtClean="0"/>
              <a:t>Stubborn.class</a:t>
            </a:r>
            <a:r>
              <a:rPr lang="en-US" sz="1200" dirty="0" smtClean="0"/>
              <a:t>) {</a:t>
            </a:r>
          </a:p>
          <a:p>
            <a:pPr>
              <a:buNone/>
            </a:pPr>
            <a:r>
              <a:rPr lang="en-US" sz="1200" dirty="0" smtClean="0"/>
              <a:t>13. 			</a:t>
            </a:r>
            <a:r>
              <a:rPr lang="en-US" sz="1200" dirty="0" err="1" smtClean="0"/>
              <a:t>System.out.print</a:t>
            </a:r>
            <a:r>
              <a:rPr lang="en-US" sz="1200" dirty="0" smtClean="0"/>
              <a:t>(x-- + " ");</a:t>
            </a:r>
          </a:p>
          <a:p>
            <a:pPr>
              <a:buNone/>
            </a:pPr>
            <a:r>
              <a:rPr lang="en-US" sz="1200" dirty="0" smtClean="0"/>
              <a:t>14. 			try { </a:t>
            </a:r>
            <a:r>
              <a:rPr lang="en-US" sz="1200" dirty="0" err="1" smtClean="0"/>
              <a:t>Thread.sleep</a:t>
            </a:r>
            <a:r>
              <a:rPr lang="en-US" sz="1200" dirty="0" smtClean="0"/>
              <a:t>(2000); } catch (Exception e) { ; }</a:t>
            </a:r>
          </a:p>
          <a:p>
            <a:pPr>
              <a:buNone/>
            </a:pPr>
            <a:r>
              <a:rPr lang="en-US" sz="1200" dirty="0" smtClean="0"/>
              <a:t>15. 			if(x &gt; 0) push();</a:t>
            </a:r>
          </a:p>
          <a:p>
            <a:pPr>
              <a:buNone/>
            </a:pPr>
            <a:r>
              <a:rPr lang="en-US" sz="1200" dirty="0" smtClean="0"/>
              <a:t>16. 		} }</a:t>
            </a:r>
          </a:p>
          <a:p>
            <a:pPr>
              <a:buNone/>
            </a:pPr>
            <a:r>
              <a:rPr lang="en-US" sz="1200" dirty="0" smtClean="0"/>
              <a:t>17. 	public static void main(String[] </a:t>
            </a:r>
            <a:r>
              <a:rPr lang="en-US" sz="1200" dirty="0" err="1" smtClean="0"/>
              <a:t>args</a:t>
            </a:r>
            <a:r>
              <a:rPr lang="en-US" sz="1200" dirty="0" smtClean="0"/>
              <a:t>) {</a:t>
            </a:r>
          </a:p>
          <a:p>
            <a:pPr>
              <a:buNone/>
            </a:pPr>
            <a:r>
              <a:rPr lang="en-US" sz="1200" dirty="0" smtClean="0"/>
              <a:t>18. 		t1 = new Thread(new Stubborn());</a:t>
            </a:r>
          </a:p>
          <a:p>
            <a:pPr>
              <a:buNone/>
            </a:pPr>
            <a:r>
              <a:rPr lang="en-US" sz="1200" dirty="0" smtClean="0"/>
              <a:t>19. 		t1.start();</a:t>
            </a:r>
          </a:p>
          <a:p>
            <a:pPr>
              <a:buNone/>
            </a:pPr>
            <a:r>
              <a:rPr lang="en-US" sz="1200" dirty="0" smtClean="0"/>
              <a:t>20. 		new Thread(new Stubborn()).start();</a:t>
            </a:r>
          </a:p>
          <a:p>
            <a:pPr>
              <a:buNone/>
            </a:pPr>
            <a:r>
              <a:rPr lang="en-US" sz="1200" dirty="0" smtClean="0"/>
              <a:t>21. 	} }</a:t>
            </a:r>
          </a:p>
          <a:p>
            <a:pPr>
              <a:buNone/>
            </a:pPr>
            <a:r>
              <a:rPr lang="en-US" sz="1200" dirty="0" smtClean="0"/>
              <a:t>Which are true? (Choose all that apply.)</a:t>
            </a:r>
          </a:p>
          <a:p>
            <a:pPr>
              <a:buNone/>
            </a:pPr>
            <a:r>
              <a:rPr lang="en-US" sz="1200" dirty="0" smtClean="0"/>
              <a:t>A. Compilation fails.</a:t>
            </a:r>
          </a:p>
          <a:p>
            <a:pPr>
              <a:buNone/>
            </a:pPr>
            <a:r>
              <a:rPr lang="en-US" sz="1200" dirty="0" smtClean="0"/>
              <a:t>B. The output is 5 4 3 2 1</a:t>
            </a:r>
          </a:p>
          <a:p>
            <a:pPr>
              <a:buNone/>
            </a:pPr>
            <a:r>
              <a:rPr lang="en-US" sz="1200" dirty="0" smtClean="0"/>
              <a:t>C. The output is 5 4 3 2 1 0</a:t>
            </a:r>
          </a:p>
          <a:p>
            <a:pPr>
              <a:buNone/>
            </a:pPr>
            <a:r>
              <a:rPr lang="en-US" sz="1200" dirty="0" smtClean="0"/>
              <a:t>D. The program could deadlock.</a:t>
            </a:r>
          </a:p>
          <a:p>
            <a:pPr>
              <a:buNone/>
            </a:pPr>
            <a:r>
              <a:rPr lang="en-US" sz="1200" dirty="0" smtClean="0"/>
              <a:t>E. The output could be 5, followed by deadlock.</a:t>
            </a:r>
          </a:p>
          <a:p>
            <a:pPr>
              <a:buNone/>
            </a:pPr>
            <a:r>
              <a:rPr lang="en-US" sz="1200" dirty="0" smtClean="0"/>
              <a:t>F. If the sleep() invocation was removed, the chance of deadlock would decrease.</a:t>
            </a:r>
          </a:p>
          <a:p>
            <a:pPr>
              <a:buNone/>
            </a:pPr>
            <a:r>
              <a:rPr lang="en-US" sz="1200" dirty="0" smtClean="0"/>
              <a:t>G. As it stands, the program can’t deadlock, but if shove() was changed to synchronized,</a:t>
            </a:r>
          </a:p>
          <a:p>
            <a:pPr>
              <a:buNone/>
            </a:pPr>
            <a:r>
              <a:rPr lang="en-US" sz="1200" dirty="0" smtClean="0"/>
              <a:t>then the program could deadlock.</a:t>
            </a:r>
            <a:endParaRPr lang="pt-BR" sz="1200" b="1" dirty="0">
              <a:solidFill>
                <a:srgbClr val="00B050"/>
              </a:solidFill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</a:t>
            </a:r>
            <a:r>
              <a:rPr lang="pt-BR" dirty="0" smtClean="0"/>
              <a:t>17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0" y="548680"/>
            <a:ext cx="9144000" cy="648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numCol="1" rtlCol="0">
            <a:spAutoFit/>
          </a:bodyPr>
          <a:lstStyle/>
          <a:p>
            <a:pPr>
              <a:buNone/>
            </a:pPr>
            <a:r>
              <a:rPr lang="en-US" sz="1200" dirty="0" smtClean="0"/>
              <a:t>Given:</a:t>
            </a:r>
          </a:p>
          <a:p>
            <a:pPr>
              <a:buNone/>
            </a:pPr>
            <a:r>
              <a:rPr lang="en-US" sz="1200" dirty="0" smtClean="0"/>
              <a:t>3. public class Stubborn implements </a:t>
            </a:r>
            <a:r>
              <a:rPr lang="en-US" sz="1200" dirty="0" err="1" smtClean="0"/>
              <a:t>Runnable</a:t>
            </a:r>
            <a:r>
              <a:rPr lang="en-US" sz="1200" dirty="0" smtClean="0"/>
              <a:t> {</a:t>
            </a:r>
          </a:p>
          <a:p>
            <a:pPr>
              <a:buNone/>
            </a:pPr>
            <a:r>
              <a:rPr lang="en-US" sz="1200" dirty="0" smtClean="0"/>
              <a:t>4. 		static Thread t1;</a:t>
            </a:r>
          </a:p>
          <a:p>
            <a:pPr>
              <a:buNone/>
            </a:pPr>
            <a:r>
              <a:rPr lang="en-US" sz="1200" dirty="0" smtClean="0"/>
              <a:t>5. 		static </a:t>
            </a:r>
            <a:r>
              <a:rPr lang="en-US" sz="1200" dirty="0" err="1" smtClean="0"/>
              <a:t>int</a:t>
            </a:r>
            <a:r>
              <a:rPr lang="en-US" sz="1200" dirty="0" smtClean="0"/>
              <a:t> x = 5;</a:t>
            </a:r>
          </a:p>
          <a:p>
            <a:pPr>
              <a:buNone/>
            </a:pPr>
            <a:r>
              <a:rPr lang="en-US" sz="1200" dirty="0" smtClean="0"/>
              <a:t>6. 		public void run() {</a:t>
            </a:r>
          </a:p>
          <a:p>
            <a:pPr>
              <a:buNone/>
            </a:pPr>
            <a:r>
              <a:rPr lang="en-US" sz="1200" dirty="0" smtClean="0"/>
              <a:t>7. 			if(</a:t>
            </a:r>
            <a:r>
              <a:rPr lang="en-US" sz="1200" dirty="0" err="1" smtClean="0"/>
              <a:t>Thread.currentThread</a:t>
            </a:r>
            <a:r>
              <a:rPr lang="en-US" sz="1200" dirty="0" smtClean="0"/>
              <a:t>().</a:t>
            </a:r>
            <a:r>
              <a:rPr lang="en-US" sz="1200" dirty="0" err="1" smtClean="0"/>
              <a:t>getId</a:t>
            </a:r>
            <a:r>
              <a:rPr lang="en-US" sz="1200" dirty="0" smtClean="0"/>
              <a:t>() == t1.getId()) shove();</a:t>
            </a:r>
          </a:p>
          <a:p>
            <a:pPr>
              <a:buNone/>
            </a:pPr>
            <a:r>
              <a:rPr lang="en-US" sz="1200" dirty="0" smtClean="0"/>
              <a:t>8. 			else push();</a:t>
            </a:r>
          </a:p>
          <a:p>
            <a:pPr>
              <a:buNone/>
            </a:pPr>
            <a:r>
              <a:rPr lang="en-US" sz="1200" dirty="0" smtClean="0"/>
              <a:t>9. 		}</a:t>
            </a:r>
          </a:p>
          <a:p>
            <a:pPr>
              <a:buNone/>
            </a:pPr>
            <a:r>
              <a:rPr lang="en-US" sz="1200" dirty="0" smtClean="0"/>
              <a:t>10. 	static synchronized void push() { shove(); }</a:t>
            </a:r>
          </a:p>
          <a:p>
            <a:pPr>
              <a:buNone/>
            </a:pPr>
            <a:r>
              <a:rPr lang="en-US" sz="1200" dirty="0" smtClean="0"/>
              <a:t>11. 	static void shove() {</a:t>
            </a:r>
          </a:p>
          <a:p>
            <a:pPr>
              <a:buNone/>
            </a:pPr>
            <a:r>
              <a:rPr lang="en-US" sz="1200" dirty="0" smtClean="0"/>
              <a:t>12. 		synchronized(</a:t>
            </a:r>
            <a:r>
              <a:rPr lang="en-US" sz="1200" dirty="0" err="1" smtClean="0"/>
              <a:t>Stubborn.class</a:t>
            </a:r>
            <a:r>
              <a:rPr lang="en-US" sz="1200" dirty="0" smtClean="0"/>
              <a:t>) {</a:t>
            </a:r>
          </a:p>
          <a:p>
            <a:pPr>
              <a:buNone/>
            </a:pPr>
            <a:r>
              <a:rPr lang="en-US" sz="1200" dirty="0" smtClean="0"/>
              <a:t>13. 			</a:t>
            </a:r>
            <a:r>
              <a:rPr lang="en-US" sz="1200" dirty="0" err="1" smtClean="0"/>
              <a:t>System.out.print</a:t>
            </a:r>
            <a:r>
              <a:rPr lang="en-US" sz="1200" dirty="0" smtClean="0"/>
              <a:t>(x-- + " ");</a:t>
            </a:r>
          </a:p>
          <a:p>
            <a:pPr>
              <a:buNone/>
            </a:pPr>
            <a:r>
              <a:rPr lang="en-US" sz="1200" dirty="0" smtClean="0"/>
              <a:t>14. 			try { </a:t>
            </a:r>
            <a:r>
              <a:rPr lang="en-US" sz="1200" dirty="0" err="1" smtClean="0"/>
              <a:t>Thread.sleep</a:t>
            </a:r>
            <a:r>
              <a:rPr lang="en-US" sz="1200" dirty="0" smtClean="0"/>
              <a:t>(2000); } catch (Exception e) { ; }</a:t>
            </a:r>
          </a:p>
          <a:p>
            <a:pPr>
              <a:buNone/>
            </a:pPr>
            <a:r>
              <a:rPr lang="en-US" sz="1200" dirty="0" smtClean="0"/>
              <a:t>15. 			if(x &gt; 0) push();</a:t>
            </a:r>
          </a:p>
          <a:p>
            <a:pPr>
              <a:buNone/>
            </a:pPr>
            <a:r>
              <a:rPr lang="en-US" sz="1200" dirty="0" smtClean="0"/>
              <a:t>16. 		} }</a:t>
            </a:r>
          </a:p>
          <a:p>
            <a:pPr>
              <a:buNone/>
            </a:pPr>
            <a:r>
              <a:rPr lang="en-US" sz="1200" dirty="0" smtClean="0"/>
              <a:t>17. 	public static void main(String[] </a:t>
            </a:r>
            <a:r>
              <a:rPr lang="en-US" sz="1200" dirty="0" err="1" smtClean="0"/>
              <a:t>args</a:t>
            </a:r>
            <a:r>
              <a:rPr lang="en-US" sz="1200" dirty="0" smtClean="0"/>
              <a:t>) {</a:t>
            </a:r>
          </a:p>
          <a:p>
            <a:pPr>
              <a:buNone/>
            </a:pPr>
            <a:r>
              <a:rPr lang="en-US" sz="1200" dirty="0" smtClean="0"/>
              <a:t>18. 		t1 = new Thread(new Stubborn());</a:t>
            </a:r>
          </a:p>
          <a:p>
            <a:pPr>
              <a:buNone/>
            </a:pPr>
            <a:r>
              <a:rPr lang="en-US" sz="1200" dirty="0" smtClean="0"/>
              <a:t>19. 		t1.start();</a:t>
            </a:r>
          </a:p>
          <a:p>
            <a:pPr>
              <a:buNone/>
            </a:pPr>
            <a:r>
              <a:rPr lang="en-US" sz="1200" dirty="0" smtClean="0"/>
              <a:t>20. 		new Thread(new Stubborn()).start();</a:t>
            </a:r>
          </a:p>
          <a:p>
            <a:pPr>
              <a:buNone/>
            </a:pPr>
            <a:r>
              <a:rPr lang="en-US" sz="1200" dirty="0" smtClean="0"/>
              <a:t>21. 	} }</a:t>
            </a:r>
          </a:p>
          <a:p>
            <a:pPr>
              <a:buNone/>
            </a:pPr>
            <a:r>
              <a:rPr lang="en-US" sz="1200" dirty="0" smtClean="0"/>
              <a:t>Which are true? (Choose all that apply.)</a:t>
            </a:r>
          </a:p>
          <a:p>
            <a:pPr>
              <a:buNone/>
            </a:pPr>
            <a:r>
              <a:rPr lang="en-US" sz="1200" dirty="0" smtClean="0"/>
              <a:t>A. Compilation fails.</a:t>
            </a:r>
          </a:p>
          <a:p>
            <a:pPr>
              <a:buNone/>
            </a:pPr>
            <a:r>
              <a:rPr lang="en-US" sz="1200" dirty="0" smtClean="0"/>
              <a:t>B. The output is 5 4 3 2 1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B050"/>
                </a:solidFill>
              </a:rPr>
              <a:t>C. The output is 5 4 3 2 1 0</a:t>
            </a:r>
          </a:p>
          <a:p>
            <a:pPr>
              <a:buNone/>
            </a:pPr>
            <a:r>
              <a:rPr lang="en-US" sz="1200" dirty="0" smtClean="0"/>
              <a:t>D. The program could deadlock.</a:t>
            </a:r>
          </a:p>
          <a:p>
            <a:pPr>
              <a:buNone/>
            </a:pPr>
            <a:r>
              <a:rPr lang="en-US" sz="1200" dirty="0" smtClean="0"/>
              <a:t>E. The output could be 5, followed by deadlock.</a:t>
            </a:r>
          </a:p>
          <a:p>
            <a:pPr>
              <a:buNone/>
            </a:pPr>
            <a:r>
              <a:rPr lang="en-US" sz="1200" dirty="0" smtClean="0"/>
              <a:t>F. If the sleep() invocation was removed, the chance of deadlock would decrease.</a:t>
            </a:r>
          </a:p>
          <a:p>
            <a:pPr>
              <a:buNone/>
            </a:pPr>
            <a:r>
              <a:rPr lang="en-US" sz="1200" dirty="0" smtClean="0"/>
              <a:t>G. As it stands, the program can’t deadlock, but if shove() was changed to synchronized,</a:t>
            </a:r>
          </a:p>
          <a:p>
            <a:pPr>
              <a:buNone/>
            </a:pPr>
            <a:r>
              <a:rPr lang="en-US" sz="1200" dirty="0" smtClean="0"/>
              <a:t>then the program could deadlock.</a:t>
            </a:r>
            <a:endParaRPr lang="pt-BR" sz="1200" b="1" dirty="0">
              <a:solidFill>
                <a:srgbClr val="00B050"/>
              </a:solidFill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</a:t>
            </a:r>
            <a:r>
              <a:rPr lang="pt-BR" dirty="0" smtClean="0"/>
              <a:t>18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0" y="548680"/>
            <a:ext cx="9144000" cy="59523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numCol="1" rtlCol="0">
            <a:spAutoFit/>
          </a:bodyPr>
          <a:lstStyle/>
          <a:p>
            <a:pPr>
              <a:buNone/>
            </a:pPr>
            <a:r>
              <a:rPr lang="en-US" sz="1600" dirty="0" smtClean="0"/>
              <a:t>Given the scenario: This class is intended to allow users to write a series of messages, so that</a:t>
            </a:r>
          </a:p>
          <a:p>
            <a:pPr>
              <a:buNone/>
            </a:pPr>
            <a:r>
              <a:rPr lang="en-US" sz="1600" dirty="0" smtClean="0"/>
              <a:t>each message is identified with a timestamp and the name of the thread that wrote the message:</a:t>
            </a:r>
          </a:p>
          <a:p>
            <a:pPr>
              <a:buNone/>
            </a:pPr>
            <a:r>
              <a:rPr lang="en-US" sz="1600" dirty="0" smtClean="0"/>
              <a:t>	public class Logger {</a:t>
            </a:r>
          </a:p>
          <a:p>
            <a:pPr>
              <a:buNone/>
            </a:pPr>
            <a:r>
              <a:rPr lang="en-US" sz="1600" dirty="0" smtClean="0"/>
              <a:t>		private </a:t>
            </a:r>
            <a:r>
              <a:rPr lang="en-US" sz="1600" dirty="0" err="1" smtClean="0"/>
              <a:t>StringBuilder</a:t>
            </a:r>
            <a:r>
              <a:rPr lang="en-US" sz="1600" dirty="0" smtClean="0"/>
              <a:t> contents = new </a:t>
            </a:r>
            <a:r>
              <a:rPr lang="en-US" sz="1600" dirty="0" err="1" smtClean="0"/>
              <a:t>StringBuilder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		public void log(String message) {</a:t>
            </a:r>
          </a:p>
          <a:p>
            <a:pPr>
              <a:buNone/>
            </a:pPr>
            <a:r>
              <a:rPr lang="en-US" sz="1600" dirty="0" smtClean="0"/>
              <a:t>			</a:t>
            </a:r>
            <a:r>
              <a:rPr lang="en-US" sz="1600" dirty="0" err="1" smtClean="0"/>
              <a:t>contents.append</a:t>
            </a:r>
            <a:r>
              <a:rPr lang="en-US" sz="1600" dirty="0" smtClean="0"/>
              <a:t>(</a:t>
            </a:r>
            <a:r>
              <a:rPr lang="en-US" sz="1600" dirty="0" err="1" smtClean="0"/>
              <a:t>System.currentTimeMillis</a:t>
            </a:r>
            <a:r>
              <a:rPr lang="en-US" sz="1600" dirty="0" smtClean="0"/>
              <a:t>());</a:t>
            </a:r>
          </a:p>
          <a:p>
            <a:pPr>
              <a:buNone/>
            </a:pPr>
            <a:r>
              <a:rPr lang="en-US" sz="1600" dirty="0" smtClean="0"/>
              <a:t>			</a:t>
            </a:r>
            <a:r>
              <a:rPr lang="en-US" sz="1600" dirty="0" err="1" smtClean="0"/>
              <a:t>contents.append</a:t>
            </a:r>
            <a:r>
              <a:rPr lang="en-US" sz="1600" dirty="0" smtClean="0"/>
              <a:t>(": ");</a:t>
            </a:r>
          </a:p>
          <a:p>
            <a:pPr>
              <a:buNone/>
            </a:pPr>
            <a:r>
              <a:rPr lang="en-US" sz="1600" dirty="0" smtClean="0"/>
              <a:t>			</a:t>
            </a:r>
            <a:r>
              <a:rPr lang="en-US" sz="1600" dirty="0" err="1" smtClean="0"/>
              <a:t>contents.append</a:t>
            </a:r>
            <a:r>
              <a:rPr lang="en-US" sz="1600" dirty="0" smtClean="0"/>
              <a:t>(</a:t>
            </a:r>
            <a:r>
              <a:rPr lang="en-US" sz="1600" dirty="0" err="1" smtClean="0"/>
              <a:t>Thread.currentThread</a:t>
            </a:r>
            <a:r>
              <a:rPr lang="en-US" sz="1600" dirty="0" smtClean="0"/>
              <a:t>().</a:t>
            </a:r>
            <a:r>
              <a:rPr lang="en-US" sz="1600" dirty="0" err="1" smtClean="0"/>
              <a:t>getName</a:t>
            </a:r>
            <a:r>
              <a:rPr lang="en-US" sz="1600" dirty="0" smtClean="0"/>
              <a:t>());</a:t>
            </a:r>
          </a:p>
          <a:p>
            <a:pPr>
              <a:buNone/>
            </a:pPr>
            <a:r>
              <a:rPr lang="en-US" sz="1600" dirty="0" smtClean="0"/>
              <a:t>			</a:t>
            </a:r>
            <a:r>
              <a:rPr lang="en-US" sz="1600" dirty="0" err="1" smtClean="0"/>
              <a:t>contents.append</a:t>
            </a:r>
            <a:r>
              <a:rPr lang="en-US" sz="1600" dirty="0" smtClean="0"/>
              <a:t>(message);</a:t>
            </a:r>
          </a:p>
          <a:p>
            <a:pPr>
              <a:buNone/>
            </a:pPr>
            <a:r>
              <a:rPr lang="en-US" sz="1600" dirty="0" smtClean="0"/>
              <a:t>			</a:t>
            </a:r>
            <a:r>
              <a:rPr lang="en-US" sz="1600" dirty="0" err="1" smtClean="0"/>
              <a:t>contents.append</a:t>
            </a:r>
            <a:r>
              <a:rPr lang="en-US" sz="1600" dirty="0" smtClean="0"/>
              <a:t>("\n");</a:t>
            </a:r>
          </a:p>
          <a:p>
            <a:pPr>
              <a:buNone/>
            </a:pPr>
            <a:r>
              <a:rPr lang="en-US" sz="1600" dirty="0" smtClean="0"/>
              <a:t>		}</a:t>
            </a:r>
          </a:p>
          <a:p>
            <a:pPr>
              <a:buNone/>
            </a:pPr>
            <a:r>
              <a:rPr lang="en-US" sz="1600" dirty="0" smtClean="0"/>
              <a:t>		public String </a:t>
            </a:r>
            <a:r>
              <a:rPr lang="en-US" sz="1600" dirty="0" err="1" smtClean="0"/>
              <a:t>getContents</a:t>
            </a:r>
            <a:r>
              <a:rPr lang="en-US" sz="1600" dirty="0" smtClean="0"/>
              <a:t>() { return </a:t>
            </a:r>
            <a:r>
              <a:rPr lang="en-US" sz="1600" dirty="0" err="1" smtClean="0"/>
              <a:t>contents.toString</a:t>
            </a:r>
            <a:r>
              <a:rPr lang="en-US" sz="1600" dirty="0" smtClean="0"/>
              <a:t>(); }</a:t>
            </a:r>
          </a:p>
          <a:p>
            <a:pPr>
              <a:buNone/>
            </a:pPr>
            <a:r>
              <a:rPr lang="en-US" sz="1600" dirty="0" smtClean="0"/>
              <a:t>	}</a:t>
            </a:r>
          </a:p>
          <a:p>
            <a:pPr>
              <a:buNone/>
            </a:pPr>
            <a:r>
              <a:rPr lang="en-US" sz="1600" dirty="0" smtClean="0"/>
              <a:t>How can we ensure that instances of this class can be safely used by multiple threads?</a:t>
            </a:r>
          </a:p>
          <a:p>
            <a:pPr>
              <a:buNone/>
            </a:pPr>
            <a:r>
              <a:rPr lang="en-US" sz="1600" dirty="0" smtClean="0"/>
              <a:t>A. This class is already thread-safe</a:t>
            </a:r>
          </a:p>
          <a:p>
            <a:pPr>
              <a:buNone/>
            </a:pPr>
            <a:r>
              <a:rPr lang="en-US" sz="1600" dirty="0" smtClean="0"/>
              <a:t>B. Replacing </a:t>
            </a:r>
            <a:r>
              <a:rPr lang="en-US" sz="1600" dirty="0" err="1" smtClean="0"/>
              <a:t>StringBuilder</a:t>
            </a:r>
            <a:r>
              <a:rPr lang="en-US" sz="1600" dirty="0" smtClean="0"/>
              <a:t> with </a:t>
            </a:r>
            <a:r>
              <a:rPr lang="en-US" sz="1600" dirty="0" err="1" smtClean="0"/>
              <a:t>StringBuffer</a:t>
            </a:r>
            <a:r>
              <a:rPr lang="en-US" sz="1600" dirty="0" smtClean="0"/>
              <a:t> will make this class thread-safe</a:t>
            </a:r>
          </a:p>
          <a:p>
            <a:pPr>
              <a:buNone/>
            </a:pPr>
            <a:r>
              <a:rPr lang="en-US" sz="1600" dirty="0" smtClean="0"/>
              <a:t>C. Synchronize the log() method only</a:t>
            </a:r>
          </a:p>
          <a:p>
            <a:pPr>
              <a:buNone/>
            </a:pPr>
            <a:r>
              <a:rPr lang="en-US" sz="1600" dirty="0" smtClean="0"/>
              <a:t>D. Synchronize the </a:t>
            </a:r>
            <a:r>
              <a:rPr lang="en-US" sz="1600" dirty="0" err="1" smtClean="0"/>
              <a:t>getContents</a:t>
            </a:r>
            <a:r>
              <a:rPr lang="en-US" sz="1600" dirty="0" smtClean="0"/>
              <a:t>() method only</a:t>
            </a:r>
          </a:p>
          <a:p>
            <a:pPr>
              <a:buNone/>
            </a:pPr>
            <a:r>
              <a:rPr lang="en-US" sz="1600" dirty="0" smtClean="0"/>
              <a:t>E. Synchronize both log() and </a:t>
            </a:r>
            <a:r>
              <a:rPr lang="en-US" sz="1600" dirty="0" err="1" smtClean="0"/>
              <a:t>getContents</a:t>
            </a:r>
            <a:r>
              <a:rPr lang="en-US" sz="1600" dirty="0" smtClean="0"/>
              <a:t>()</a:t>
            </a:r>
          </a:p>
          <a:p>
            <a:pPr>
              <a:buNone/>
            </a:pPr>
            <a:r>
              <a:rPr lang="en-US" sz="1600" dirty="0" smtClean="0"/>
              <a:t>F. This class cannot be made thread-safe</a:t>
            </a:r>
            <a:endParaRPr lang="pt-BR" sz="1600" b="1" dirty="0">
              <a:solidFill>
                <a:srgbClr val="00B050"/>
              </a:solidFill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</a:t>
            </a:r>
            <a:r>
              <a:rPr lang="pt-BR" dirty="0" smtClean="0"/>
              <a:t>18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0" y="548680"/>
            <a:ext cx="9144000" cy="59523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numCol="1" rtlCol="0">
            <a:spAutoFit/>
          </a:bodyPr>
          <a:lstStyle/>
          <a:p>
            <a:pPr>
              <a:buNone/>
            </a:pPr>
            <a:r>
              <a:rPr lang="en-US" sz="1600" dirty="0" smtClean="0"/>
              <a:t>Given the scenario: This class is intended to allow users to write a series of messages, so that</a:t>
            </a:r>
          </a:p>
          <a:p>
            <a:pPr>
              <a:buNone/>
            </a:pPr>
            <a:r>
              <a:rPr lang="en-US" sz="1600" dirty="0" smtClean="0"/>
              <a:t>each message is identified with a timestamp and the name of the thread that wrote the message:</a:t>
            </a:r>
          </a:p>
          <a:p>
            <a:pPr>
              <a:buNone/>
            </a:pPr>
            <a:r>
              <a:rPr lang="en-US" sz="1600" dirty="0" smtClean="0"/>
              <a:t>	public class Logger {</a:t>
            </a:r>
          </a:p>
          <a:p>
            <a:pPr>
              <a:buNone/>
            </a:pPr>
            <a:r>
              <a:rPr lang="en-US" sz="1600" dirty="0" smtClean="0"/>
              <a:t>		private </a:t>
            </a:r>
            <a:r>
              <a:rPr lang="en-US" sz="1600" dirty="0" err="1" smtClean="0"/>
              <a:t>StringBuilder</a:t>
            </a:r>
            <a:r>
              <a:rPr lang="en-US" sz="1600" dirty="0" smtClean="0"/>
              <a:t> contents = new </a:t>
            </a:r>
            <a:r>
              <a:rPr lang="en-US" sz="1600" dirty="0" err="1" smtClean="0"/>
              <a:t>StringBuilder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		public void log(String message) {</a:t>
            </a:r>
          </a:p>
          <a:p>
            <a:pPr>
              <a:buNone/>
            </a:pPr>
            <a:r>
              <a:rPr lang="en-US" sz="1600" dirty="0" smtClean="0"/>
              <a:t>			</a:t>
            </a:r>
            <a:r>
              <a:rPr lang="en-US" sz="1600" dirty="0" err="1" smtClean="0"/>
              <a:t>contents.append</a:t>
            </a:r>
            <a:r>
              <a:rPr lang="en-US" sz="1600" dirty="0" smtClean="0"/>
              <a:t>(</a:t>
            </a:r>
            <a:r>
              <a:rPr lang="en-US" sz="1600" dirty="0" err="1" smtClean="0"/>
              <a:t>System.currentTimeMillis</a:t>
            </a:r>
            <a:r>
              <a:rPr lang="en-US" sz="1600" dirty="0" smtClean="0"/>
              <a:t>());</a:t>
            </a:r>
          </a:p>
          <a:p>
            <a:pPr>
              <a:buNone/>
            </a:pPr>
            <a:r>
              <a:rPr lang="en-US" sz="1600" dirty="0" smtClean="0"/>
              <a:t>			</a:t>
            </a:r>
            <a:r>
              <a:rPr lang="en-US" sz="1600" dirty="0" err="1" smtClean="0"/>
              <a:t>contents.append</a:t>
            </a:r>
            <a:r>
              <a:rPr lang="en-US" sz="1600" dirty="0" smtClean="0"/>
              <a:t>(": ");</a:t>
            </a:r>
          </a:p>
          <a:p>
            <a:pPr>
              <a:buNone/>
            </a:pPr>
            <a:r>
              <a:rPr lang="en-US" sz="1600" dirty="0" smtClean="0"/>
              <a:t>			</a:t>
            </a:r>
            <a:r>
              <a:rPr lang="en-US" sz="1600" dirty="0" err="1" smtClean="0"/>
              <a:t>contents.append</a:t>
            </a:r>
            <a:r>
              <a:rPr lang="en-US" sz="1600" dirty="0" smtClean="0"/>
              <a:t>(</a:t>
            </a:r>
            <a:r>
              <a:rPr lang="en-US" sz="1600" dirty="0" err="1" smtClean="0"/>
              <a:t>Thread.currentThread</a:t>
            </a:r>
            <a:r>
              <a:rPr lang="en-US" sz="1600" dirty="0" smtClean="0"/>
              <a:t>().</a:t>
            </a:r>
            <a:r>
              <a:rPr lang="en-US" sz="1600" dirty="0" err="1" smtClean="0"/>
              <a:t>getName</a:t>
            </a:r>
            <a:r>
              <a:rPr lang="en-US" sz="1600" dirty="0" smtClean="0"/>
              <a:t>());</a:t>
            </a:r>
          </a:p>
          <a:p>
            <a:pPr>
              <a:buNone/>
            </a:pPr>
            <a:r>
              <a:rPr lang="en-US" sz="1600" dirty="0" smtClean="0"/>
              <a:t>			</a:t>
            </a:r>
            <a:r>
              <a:rPr lang="en-US" sz="1600" dirty="0" err="1" smtClean="0"/>
              <a:t>contents.append</a:t>
            </a:r>
            <a:r>
              <a:rPr lang="en-US" sz="1600" dirty="0" smtClean="0"/>
              <a:t>(message);</a:t>
            </a:r>
          </a:p>
          <a:p>
            <a:pPr>
              <a:buNone/>
            </a:pPr>
            <a:r>
              <a:rPr lang="en-US" sz="1600" dirty="0" smtClean="0"/>
              <a:t>			</a:t>
            </a:r>
            <a:r>
              <a:rPr lang="en-US" sz="1600" dirty="0" err="1" smtClean="0"/>
              <a:t>contents.append</a:t>
            </a:r>
            <a:r>
              <a:rPr lang="en-US" sz="1600" dirty="0" smtClean="0"/>
              <a:t>("\n");</a:t>
            </a:r>
          </a:p>
          <a:p>
            <a:pPr>
              <a:buNone/>
            </a:pPr>
            <a:r>
              <a:rPr lang="en-US" sz="1600" dirty="0" smtClean="0"/>
              <a:t>		}</a:t>
            </a:r>
          </a:p>
          <a:p>
            <a:pPr>
              <a:buNone/>
            </a:pPr>
            <a:r>
              <a:rPr lang="en-US" sz="1600" dirty="0" smtClean="0"/>
              <a:t>		public String </a:t>
            </a:r>
            <a:r>
              <a:rPr lang="en-US" sz="1600" dirty="0" err="1" smtClean="0"/>
              <a:t>getContents</a:t>
            </a:r>
            <a:r>
              <a:rPr lang="en-US" sz="1600" dirty="0" smtClean="0"/>
              <a:t>() { return </a:t>
            </a:r>
            <a:r>
              <a:rPr lang="en-US" sz="1600" dirty="0" err="1" smtClean="0"/>
              <a:t>contents.toString</a:t>
            </a:r>
            <a:r>
              <a:rPr lang="en-US" sz="1600" dirty="0" smtClean="0"/>
              <a:t>(); }</a:t>
            </a:r>
          </a:p>
          <a:p>
            <a:pPr>
              <a:buNone/>
            </a:pPr>
            <a:r>
              <a:rPr lang="en-US" sz="1600" dirty="0" smtClean="0"/>
              <a:t>	}</a:t>
            </a:r>
          </a:p>
          <a:p>
            <a:pPr>
              <a:buNone/>
            </a:pPr>
            <a:r>
              <a:rPr lang="en-US" sz="1600" dirty="0" smtClean="0"/>
              <a:t>How can we ensure that instances of this class can be safely used by multiple threads?</a:t>
            </a:r>
          </a:p>
          <a:p>
            <a:pPr>
              <a:buNone/>
            </a:pPr>
            <a:r>
              <a:rPr lang="en-US" sz="1600" dirty="0" smtClean="0"/>
              <a:t>A. This class is already thread-safe</a:t>
            </a:r>
          </a:p>
          <a:p>
            <a:pPr>
              <a:buNone/>
            </a:pPr>
            <a:r>
              <a:rPr lang="en-US" sz="1600" dirty="0" smtClean="0"/>
              <a:t>B. Replacing </a:t>
            </a:r>
            <a:r>
              <a:rPr lang="en-US" sz="1600" dirty="0" err="1" smtClean="0"/>
              <a:t>StringBuilder</a:t>
            </a:r>
            <a:r>
              <a:rPr lang="en-US" sz="1600" dirty="0" smtClean="0"/>
              <a:t> with </a:t>
            </a:r>
            <a:r>
              <a:rPr lang="en-US" sz="1600" dirty="0" err="1" smtClean="0"/>
              <a:t>StringBuffer</a:t>
            </a:r>
            <a:r>
              <a:rPr lang="en-US" sz="1600" dirty="0" smtClean="0"/>
              <a:t> will make this class thread-safe</a:t>
            </a:r>
          </a:p>
          <a:p>
            <a:pPr>
              <a:buNone/>
            </a:pPr>
            <a:r>
              <a:rPr lang="en-US" sz="1600" dirty="0" smtClean="0"/>
              <a:t>C. Synchronize the log() method only</a:t>
            </a:r>
          </a:p>
          <a:p>
            <a:pPr>
              <a:buNone/>
            </a:pPr>
            <a:r>
              <a:rPr lang="en-US" sz="1600" dirty="0" smtClean="0"/>
              <a:t>D. Synchronize the </a:t>
            </a:r>
            <a:r>
              <a:rPr lang="en-US" sz="1600" dirty="0" err="1" smtClean="0"/>
              <a:t>getContents</a:t>
            </a:r>
            <a:r>
              <a:rPr lang="en-US" sz="1600" dirty="0" smtClean="0"/>
              <a:t>() method only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E. Synchronize both log() and </a:t>
            </a:r>
            <a:r>
              <a:rPr lang="en-US" sz="1600" b="1" dirty="0" err="1" smtClean="0">
                <a:solidFill>
                  <a:srgbClr val="00B050"/>
                </a:solidFill>
              </a:rPr>
              <a:t>getContents</a:t>
            </a:r>
            <a:r>
              <a:rPr lang="en-US" sz="1600" b="1" dirty="0" smtClean="0">
                <a:solidFill>
                  <a:srgbClr val="00B050"/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/>
              <a:t>F. This class cannot be made thread-safe</a:t>
            </a:r>
            <a:endParaRPr lang="pt-BR" sz="1600" b="1" dirty="0">
              <a:solidFill>
                <a:srgbClr val="00B050"/>
              </a:solidFill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</a:t>
            </a:r>
            <a:r>
              <a:rPr lang="pt-BR" dirty="0" smtClean="0"/>
              <a:t>19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0" y="548680"/>
            <a:ext cx="9144000" cy="6247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numCol="1" rtlCol="0">
            <a:spAutoFit/>
          </a:bodyPr>
          <a:lstStyle/>
          <a:p>
            <a:pPr>
              <a:buNone/>
            </a:pPr>
            <a:r>
              <a:rPr lang="en-US" sz="1600" dirty="0" smtClean="0"/>
              <a:t>Given:</a:t>
            </a:r>
          </a:p>
          <a:p>
            <a:pPr>
              <a:buNone/>
            </a:pPr>
            <a:r>
              <a:rPr lang="en-US" sz="1600" dirty="0" smtClean="0"/>
              <a:t>3. public class Leader implements </a:t>
            </a:r>
            <a:r>
              <a:rPr lang="en-US" sz="1600" dirty="0" err="1" smtClean="0"/>
              <a:t>Runnable</a:t>
            </a:r>
            <a:r>
              <a:rPr lang="en-US" sz="1600" dirty="0" smtClean="0"/>
              <a:t> {</a:t>
            </a:r>
          </a:p>
          <a:p>
            <a:pPr>
              <a:buNone/>
            </a:pPr>
            <a:r>
              <a:rPr lang="en-US" sz="1600" dirty="0" smtClean="0"/>
              <a:t>4. 		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en-US" sz="1600" dirty="0" smtClean="0"/>
              <a:t>5. 			Thread t = new Thread(new Leader());</a:t>
            </a:r>
          </a:p>
          <a:p>
            <a:pPr>
              <a:buNone/>
            </a:pPr>
            <a:r>
              <a:rPr lang="en-US" sz="1600" dirty="0" smtClean="0"/>
              <a:t>6. 			</a:t>
            </a:r>
            <a:r>
              <a:rPr lang="en-US" sz="1600" dirty="0" err="1" smtClean="0"/>
              <a:t>t.start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7. 			</a:t>
            </a:r>
            <a:r>
              <a:rPr lang="en-US" sz="1600" dirty="0" err="1" smtClean="0"/>
              <a:t>System.out.print</a:t>
            </a:r>
            <a:r>
              <a:rPr lang="en-US" sz="1600" dirty="0" smtClean="0"/>
              <a:t>("m1 ");</a:t>
            </a:r>
          </a:p>
          <a:p>
            <a:pPr>
              <a:buNone/>
            </a:pPr>
            <a:r>
              <a:rPr lang="en-US" sz="1600" dirty="0" smtClean="0"/>
              <a:t>8. 			</a:t>
            </a:r>
            <a:r>
              <a:rPr lang="en-US" sz="1600" dirty="0" err="1" smtClean="0"/>
              <a:t>t.join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9. 			</a:t>
            </a:r>
            <a:r>
              <a:rPr lang="en-US" sz="1600" dirty="0" err="1" smtClean="0"/>
              <a:t>System.out.print</a:t>
            </a:r>
            <a:r>
              <a:rPr lang="en-US" sz="1600" dirty="0" smtClean="0"/>
              <a:t>("m2 ");</a:t>
            </a:r>
          </a:p>
          <a:p>
            <a:pPr>
              <a:buNone/>
            </a:pPr>
            <a:r>
              <a:rPr lang="en-US" sz="1600" dirty="0" smtClean="0"/>
              <a:t>10. 	}</a:t>
            </a:r>
          </a:p>
          <a:p>
            <a:pPr>
              <a:buNone/>
            </a:pPr>
            <a:r>
              <a:rPr lang="en-US" sz="1600" dirty="0" smtClean="0"/>
              <a:t>11. 	public void run() {</a:t>
            </a:r>
          </a:p>
          <a:p>
            <a:pPr>
              <a:buNone/>
            </a:pPr>
            <a:r>
              <a:rPr lang="en-US" sz="1600" dirty="0" smtClean="0"/>
              <a:t>12. 		</a:t>
            </a:r>
            <a:r>
              <a:rPr lang="en-US" sz="1600" dirty="0" err="1" smtClean="0"/>
              <a:t>System.out.print</a:t>
            </a:r>
            <a:r>
              <a:rPr lang="en-US" sz="1600" dirty="0" smtClean="0"/>
              <a:t>("r1 ");</a:t>
            </a:r>
          </a:p>
          <a:p>
            <a:pPr>
              <a:buNone/>
            </a:pPr>
            <a:r>
              <a:rPr lang="en-US" sz="1600" dirty="0" smtClean="0"/>
              <a:t>13. 		</a:t>
            </a:r>
            <a:r>
              <a:rPr lang="en-US" sz="1600" dirty="0" err="1" smtClean="0"/>
              <a:t>System.out.print</a:t>
            </a:r>
            <a:r>
              <a:rPr lang="en-US" sz="1600" dirty="0" smtClean="0"/>
              <a:t>("r2 ");</a:t>
            </a:r>
          </a:p>
          <a:p>
            <a:pPr>
              <a:buNone/>
            </a:pPr>
            <a:r>
              <a:rPr lang="en-US" sz="1600" dirty="0" smtClean="0"/>
              <a:t>14. 	}</a:t>
            </a:r>
          </a:p>
          <a:p>
            <a:pPr>
              <a:buNone/>
            </a:pPr>
            <a:r>
              <a:rPr lang="en-US" sz="1600" dirty="0" smtClean="0"/>
              <a:t>15. }</a:t>
            </a:r>
          </a:p>
          <a:p>
            <a:pPr>
              <a:buNone/>
            </a:pPr>
            <a:r>
              <a:rPr lang="en-US" sz="1600" dirty="0" smtClean="0"/>
              <a:t>Which are true? (Choose all that apply.)</a:t>
            </a:r>
          </a:p>
          <a:p>
            <a:pPr>
              <a:buNone/>
            </a:pPr>
            <a:r>
              <a:rPr lang="en-US" sz="1600" dirty="0" smtClean="0"/>
              <a:t>A. Compilation fails</a:t>
            </a:r>
          </a:p>
          <a:p>
            <a:pPr>
              <a:buNone/>
            </a:pPr>
            <a:r>
              <a:rPr lang="en-US" sz="1600" dirty="0" smtClean="0"/>
              <a:t>B. The output could be r1 r2 m1 m2</a:t>
            </a:r>
          </a:p>
          <a:p>
            <a:pPr>
              <a:buNone/>
            </a:pPr>
            <a:r>
              <a:rPr lang="en-US" sz="1600" dirty="0" smtClean="0"/>
              <a:t>C. The output could be m1 m2 r1 r2</a:t>
            </a:r>
          </a:p>
          <a:p>
            <a:pPr>
              <a:buNone/>
            </a:pPr>
            <a:r>
              <a:rPr lang="en-US" sz="1600" dirty="0" smtClean="0"/>
              <a:t>D. The output could be m1 r1 r2 m2</a:t>
            </a:r>
          </a:p>
          <a:p>
            <a:pPr>
              <a:buNone/>
            </a:pPr>
            <a:r>
              <a:rPr lang="en-US" sz="1600" dirty="0" smtClean="0"/>
              <a:t>E. The output could be m1 r1 m2 r2</a:t>
            </a:r>
          </a:p>
          <a:p>
            <a:pPr>
              <a:buNone/>
            </a:pPr>
            <a:r>
              <a:rPr lang="en-US" sz="1600" dirty="0" smtClean="0"/>
              <a:t>F. An exception is thrown at runtime</a:t>
            </a:r>
            <a:endParaRPr lang="pt-BR" sz="1600" b="1" dirty="0">
              <a:solidFill>
                <a:srgbClr val="00B050"/>
              </a:solidFill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</a:t>
            </a:r>
            <a:r>
              <a:rPr lang="pt-BR" dirty="0" smtClean="0"/>
              <a:t>19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0" y="548680"/>
            <a:ext cx="9144000" cy="6247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numCol="1" rtlCol="0">
            <a:spAutoFit/>
          </a:bodyPr>
          <a:lstStyle/>
          <a:p>
            <a:pPr>
              <a:buNone/>
            </a:pPr>
            <a:r>
              <a:rPr lang="en-US" sz="1600" dirty="0" smtClean="0"/>
              <a:t>Given:</a:t>
            </a:r>
          </a:p>
          <a:p>
            <a:pPr>
              <a:buNone/>
            </a:pPr>
            <a:r>
              <a:rPr lang="en-US" sz="1600" dirty="0" smtClean="0"/>
              <a:t>3. public class Leader implements </a:t>
            </a:r>
            <a:r>
              <a:rPr lang="en-US" sz="1600" dirty="0" err="1" smtClean="0"/>
              <a:t>Runnable</a:t>
            </a:r>
            <a:r>
              <a:rPr lang="en-US" sz="1600" dirty="0" smtClean="0"/>
              <a:t> {</a:t>
            </a:r>
          </a:p>
          <a:p>
            <a:pPr>
              <a:buNone/>
            </a:pPr>
            <a:r>
              <a:rPr lang="en-US" sz="1600" dirty="0" smtClean="0"/>
              <a:t>4. 		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en-US" sz="1600" dirty="0" smtClean="0"/>
              <a:t>5. 			Thread t = new Thread(new Leader());</a:t>
            </a:r>
          </a:p>
          <a:p>
            <a:pPr>
              <a:buNone/>
            </a:pPr>
            <a:r>
              <a:rPr lang="en-US" sz="1600" dirty="0" smtClean="0"/>
              <a:t>6. 			</a:t>
            </a:r>
            <a:r>
              <a:rPr lang="en-US" sz="1600" dirty="0" err="1" smtClean="0"/>
              <a:t>t.start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7. 			</a:t>
            </a:r>
            <a:r>
              <a:rPr lang="en-US" sz="1600" dirty="0" err="1" smtClean="0"/>
              <a:t>System.out.print</a:t>
            </a:r>
            <a:r>
              <a:rPr lang="en-US" sz="1600" dirty="0" smtClean="0"/>
              <a:t>("m1 ");</a:t>
            </a:r>
          </a:p>
          <a:p>
            <a:pPr>
              <a:buNone/>
            </a:pPr>
            <a:r>
              <a:rPr lang="en-US" sz="1600" dirty="0" smtClean="0"/>
              <a:t>8. 			</a:t>
            </a:r>
            <a:r>
              <a:rPr lang="en-US" sz="1600" dirty="0" err="1" smtClean="0"/>
              <a:t>t.join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9. 			</a:t>
            </a:r>
            <a:r>
              <a:rPr lang="en-US" sz="1600" dirty="0" err="1" smtClean="0"/>
              <a:t>System.out.print</a:t>
            </a:r>
            <a:r>
              <a:rPr lang="en-US" sz="1600" dirty="0" smtClean="0"/>
              <a:t>("m2 ");</a:t>
            </a:r>
          </a:p>
          <a:p>
            <a:pPr>
              <a:buNone/>
            </a:pPr>
            <a:r>
              <a:rPr lang="en-US" sz="1600" dirty="0" smtClean="0"/>
              <a:t>10. 	}</a:t>
            </a:r>
          </a:p>
          <a:p>
            <a:pPr>
              <a:buNone/>
            </a:pPr>
            <a:r>
              <a:rPr lang="en-US" sz="1600" dirty="0" smtClean="0"/>
              <a:t>11. 	public void run() {</a:t>
            </a:r>
          </a:p>
          <a:p>
            <a:pPr>
              <a:buNone/>
            </a:pPr>
            <a:r>
              <a:rPr lang="en-US" sz="1600" dirty="0" smtClean="0"/>
              <a:t>12. 		</a:t>
            </a:r>
            <a:r>
              <a:rPr lang="en-US" sz="1600" dirty="0" err="1" smtClean="0"/>
              <a:t>System.out.print</a:t>
            </a:r>
            <a:r>
              <a:rPr lang="en-US" sz="1600" dirty="0" smtClean="0"/>
              <a:t>("r1 ");</a:t>
            </a:r>
          </a:p>
          <a:p>
            <a:pPr>
              <a:buNone/>
            </a:pPr>
            <a:r>
              <a:rPr lang="en-US" sz="1600" dirty="0" smtClean="0"/>
              <a:t>13. 		</a:t>
            </a:r>
            <a:r>
              <a:rPr lang="en-US" sz="1600" dirty="0" err="1" smtClean="0"/>
              <a:t>System.out.print</a:t>
            </a:r>
            <a:r>
              <a:rPr lang="en-US" sz="1600" dirty="0" smtClean="0"/>
              <a:t>("r2 ");</a:t>
            </a:r>
          </a:p>
          <a:p>
            <a:pPr>
              <a:buNone/>
            </a:pPr>
            <a:r>
              <a:rPr lang="en-US" sz="1600" dirty="0" smtClean="0"/>
              <a:t>14. 	}</a:t>
            </a:r>
          </a:p>
          <a:p>
            <a:pPr>
              <a:buNone/>
            </a:pPr>
            <a:r>
              <a:rPr lang="en-US" sz="1600" dirty="0" smtClean="0"/>
              <a:t>15. }</a:t>
            </a:r>
          </a:p>
          <a:p>
            <a:pPr>
              <a:buNone/>
            </a:pPr>
            <a:r>
              <a:rPr lang="en-US" sz="1600" dirty="0" smtClean="0"/>
              <a:t>Which are true? (Choose all that apply.)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A. Compilation fails</a:t>
            </a:r>
          </a:p>
          <a:p>
            <a:pPr>
              <a:buNone/>
            </a:pPr>
            <a:r>
              <a:rPr lang="en-US" sz="1600" dirty="0" smtClean="0"/>
              <a:t>B. The output could be r1 r2 m1 m2</a:t>
            </a:r>
          </a:p>
          <a:p>
            <a:pPr>
              <a:buNone/>
            </a:pPr>
            <a:r>
              <a:rPr lang="en-US" sz="1600" dirty="0" smtClean="0"/>
              <a:t>C. The output could be m1 m2 r1 r2</a:t>
            </a:r>
          </a:p>
          <a:p>
            <a:pPr>
              <a:buNone/>
            </a:pPr>
            <a:r>
              <a:rPr lang="en-US" sz="1600" dirty="0" smtClean="0"/>
              <a:t>D. The output could be m1 r1 r2 m2</a:t>
            </a:r>
          </a:p>
          <a:p>
            <a:pPr>
              <a:buNone/>
            </a:pPr>
            <a:r>
              <a:rPr lang="en-US" sz="1600" dirty="0" smtClean="0"/>
              <a:t>E. The output could be m1 r1 m2 r2</a:t>
            </a:r>
          </a:p>
          <a:p>
            <a:pPr>
              <a:buNone/>
            </a:pPr>
            <a:r>
              <a:rPr lang="en-US" sz="1600" dirty="0" smtClean="0"/>
              <a:t>F. An exception is thrown at runtime</a:t>
            </a:r>
            <a:endParaRPr lang="pt-BR" sz="1600" b="1" dirty="0">
              <a:solidFill>
                <a:srgbClr val="00B050"/>
              </a:solidFill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2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457200" y="764704"/>
            <a:ext cx="8229600" cy="53614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err="1" smtClean="0"/>
              <a:t>Given</a:t>
            </a:r>
            <a:r>
              <a:rPr lang="pt-BR" sz="1600" dirty="0" smtClean="0"/>
              <a:t>:</a:t>
            </a:r>
          </a:p>
          <a:p>
            <a:pPr>
              <a:buNone/>
            </a:pPr>
            <a:r>
              <a:rPr lang="pt-BR" sz="1600" dirty="0" smtClean="0"/>
              <a:t>4. </a:t>
            </a:r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 smtClean="0"/>
              <a:t>class</a:t>
            </a:r>
            <a:r>
              <a:rPr lang="pt-BR" sz="1600" dirty="0" smtClean="0"/>
              <a:t> </a:t>
            </a:r>
            <a:r>
              <a:rPr lang="pt-BR" sz="1600" dirty="0" err="1" smtClean="0"/>
              <a:t>SpecialOps</a:t>
            </a:r>
            <a:r>
              <a:rPr lang="pt-BR" sz="1600" dirty="0" smtClean="0"/>
              <a:t> {</a:t>
            </a:r>
          </a:p>
          <a:p>
            <a:pPr>
              <a:buNone/>
            </a:pPr>
            <a:r>
              <a:rPr lang="en-US" sz="1600" dirty="0" smtClean="0"/>
              <a:t>5. 	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pt-BR" sz="1600" dirty="0" smtClean="0"/>
              <a:t>6. 		String s = "";</a:t>
            </a:r>
          </a:p>
          <a:p>
            <a:pPr>
              <a:buNone/>
            </a:pPr>
            <a:r>
              <a:rPr lang="pt-BR" sz="1600" dirty="0" smtClean="0"/>
              <a:t>7. 		</a:t>
            </a:r>
            <a:r>
              <a:rPr lang="pt-BR" sz="1600" dirty="0" err="1" smtClean="0"/>
              <a:t>Boolean</a:t>
            </a:r>
            <a:r>
              <a:rPr lang="pt-BR" sz="1600" dirty="0" smtClean="0"/>
              <a:t> b1 = </a:t>
            </a:r>
            <a:r>
              <a:rPr lang="pt-BR" sz="1600" dirty="0" err="1" smtClean="0"/>
              <a:t>true</a:t>
            </a:r>
            <a:r>
              <a:rPr lang="pt-BR" sz="1600" dirty="0" smtClean="0"/>
              <a:t>;</a:t>
            </a:r>
          </a:p>
          <a:p>
            <a:pPr>
              <a:buNone/>
            </a:pPr>
            <a:r>
              <a:rPr lang="pt-BR" sz="1600" dirty="0" smtClean="0"/>
              <a:t>8. 		</a:t>
            </a:r>
            <a:r>
              <a:rPr lang="pt-BR" sz="1600" dirty="0" err="1" smtClean="0"/>
              <a:t>Boolean</a:t>
            </a:r>
            <a:r>
              <a:rPr lang="pt-BR" sz="1600" dirty="0" smtClean="0"/>
              <a:t> b2 = </a:t>
            </a:r>
            <a:r>
              <a:rPr lang="pt-BR" sz="1600" dirty="0" err="1" smtClean="0"/>
              <a:t>false</a:t>
            </a:r>
            <a:r>
              <a:rPr lang="pt-BR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9. 		if((b2 = false) | (21%5) &gt; 2) s += "x";</a:t>
            </a:r>
          </a:p>
          <a:p>
            <a:pPr>
              <a:buNone/>
            </a:pPr>
            <a:r>
              <a:rPr lang="en-US" sz="1600" dirty="0" smtClean="0"/>
              <a:t>10. 		if(b1 || (b2 = true)) s += "y";</a:t>
            </a:r>
          </a:p>
          <a:p>
            <a:pPr>
              <a:buNone/>
            </a:pPr>
            <a:r>
              <a:rPr lang="en-US" sz="1600" dirty="0" smtClean="0"/>
              <a:t>11. 		if(b2 == true) s += "z";</a:t>
            </a:r>
          </a:p>
          <a:p>
            <a:pPr>
              <a:buNone/>
            </a:pPr>
            <a:r>
              <a:rPr lang="pt-BR" sz="1600" dirty="0" smtClean="0"/>
              <a:t>12. 		System.</a:t>
            </a:r>
            <a:r>
              <a:rPr lang="pt-BR" sz="1600" dirty="0" err="1" smtClean="0"/>
              <a:t>out.println</a:t>
            </a:r>
            <a:r>
              <a:rPr lang="pt-BR" sz="1600" dirty="0" smtClean="0"/>
              <a:t>(s);</a:t>
            </a:r>
          </a:p>
          <a:p>
            <a:pPr>
              <a:buNone/>
            </a:pPr>
            <a:r>
              <a:rPr lang="pt-BR" sz="1600" dirty="0" smtClean="0"/>
              <a:t>13. 	}</a:t>
            </a:r>
          </a:p>
          <a:p>
            <a:pPr>
              <a:buNone/>
            </a:pPr>
            <a:r>
              <a:rPr lang="pt-BR" sz="1600" dirty="0" smtClean="0"/>
              <a:t>14. }</a:t>
            </a:r>
          </a:p>
          <a:p>
            <a:pPr>
              <a:buNone/>
            </a:pPr>
            <a:r>
              <a:rPr lang="en-US" sz="1600" dirty="0" smtClean="0"/>
              <a:t>Which are true? (Choose all that apply.)</a:t>
            </a:r>
          </a:p>
          <a:p>
            <a:pPr>
              <a:buNone/>
            </a:pPr>
            <a:r>
              <a:rPr lang="pt-BR" sz="1600" dirty="0" smtClean="0"/>
              <a:t>A. </a:t>
            </a:r>
            <a:r>
              <a:rPr lang="pt-BR" sz="1600" dirty="0" err="1" smtClean="0"/>
              <a:t>Compilation</a:t>
            </a:r>
            <a:r>
              <a:rPr lang="pt-BR" sz="1600" dirty="0" smtClean="0"/>
              <a:t> </a:t>
            </a:r>
            <a:r>
              <a:rPr lang="pt-BR" sz="1600" dirty="0" err="1" smtClean="0"/>
              <a:t>fails</a:t>
            </a:r>
            <a:endParaRPr lang="pt-BR" sz="1600" dirty="0" smtClean="0"/>
          </a:p>
          <a:p>
            <a:pPr>
              <a:buNone/>
            </a:pPr>
            <a:r>
              <a:rPr lang="en-US" sz="1600" dirty="0" smtClean="0"/>
              <a:t>B. x will be included in the output</a:t>
            </a:r>
          </a:p>
          <a:p>
            <a:pPr>
              <a:buNone/>
            </a:pPr>
            <a:r>
              <a:rPr lang="en-US" sz="1600" dirty="0" smtClean="0"/>
              <a:t>C. y will be included in the output</a:t>
            </a:r>
          </a:p>
          <a:p>
            <a:pPr>
              <a:buNone/>
            </a:pPr>
            <a:r>
              <a:rPr lang="en-US" sz="1600" dirty="0" smtClean="0"/>
              <a:t>D. z will be included in the output</a:t>
            </a:r>
          </a:p>
          <a:p>
            <a:pPr>
              <a:buNone/>
            </a:pPr>
            <a:r>
              <a:rPr lang="en-US" sz="1600" dirty="0" smtClean="0"/>
              <a:t>E. An exception is thrown at runtime</a:t>
            </a:r>
            <a:endParaRPr lang="pt-BR" sz="1600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</a:t>
            </a:r>
            <a:r>
              <a:rPr lang="pt-BR" dirty="0" smtClean="0"/>
              <a:t>20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0" y="548680"/>
            <a:ext cx="9144000" cy="4475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numCol="1" rtlCol="0">
            <a:spAutoFit/>
          </a:bodyPr>
          <a:lstStyle/>
          <a:p>
            <a:pPr>
              <a:buNone/>
            </a:pPr>
            <a:r>
              <a:rPr lang="en-US" sz="1600" dirty="0" smtClean="0"/>
              <a:t>Given the proper import statement(s) and:</a:t>
            </a:r>
          </a:p>
          <a:p>
            <a:pPr>
              <a:buNone/>
            </a:pPr>
            <a:r>
              <a:rPr lang="en-US" sz="1600" dirty="0" smtClean="0"/>
              <a:t>4. Console c = </a:t>
            </a:r>
            <a:r>
              <a:rPr lang="en-US" sz="1600" dirty="0" err="1" smtClean="0"/>
              <a:t>System.console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5. char[] pw;</a:t>
            </a:r>
          </a:p>
          <a:p>
            <a:pPr>
              <a:buNone/>
            </a:pPr>
            <a:r>
              <a:rPr lang="en-US" sz="1600" dirty="0" smtClean="0"/>
              <a:t>6. if(c == null) return;</a:t>
            </a:r>
          </a:p>
          <a:p>
            <a:pPr>
              <a:buNone/>
            </a:pPr>
            <a:r>
              <a:rPr lang="en-US" sz="1600" dirty="0" smtClean="0"/>
              <a:t>7. pw = </a:t>
            </a:r>
            <a:r>
              <a:rPr lang="en-US" sz="1600" dirty="0" err="1" smtClean="0"/>
              <a:t>c.readPassword</a:t>
            </a:r>
            <a:r>
              <a:rPr lang="en-US" sz="1600" dirty="0" smtClean="0"/>
              <a:t>("%s", "pw: ");</a:t>
            </a:r>
          </a:p>
          <a:p>
            <a:pPr>
              <a:buNone/>
            </a:pPr>
            <a:r>
              <a:rPr lang="en-US" sz="1600" dirty="0" smtClean="0"/>
              <a:t>8.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c.readLine</a:t>
            </a:r>
            <a:r>
              <a:rPr lang="en-US" sz="1600" dirty="0" smtClean="0"/>
              <a:t>("%s", "input: "));</a:t>
            </a:r>
          </a:p>
          <a:p>
            <a:pPr>
              <a:buNone/>
            </a:pPr>
            <a:r>
              <a:rPr lang="en-US" sz="1600" dirty="0" smtClean="0"/>
              <a:t>Which statements are true? (Choose all that apply.)</a:t>
            </a:r>
          </a:p>
          <a:p>
            <a:pPr>
              <a:buNone/>
            </a:pPr>
            <a:r>
              <a:rPr lang="en-US" sz="1600" dirty="0" smtClean="0"/>
              <a:t>A. An exception will be thrown on line 8.</a:t>
            </a:r>
          </a:p>
          <a:p>
            <a:pPr>
              <a:buNone/>
            </a:pPr>
            <a:r>
              <a:rPr lang="en-US" sz="1600" dirty="0" smtClean="0"/>
              <a:t>B. The variable pw must be a String, not a char[].</a:t>
            </a:r>
          </a:p>
          <a:p>
            <a:pPr>
              <a:buNone/>
            </a:pPr>
            <a:r>
              <a:rPr lang="en-US" sz="1600" dirty="0" smtClean="0"/>
              <a:t>C. No import statements are necessary for the code to compile.</a:t>
            </a:r>
          </a:p>
          <a:p>
            <a:pPr>
              <a:buNone/>
            </a:pPr>
            <a:r>
              <a:rPr lang="en-US" sz="1600" dirty="0" smtClean="0"/>
              <a:t>D. If the code compiles and is invoked, line 7 might never run.</a:t>
            </a:r>
          </a:p>
          <a:p>
            <a:pPr>
              <a:buNone/>
            </a:pPr>
            <a:r>
              <a:rPr lang="en-US" sz="1600" dirty="0" smtClean="0"/>
              <a:t>E. Without a third argument, the </a:t>
            </a:r>
            <a:r>
              <a:rPr lang="en-US" sz="1600" dirty="0" err="1" smtClean="0"/>
              <a:t>readPassword</a:t>
            </a:r>
            <a:r>
              <a:rPr lang="en-US" sz="1600" dirty="0" smtClean="0"/>
              <a:t>() method will echo the password the user</a:t>
            </a:r>
          </a:p>
          <a:p>
            <a:pPr>
              <a:buNone/>
            </a:pPr>
            <a:r>
              <a:rPr lang="en-US" sz="1600" dirty="0" smtClean="0"/>
              <a:t>types.</a:t>
            </a:r>
          </a:p>
          <a:p>
            <a:pPr>
              <a:buNone/>
            </a:pPr>
            <a:r>
              <a:rPr lang="en-US" sz="1600" dirty="0" smtClean="0"/>
              <a:t>F. If line 4 was replaced with the following code, the program would still compile: "Console</a:t>
            </a:r>
          </a:p>
          <a:p>
            <a:pPr>
              <a:buNone/>
            </a:pPr>
            <a:r>
              <a:rPr lang="en-US" sz="1600" dirty="0" smtClean="0"/>
              <a:t>c = new Console();".</a:t>
            </a:r>
            <a:endParaRPr lang="pt-BR" sz="1600" dirty="0">
              <a:solidFill>
                <a:schemeClr val="accent1"/>
              </a:solidFill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</a:t>
            </a:r>
            <a:r>
              <a:rPr lang="pt-BR" dirty="0" smtClean="0"/>
              <a:t>20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0" y="548680"/>
            <a:ext cx="9144000" cy="4475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numCol="1" rtlCol="0">
            <a:spAutoFit/>
          </a:bodyPr>
          <a:lstStyle/>
          <a:p>
            <a:pPr>
              <a:buNone/>
            </a:pPr>
            <a:r>
              <a:rPr lang="en-US" sz="1600" dirty="0" smtClean="0"/>
              <a:t>Given the proper import statement(s) and:</a:t>
            </a:r>
          </a:p>
          <a:p>
            <a:pPr>
              <a:buNone/>
            </a:pPr>
            <a:r>
              <a:rPr lang="en-US" sz="1600" dirty="0" smtClean="0"/>
              <a:t>4. Console c = </a:t>
            </a:r>
            <a:r>
              <a:rPr lang="en-US" sz="1600" dirty="0" err="1" smtClean="0"/>
              <a:t>System.console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5. char[] pw;</a:t>
            </a:r>
          </a:p>
          <a:p>
            <a:pPr>
              <a:buNone/>
            </a:pPr>
            <a:r>
              <a:rPr lang="en-US" sz="1600" dirty="0" smtClean="0"/>
              <a:t>6. if(c == null) return;</a:t>
            </a:r>
          </a:p>
          <a:p>
            <a:pPr>
              <a:buNone/>
            </a:pPr>
            <a:r>
              <a:rPr lang="en-US" sz="1600" dirty="0" smtClean="0"/>
              <a:t>7. pw = </a:t>
            </a:r>
            <a:r>
              <a:rPr lang="en-US" sz="1600" dirty="0" err="1" smtClean="0"/>
              <a:t>c.readPassword</a:t>
            </a:r>
            <a:r>
              <a:rPr lang="en-US" sz="1600" dirty="0" smtClean="0"/>
              <a:t>("%s", "pw: ");</a:t>
            </a:r>
          </a:p>
          <a:p>
            <a:pPr>
              <a:buNone/>
            </a:pPr>
            <a:r>
              <a:rPr lang="en-US" sz="1600" dirty="0" smtClean="0"/>
              <a:t>8.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c.readLine</a:t>
            </a:r>
            <a:r>
              <a:rPr lang="en-US" sz="1600" dirty="0" smtClean="0"/>
              <a:t>("%s", "input: "));</a:t>
            </a:r>
          </a:p>
          <a:p>
            <a:pPr>
              <a:buNone/>
            </a:pPr>
            <a:r>
              <a:rPr lang="en-US" sz="1600" dirty="0" smtClean="0"/>
              <a:t>Which statements are true? (Choose all that apply.)</a:t>
            </a:r>
          </a:p>
          <a:p>
            <a:pPr>
              <a:buNone/>
            </a:pPr>
            <a:r>
              <a:rPr lang="en-US" sz="1600" dirty="0" smtClean="0"/>
              <a:t>A. An exception will be thrown on line 8.</a:t>
            </a:r>
          </a:p>
          <a:p>
            <a:pPr>
              <a:buNone/>
            </a:pPr>
            <a:r>
              <a:rPr lang="en-US" sz="1600" dirty="0" smtClean="0"/>
              <a:t>B. The variable pw must be a String, not a char[].</a:t>
            </a:r>
          </a:p>
          <a:p>
            <a:pPr>
              <a:buNone/>
            </a:pPr>
            <a:r>
              <a:rPr lang="en-US" sz="1600" dirty="0" smtClean="0"/>
              <a:t>C. No import statements are necessary for the code to compile.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D. If the code compiles and is invoked, line 7 might never run.</a:t>
            </a:r>
          </a:p>
          <a:p>
            <a:pPr>
              <a:buNone/>
            </a:pPr>
            <a:r>
              <a:rPr lang="en-US" sz="1600" dirty="0" smtClean="0"/>
              <a:t>E. Without a third argument, the </a:t>
            </a:r>
            <a:r>
              <a:rPr lang="en-US" sz="1600" dirty="0" err="1" smtClean="0"/>
              <a:t>readPassword</a:t>
            </a:r>
            <a:r>
              <a:rPr lang="en-US" sz="1600" dirty="0" smtClean="0"/>
              <a:t>() method will echo the password the user</a:t>
            </a:r>
          </a:p>
          <a:p>
            <a:pPr>
              <a:buNone/>
            </a:pPr>
            <a:r>
              <a:rPr lang="en-US" sz="1600" dirty="0" smtClean="0"/>
              <a:t>types.</a:t>
            </a:r>
          </a:p>
          <a:p>
            <a:pPr>
              <a:buNone/>
            </a:pPr>
            <a:r>
              <a:rPr lang="en-US" sz="1600" dirty="0" smtClean="0"/>
              <a:t>F. If line 4 was replaced with the following code, the program would still compile: "Console</a:t>
            </a:r>
          </a:p>
          <a:p>
            <a:pPr>
              <a:buNone/>
            </a:pPr>
            <a:r>
              <a:rPr lang="en-US" sz="1600" dirty="0" smtClean="0"/>
              <a:t>c = new Console();".</a:t>
            </a:r>
            <a:endParaRPr lang="pt-BR" sz="1600" b="1" dirty="0">
              <a:solidFill>
                <a:srgbClr val="00B050"/>
              </a:solidFill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</a:t>
            </a:r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0" y="548680"/>
            <a:ext cx="9144000" cy="6247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numCol="1" rtlCol="0">
            <a:spAutoFit/>
          </a:bodyPr>
          <a:lstStyle/>
          <a:p>
            <a:pPr>
              <a:buNone/>
            </a:pPr>
            <a:r>
              <a:rPr lang="en-US" sz="1600" dirty="0" smtClean="0"/>
              <a:t>Given that:</a:t>
            </a:r>
          </a:p>
          <a:p>
            <a:pPr>
              <a:buNone/>
            </a:pPr>
            <a:r>
              <a:rPr lang="en-US" sz="1600" dirty="0" smtClean="0"/>
              <a:t>Exception is the </a:t>
            </a:r>
            <a:r>
              <a:rPr lang="en-US" sz="1600" dirty="0" err="1" smtClean="0"/>
              <a:t>superclass</a:t>
            </a:r>
            <a:r>
              <a:rPr lang="en-US" sz="1600" dirty="0" smtClean="0"/>
              <a:t> of </a:t>
            </a:r>
            <a:r>
              <a:rPr lang="en-US" sz="1600" dirty="0" err="1" smtClean="0"/>
              <a:t>IOException</a:t>
            </a:r>
            <a:r>
              <a:rPr lang="en-US" sz="1600" dirty="0" smtClean="0"/>
              <a:t>, and</a:t>
            </a:r>
          </a:p>
          <a:p>
            <a:pPr>
              <a:buNone/>
            </a:pPr>
            <a:r>
              <a:rPr lang="en-US" sz="1600" dirty="0" err="1" smtClean="0"/>
              <a:t>IOException</a:t>
            </a:r>
            <a:r>
              <a:rPr lang="en-US" sz="1600" dirty="0" smtClean="0"/>
              <a:t> is the </a:t>
            </a:r>
            <a:r>
              <a:rPr lang="en-US" sz="1600" dirty="0" err="1" smtClean="0"/>
              <a:t>superclass</a:t>
            </a:r>
            <a:r>
              <a:rPr lang="en-US" sz="1600" dirty="0" smtClean="0"/>
              <a:t> of </a:t>
            </a:r>
            <a:r>
              <a:rPr lang="en-US" sz="1600" dirty="0" err="1" smtClean="0"/>
              <a:t>FileNotFoundException</a:t>
            </a:r>
            <a:r>
              <a:rPr lang="en-US" sz="1600" dirty="0" smtClean="0"/>
              <a:t>, and</a:t>
            </a:r>
          </a:p>
          <a:p>
            <a:pPr>
              <a:buNone/>
            </a:pPr>
            <a:r>
              <a:rPr lang="en-US" sz="1600" dirty="0" smtClean="0"/>
              <a:t>3. 	import java.io.*;</a:t>
            </a:r>
          </a:p>
          <a:p>
            <a:pPr>
              <a:buNone/>
            </a:pPr>
            <a:r>
              <a:rPr lang="en-US" sz="1600" dirty="0" smtClean="0"/>
              <a:t>4. 	class Physicist {</a:t>
            </a:r>
          </a:p>
          <a:p>
            <a:pPr>
              <a:buNone/>
            </a:pPr>
            <a:r>
              <a:rPr lang="en-US" sz="1600" dirty="0" smtClean="0"/>
              <a:t>5. 		void think() throws </a:t>
            </a:r>
            <a:r>
              <a:rPr lang="en-US" sz="1600" dirty="0" err="1" smtClean="0"/>
              <a:t>IOException</a:t>
            </a:r>
            <a:r>
              <a:rPr lang="en-US" sz="1600" dirty="0" smtClean="0"/>
              <a:t> { }</a:t>
            </a:r>
          </a:p>
          <a:p>
            <a:pPr>
              <a:buNone/>
            </a:pPr>
            <a:r>
              <a:rPr lang="en-US" sz="1600" dirty="0" smtClean="0"/>
              <a:t>6. 	}</a:t>
            </a:r>
          </a:p>
          <a:p>
            <a:pPr>
              <a:buNone/>
            </a:pPr>
            <a:r>
              <a:rPr lang="en-US" sz="1600" dirty="0" smtClean="0"/>
              <a:t>7. 	public class Feynman extends Physicist {</a:t>
            </a:r>
          </a:p>
          <a:p>
            <a:pPr>
              <a:buNone/>
            </a:pPr>
            <a:r>
              <a:rPr lang="en-US" sz="1600" dirty="0" smtClean="0"/>
              <a:t>8. 	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en-US" sz="1600" dirty="0" smtClean="0"/>
              <a:t>9. 		new Feynman().think();</a:t>
            </a:r>
          </a:p>
          <a:p>
            <a:pPr>
              <a:buNone/>
            </a:pPr>
            <a:r>
              <a:rPr lang="en-US" sz="1600" dirty="0" smtClean="0"/>
              <a:t>10. }</a:t>
            </a:r>
          </a:p>
          <a:p>
            <a:pPr>
              <a:buNone/>
            </a:pPr>
            <a:r>
              <a:rPr lang="en-US" sz="1600" dirty="0" smtClean="0"/>
              <a:t>11. // insert method here</a:t>
            </a:r>
          </a:p>
          <a:p>
            <a:pPr>
              <a:buNone/>
            </a:pPr>
            <a:r>
              <a:rPr lang="en-US" sz="1600" dirty="0" smtClean="0"/>
              <a:t>12. }</a:t>
            </a:r>
          </a:p>
          <a:p>
            <a:pPr>
              <a:buNone/>
            </a:pPr>
            <a:r>
              <a:rPr lang="en-US" sz="1600" dirty="0" smtClean="0"/>
              <a:t>Which of the following methods, inserted independently at line 11, compiles? (Choose all</a:t>
            </a:r>
          </a:p>
          <a:p>
            <a:pPr>
              <a:buNone/>
            </a:pPr>
            <a:r>
              <a:rPr lang="en-US" sz="1600" dirty="0" smtClean="0"/>
              <a:t>that apply.)</a:t>
            </a:r>
          </a:p>
          <a:p>
            <a:pPr>
              <a:buNone/>
            </a:pPr>
            <a:r>
              <a:rPr lang="en-US" sz="1600" dirty="0" smtClean="0"/>
              <a:t>A. void think() throws Exception { }</a:t>
            </a:r>
          </a:p>
          <a:p>
            <a:pPr>
              <a:buNone/>
            </a:pPr>
            <a:r>
              <a:rPr lang="en-US" sz="1600" dirty="0" smtClean="0"/>
              <a:t>B. void think() throws </a:t>
            </a:r>
            <a:r>
              <a:rPr lang="en-US" sz="1600" dirty="0" err="1" smtClean="0"/>
              <a:t>FileNotFoundException</a:t>
            </a:r>
            <a:r>
              <a:rPr lang="en-US" sz="1600" dirty="0" smtClean="0"/>
              <a:t> { }</a:t>
            </a:r>
          </a:p>
          <a:p>
            <a:pPr>
              <a:buNone/>
            </a:pPr>
            <a:r>
              <a:rPr lang="en-US" sz="1600" dirty="0" smtClean="0"/>
              <a:t>C. public void think() { }</a:t>
            </a:r>
          </a:p>
          <a:p>
            <a:pPr>
              <a:buNone/>
            </a:pPr>
            <a:r>
              <a:rPr lang="en-US" sz="1600" dirty="0" smtClean="0"/>
              <a:t>D. protected void think() throws </a:t>
            </a:r>
            <a:r>
              <a:rPr lang="en-US" sz="1600" dirty="0" err="1" smtClean="0"/>
              <a:t>IOException</a:t>
            </a:r>
            <a:r>
              <a:rPr lang="en-US" sz="1600" dirty="0" smtClean="0"/>
              <a:t> { }</a:t>
            </a:r>
          </a:p>
          <a:p>
            <a:pPr>
              <a:buNone/>
            </a:pPr>
            <a:r>
              <a:rPr lang="en-US" sz="1600" dirty="0" smtClean="0"/>
              <a:t>E. private void think() throws </a:t>
            </a:r>
            <a:r>
              <a:rPr lang="en-US" sz="1600" dirty="0" err="1" smtClean="0"/>
              <a:t>IOException</a:t>
            </a:r>
            <a:r>
              <a:rPr lang="en-US" sz="1600" dirty="0" smtClean="0"/>
              <a:t> { }</a:t>
            </a:r>
          </a:p>
          <a:p>
            <a:pPr>
              <a:buNone/>
            </a:pPr>
            <a:r>
              <a:rPr lang="en-US" sz="1600" dirty="0" smtClean="0"/>
              <a:t>F. void think() { </a:t>
            </a:r>
            <a:r>
              <a:rPr lang="en-US" sz="1600" dirty="0" err="1" smtClean="0"/>
              <a:t>int</a:t>
            </a:r>
            <a:r>
              <a:rPr lang="en-US" sz="1600" dirty="0" smtClean="0"/>
              <a:t> x = 7/0; }</a:t>
            </a:r>
            <a:endParaRPr lang="pt-BR" sz="1600" b="1" dirty="0">
              <a:solidFill>
                <a:srgbClr val="00B050"/>
              </a:solidFill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</a:t>
            </a:r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0" y="548680"/>
            <a:ext cx="9144000" cy="6247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numCol="1" rtlCol="0">
            <a:spAutoFit/>
          </a:bodyPr>
          <a:lstStyle/>
          <a:p>
            <a:pPr>
              <a:buNone/>
            </a:pPr>
            <a:r>
              <a:rPr lang="en-US" sz="1600" dirty="0" smtClean="0"/>
              <a:t>Given that:</a:t>
            </a:r>
          </a:p>
          <a:p>
            <a:pPr>
              <a:buNone/>
            </a:pPr>
            <a:r>
              <a:rPr lang="en-US" sz="1600" dirty="0" smtClean="0"/>
              <a:t>Exception is the </a:t>
            </a:r>
            <a:r>
              <a:rPr lang="en-US" sz="1600" dirty="0" err="1" smtClean="0"/>
              <a:t>superclass</a:t>
            </a:r>
            <a:r>
              <a:rPr lang="en-US" sz="1600" dirty="0" smtClean="0"/>
              <a:t> of </a:t>
            </a:r>
            <a:r>
              <a:rPr lang="en-US" sz="1600" dirty="0" err="1" smtClean="0"/>
              <a:t>IOException</a:t>
            </a:r>
            <a:r>
              <a:rPr lang="en-US" sz="1600" dirty="0" smtClean="0"/>
              <a:t>, and</a:t>
            </a:r>
          </a:p>
          <a:p>
            <a:pPr>
              <a:buNone/>
            </a:pPr>
            <a:r>
              <a:rPr lang="en-US" sz="1600" dirty="0" err="1" smtClean="0"/>
              <a:t>IOException</a:t>
            </a:r>
            <a:r>
              <a:rPr lang="en-US" sz="1600" dirty="0" smtClean="0"/>
              <a:t> is the </a:t>
            </a:r>
            <a:r>
              <a:rPr lang="en-US" sz="1600" dirty="0" err="1" smtClean="0"/>
              <a:t>superclass</a:t>
            </a:r>
            <a:r>
              <a:rPr lang="en-US" sz="1600" dirty="0" smtClean="0"/>
              <a:t> of </a:t>
            </a:r>
            <a:r>
              <a:rPr lang="en-US" sz="1600" dirty="0" err="1" smtClean="0"/>
              <a:t>FileNotFoundException</a:t>
            </a:r>
            <a:r>
              <a:rPr lang="en-US" sz="1600" dirty="0" smtClean="0"/>
              <a:t>, and</a:t>
            </a:r>
          </a:p>
          <a:p>
            <a:pPr>
              <a:buNone/>
            </a:pPr>
            <a:r>
              <a:rPr lang="en-US" sz="1600" dirty="0" smtClean="0"/>
              <a:t>3. 	import java.io.*;</a:t>
            </a:r>
          </a:p>
          <a:p>
            <a:pPr>
              <a:buNone/>
            </a:pPr>
            <a:r>
              <a:rPr lang="en-US" sz="1600" dirty="0" smtClean="0"/>
              <a:t>4. 	class Physicist {</a:t>
            </a:r>
          </a:p>
          <a:p>
            <a:pPr>
              <a:buNone/>
            </a:pPr>
            <a:r>
              <a:rPr lang="en-US" sz="1600" dirty="0" smtClean="0"/>
              <a:t>5. 		void think() throws </a:t>
            </a:r>
            <a:r>
              <a:rPr lang="en-US" sz="1600" dirty="0" err="1" smtClean="0"/>
              <a:t>IOException</a:t>
            </a:r>
            <a:r>
              <a:rPr lang="en-US" sz="1600" dirty="0" smtClean="0"/>
              <a:t> { }</a:t>
            </a:r>
          </a:p>
          <a:p>
            <a:pPr>
              <a:buNone/>
            </a:pPr>
            <a:r>
              <a:rPr lang="en-US" sz="1600" dirty="0" smtClean="0"/>
              <a:t>6. 	}</a:t>
            </a:r>
          </a:p>
          <a:p>
            <a:pPr>
              <a:buNone/>
            </a:pPr>
            <a:r>
              <a:rPr lang="en-US" sz="1600" dirty="0" smtClean="0"/>
              <a:t>7. 	public class Feynman extends Physicist {</a:t>
            </a:r>
          </a:p>
          <a:p>
            <a:pPr>
              <a:buNone/>
            </a:pPr>
            <a:r>
              <a:rPr lang="en-US" sz="1600" dirty="0" smtClean="0"/>
              <a:t>8. 	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en-US" sz="1600" dirty="0" smtClean="0"/>
              <a:t>9. 		new Feynman().think();</a:t>
            </a:r>
          </a:p>
          <a:p>
            <a:pPr>
              <a:buNone/>
            </a:pPr>
            <a:r>
              <a:rPr lang="en-US" sz="1600" dirty="0" smtClean="0"/>
              <a:t>10. }</a:t>
            </a:r>
          </a:p>
          <a:p>
            <a:pPr>
              <a:buNone/>
            </a:pPr>
            <a:r>
              <a:rPr lang="en-US" sz="1600" dirty="0" smtClean="0"/>
              <a:t>11. // insert method here</a:t>
            </a:r>
          </a:p>
          <a:p>
            <a:pPr>
              <a:buNone/>
            </a:pPr>
            <a:r>
              <a:rPr lang="en-US" sz="1600" dirty="0" smtClean="0"/>
              <a:t>12. }</a:t>
            </a:r>
          </a:p>
          <a:p>
            <a:pPr>
              <a:buNone/>
            </a:pPr>
            <a:r>
              <a:rPr lang="en-US" sz="1600" dirty="0" smtClean="0"/>
              <a:t>Which of the following methods, inserted independently at line 11, compiles? (Choose all</a:t>
            </a:r>
          </a:p>
          <a:p>
            <a:pPr>
              <a:buNone/>
            </a:pPr>
            <a:r>
              <a:rPr lang="en-US" sz="1600" dirty="0" smtClean="0"/>
              <a:t>that apply.)</a:t>
            </a:r>
          </a:p>
          <a:p>
            <a:pPr>
              <a:buNone/>
            </a:pPr>
            <a:r>
              <a:rPr lang="en-US" sz="1600" dirty="0" smtClean="0"/>
              <a:t>A. void think() throws Exception { }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B. void think() throws </a:t>
            </a:r>
            <a:r>
              <a:rPr lang="en-US" sz="1600" b="1" dirty="0" err="1" smtClean="0">
                <a:solidFill>
                  <a:srgbClr val="00B050"/>
                </a:solidFill>
              </a:rPr>
              <a:t>FileNotFoundException</a:t>
            </a:r>
            <a:r>
              <a:rPr lang="en-US" sz="1600" b="1" dirty="0" smtClean="0">
                <a:solidFill>
                  <a:srgbClr val="00B050"/>
                </a:solidFill>
              </a:rPr>
              <a:t> { }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C. public void think() { }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D. protected void think() throws </a:t>
            </a:r>
            <a:r>
              <a:rPr lang="en-US" sz="1600" b="1" dirty="0" err="1" smtClean="0">
                <a:solidFill>
                  <a:srgbClr val="00B050"/>
                </a:solidFill>
              </a:rPr>
              <a:t>IOException</a:t>
            </a:r>
            <a:r>
              <a:rPr lang="en-US" sz="1600" b="1" dirty="0" smtClean="0">
                <a:solidFill>
                  <a:srgbClr val="00B050"/>
                </a:solidFill>
              </a:rPr>
              <a:t> { }</a:t>
            </a:r>
          </a:p>
          <a:p>
            <a:pPr>
              <a:buNone/>
            </a:pPr>
            <a:r>
              <a:rPr lang="en-US" sz="1600" dirty="0" smtClean="0"/>
              <a:t>E. private void think() throws </a:t>
            </a:r>
            <a:r>
              <a:rPr lang="en-US" sz="1600" dirty="0" err="1" smtClean="0"/>
              <a:t>IOException</a:t>
            </a:r>
            <a:r>
              <a:rPr lang="en-US" sz="1600" dirty="0" smtClean="0"/>
              <a:t> { }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F. void think() { </a:t>
            </a:r>
            <a:r>
              <a:rPr lang="en-US" sz="1600" b="1" dirty="0" err="1" smtClean="0">
                <a:solidFill>
                  <a:srgbClr val="00B050"/>
                </a:solidFill>
              </a:rPr>
              <a:t>int</a:t>
            </a:r>
            <a:r>
              <a:rPr lang="en-US" sz="1600" b="1" dirty="0" smtClean="0">
                <a:solidFill>
                  <a:srgbClr val="00B050"/>
                </a:solidFill>
              </a:rPr>
              <a:t> x = 7/0; }</a:t>
            </a:r>
            <a:endParaRPr lang="pt-BR" sz="1600" b="1" dirty="0">
              <a:solidFill>
                <a:srgbClr val="00B050"/>
              </a:solidFill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</a:t>
            </a:r>
            <a:r>
              <a:rPr lang="pt-BR" dirty="0" smtClean="0"/>
              <a:t>22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0" y="548680"/>
            <a:ext cx="9144000" cy="56569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numCol="1" rtlCol="0">
            <a:spAutoFit/>
          </a:bodyPr>
          <a:lstStyle/>
          <a:p>
            <a:pPr>
              <a:buNone/>
            </a:pPr>
            <a:r>
              <a:rPr lang="en-US" sz="1600" dirty="0" smtClean="0"/>
              <a:t>Given:</a:t>
            </a:r>
          </a:p>
          <a:p>
            <a:pPr>
              <a:buNone/>
            </a:pPr>
            <a:r>
              <a:rPr lang="en-US" sz="1600" dirty="0" smtClean="0"/>
              <a:t>4. public class </a:t>
            </a:r>
            <a:r>
              <a:rPr lang="en-US" sz="1600" dirty="0" err="1" smtClean="0"/>
              <a:t>Zingseng</a:t>
            </a:r>
            <a:r>
              <a:rPr lang="en-US" sz="1600" dirty="0" smtClean="0"/>
              <a:t> extends Thread {</a:t>
            </a:r>
          </a:p>
          <a:p>
            <a:pPr>
              <a:buNone/>
            </a:pPr>
            <a:r>
              <a:rPr lang="en-US" sz="1600" dirty="0" smtClean="0"/>
              <a:t>5. 		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throws Exception {</a:t>
            </a:r>
          </a:p>
          <a:p>
            <a:pPr>
              <a:buNone/>
            </a:pPr>
            <a:r>
              <a:rPr lang="en-US" sz="1600" dirty="0" smtClean="0"/>
              <a:t>6. 			Thread t1 = new Thread(new </a:t>
            </a:r>
            <a:r>
              <a:rPr lang="en-US" sz="1600" dirty="0" err="1" smtClean="0"/>
              <a:t>Zingseng</a:t>
            </a:r>
            <a:r>
              <a:rPr lang="en-US" sz="1600" dirty="0" smtClean="0"/>
              <a:t>());</a:t>
            </a:r>
          </a:p>
          <a:p>
            <a:pPr>
              <a:buNone/>
            </a:pPr>
            <a:r>
              <a:rPr lang="en-US" sz="1600" dirty="0" smtClean="0"/>
              <a:t>7. 			t1.start();</a:t>
            </a:r>
          </a:p>
          <a:p>
            <a:pPr>
              <a:buNone/>
            </a:pPr>
            <a:r>
              <a:rPr lang="en-US" sz="1600" dirty="0" smtClean="0"/>
              <a:t>8. 			// insert code here</a:t>
            </a:r>
          </a:p>
          <a:p>
            <a:pPr>
              <a:buNone/>
            </a:pPr>
            <a:r>
              <a:rPr lang="en-US" sz="1600" dirty="0" smtClean="0"/>
              <a:t>9. 			for(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1000; </a:t>
            </a:r>
            <a:r>
              <a:rPr lang="en-US" sz="1600" dirty="0" err="1" smtClean="0"/>
              <a:t>i</a:t>
            </a:r>
            <a:r>
              <a:rPr lang="en-US" sz="1600" dirty="0" smtClean="0"/>
              <a:t>++) // Loop #1</a:t>
            </a:r>
          </a:p>
          <a:p>
            <a:pPr>
              <a:buNone/>
            </a:pPr>
            <a:r>
              <a:rPr lang="en-US" sz="1600" dirty="0" smtClean="0"/>
              <a:t>10. 			</a:t>
            </a:r>
            <a:r>
              <a:rPr lang="en-US" sz="1600" dirty="0" err="1" smtClean="0"/>
              <a:t>System.out.print</a:t>
            </a:r>
            <a:r>
              <a:rPr lang="en-US" sz="1600" dirty="0" smtClean="0"/>
              <a:t>(</a:t>
            </a:r>
            <a:r>
              <a:rPr lang="en-US" sz="1600" dirty="0" err="1" smtClean="0"/>
              <a:t>Thread.currentThread</a:t>
            </a:r>
            <a:r>
              <a:rPr lang="en-US" sz="1600" dirty="0" smtClean="0"/>
              <a:t>().</a:t>
            </a:r>
            <a:r>
              <a:rPr lang="en-US" sz="1600" dirty="0" err="1" smtClean="0"/>
              <a:t>getName</a:t>
            </a:r>
            <a:r>
              <a:rPr lang="en-US" sz="1600" dirty="0" smtClean="0"/>
              <a:t>() + " ");</a:t>
            </a:r>
          </a:p>
          <a:p>
            <a:pPr>
              <a:buNone/>
            </a:pPr>
            <a:r>
              <a:rPr lang="en-US" sz="1600" dirty="0" smtClean="0"/>
              <a:t>11. 	}</a:t>
            </a:r>
          </a:p>
          <a:p>
            <a:pPr>
              <a:buNone/>
            </a:pPr>
            <a:r>
              <a:rPr lang="en-US" sz="1600" dirty="0" smtClean="0"/>
              <a:t>12. 	public void run() {</a:t>
            </a:r>
          </a:p>
          <a:p>
            <a:pPr>
              <a:buNone/>
            </a:pPr>
            <a:r>
              <a:rPr lang="en-US" sz="1600" dirty="0" smtClean="0"/>
              <a:t>13. 		for(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1000; </a:t>
            </a:r>
            <a:r>
              <a:rPr lang="en-US" sz="1600" dirty="0" err="1" smtClean="0"/>
              <a:t>i</a:t>
            </a:r>
            <a:r>
              <a:rPr lang="en-US" sz="1600" dirty="0" smtClean="0"/>
              <a:t>++) // Loop #2</a:t>
            </a:r>
          </a:p>
          <a:p>
            <a:pPr>
              <a:buNone/>
            </a:pPr>
            <a:r>
              <a:rPr lang="en-US" sz="1600" dirty="0" smtClean="0"/>
              <a:t>14. 		</a:t>
            </a:r>
            <a:r>
              <a:rPr lang="en-US" sz="1600" dirty="0" err="1" smtClean="0"/>
              <a:t>System.out.print</a:t>
            </a:r>
            <a:r>
              <a:rPr lang="en-US" sz="1600" dirty="0" smtClean="0"/>
              <a:t>(</a:t>
            </a:r>
            <a:r>
              <a:rPr lang="en-US" sz="1600" dirty="0" err="1" smtClean="0"/>
              <a:t>Thread.currentThread</a:t>
            </a:r>
            <a:r>
              <a:rPr lang="en-US" sz="1600" dirty="0" smtClean="0"/>
              <a:t>().</a:t>
            </a:r>
            <a:r>
              <a:rPr lang="en-US" sz="1600" dirty="0" err="1" smtClean="0"/>
              <a:t>getName</a:t>
            </a:r>
            <a:r>
              <a:rPr lang="en-US" sz="1600" dirty="0" smtClean="0"/>
              <a:t>() + " ");</a:t>
            </a:r>
          </a:p>
          <a:p>
            <a:pPr>
              <a:buNone/>
            </a:pPr>
            <a:r>
              <a:rPr lang="en-US" sz="1600" dirty="0" smtClean="0"/>
              <a:t>15. 	} }</a:t>
            </a:r>
          </a:p>
          <a:p>
            <a:pPr>
              <a:buNone/>
            </a:pPr>
            <a:r>
              <a:rPr lang="en-US" sz="1600" dirty="0" smtClean="0"/>
              <a:t>Which code, inserted independently at line 8, will make most (or all) of Loop #2’s iterations</a:t>
            </a:r>
          </a:p>
          <a:p>
            <a:pPr>
              <a:buNone/>
            </a:pPr>
            <a:r>
              <a:rPr lang="en-US" sz="1600" dirty="0" smtClean="0"/>
              <a:t>run before most (or all) of Loop #1’s iterations? (Choose all that apply.)</a:t>
            </a:r>
          </a:p>
          <a:p>
            <a:pPr>
              <a:buNone/>
            </a:pPr>
            <a:r>
              <a:rPr lang="en-US" sz="1600" dirty="0" smtClean="0"/>
              <a:t>A. // just a comment</a:t>
            </a:r>
          </a:p>
          <a:p>
            <a:pPr>
              <a:buNone/>
            </a:pPr>
            <a:r>
              <a:rPr lang="en-US" sz="1600" dirty="0" smtClean="0"/>
              <a:t>B. t1.join();</a:t>
            </a:r>
          </a:p>
          <a:p>
            <a:pPr>
              <a:buNone/>
            </a:pPr>
            <a:r>
              <a:rPr lang="en-US" sz="1600" dirty="0" smtClean="0"/>
              <a:t>C. t1.yield();</a:t>
            </a:r>
          </a:p>
          <a:p>
            <a:pPr>
              <a:buNone/>
            </a:pPr>
            <a:r>
              <a:rPr lang="en-US" sz="1600" dirty="0" smtClean="0"/>
              <a:t>D. t1.sleep(1000);</a:t>
            </a:r>
            <a:endParaRPr lang="pt-BR" sz="1600" b="1" dirty="0">
              <a:solidFill>
                <a:srgbClr val="00B050"/>
              </a:solidFill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</a:t>
            </a:r>
            <a:r>
              <a:rPr lang="pt-BR" dirty="0" smtClean="0"/>
              <a:t>22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0" y="548680"/>
            <a:ext cx="9144000" cy="56569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numCol="1" rtlCol="0">
            <a:spAutoFit/>
          </a:bodyPr>
          <a:lstStyle/>
          <a:p>
            <a:pPr>
              <a:buNone/>
            </a:pPr>
            <a:r>
              <a:rPr lang="en-US" sz="1600" dirty="0" smtClean="0"/>
              <a:t>Given:</a:t>
            </a:r>
          </a:p>
          <a:p>
            <a:pPr>
              <a:buNone/>
            </a:pPr>
            <a:r>
              <a:rPr lang="en-US" sz="1600" dirty="0" smtClean="0"/>
              <a:t>4. public class </a:t>
            </a:r>
            <a:r>
              <a:rPr lang="en-US" sz="1600" dirty="0" err="1" smtClean="0"/>
              <a:t>Zingseng</a:t>
            </a:r>
            <a:r>
              <a:rPr lang="en-US" sz="1600" dirty="0" smtClean="0"/>
              <a:t> extends Thread {</a:t>
            </a:r>
          </a:p>
          <a:p>
            <a:pPr>
              <a:buNone/>
            </a:pPr>
            <a:r>
              <a:rPr lang="en-US" sz="1600" dirty="0" smtClean="0"/>
              <a:t>5. 		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throws Exception {</a:t>
            </a:r>
          </a:p>
          <a:p>
            <a:pPr>
              <a:buNone/>
            </a:pPr>
            <a:r>
              <a:rPr lang="en-US" sz="1600" dirty="0" smtClean="0"/>
              <a:t>6. 			Thread t1 = new Thread(new </a:t>
            </a:r>
            <a:r>
              <a:rPr lang="en-US" sz="1600" dirty="0" err="1" smtClean="0"/>
              <a:t>Zingseng</a:t>
            </a:r>
            <a:r>
              <a:rPr lang="en-US" sz="1600" dirty="0" smtClean="0"/>
              <a:t>());</a:t>
            </a:r>
          </a:p>
          <a:p>
            <a:pPr>
              <a:buNone/>
            </a:pPr>
            <a:r>
              <a:rPr lang="en-US" sz="1600" dirty="0" smtClean="0"/>
              <a:t>7. 			t1.start();</a:t>
            </a:r>
          </a:p>
          <a:p>
            <a:pPr>
              <a:buNone/>
            </a:pPr>
            <a:r>
              <a:rPr lang="en-US" sz="1600" dirty="0" smtClean="0"/>
              <a:t>8. 			// insert code here</a:t>
            </a:r>
          </a:p>
          <a:p>
            <a:pPr>
              <a:buNone/>
            </a:pPr>
            <a:r>
              <a:rPr lang="en-US" sz="1600" dirty="0" smtClean="0"/>
              <a:t>9. 			for(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1000; </a:t>
            </a:r>
            <a:r>
              <a:rPr lang="en-US" sz="1600" dirty="0" err="1" smtClean="0"/>
              <a:t>i</a:t>
            </a:r>
            <a:r>
              <a:rPr lang="en-US" sz="1600" dirty="0" smtClean="0"/>
              <a:t>++) // Loop #1</a:t>
            </a:r>
          </a:p>
          <a:p>
            <a:pPr>
              <a:buNone/>
            </a:pPr>
            <a:r>
              <a:rPr lang="en-US" sz="1600" dirty="0" smtClean="0"/>
              <a:t>10. 			</a:t>
            </a:r>
            <a:r>
              <a:rPr lang="en-US" sz="1600" dirty="0" err="1" smtClean="0"/>
              <a:t>System.out.print</a:t>
            </a:r>
            <a:r>
              <a:rPr lang="en-US" sz="1600" dirty="0" smtClean="0"/>
              <a:t>(</a:t>
            </a:r>
            <a:r>
              <a:rPr lang="en-US" sz="1600" dirty="0" err="1" smtClean="0"/>
              <a:t>Thread.currentThread</a:t>
            </a:r>
            <a:r>
              <a:rPr lang="en-US" sz="1600" dirty="0" smtClean="0"/>
              <a:t>().</a:t>
            </a:r>
            <a:r>
              <a:rPr lang="en-US" sz="1600" dirty="0" err="1" smtClean="0"/>
              <a:t>getName</a:t>
            </a:r>
            <a:r>
              <a:rPr lang="en-US" sz="1600" dirty="0" smtClean="0"/>
              <a:t>() + " ");</a:t>
            </a:r>
          </a:p>
          <a:p>
            <a:pPr>
              <a:buNone/>
            </a:pPr>
            <a:r>
              <a:rPr lang="en-US" sz="1600" dirty="0" smtClean="0"/>
              <a:t>11. 	}</a:t>
            </a:r>
          </a:p>
          <a:p>
            <a:pPr>
              <a:buNone/>
            </a:pPr>
            <a:r>
              <a:rPr lang="en-US" sz="1600" dirty="0" smtClean="0"/>
              <a:t>12. 	public void run() {</a:t>
            </a:r>
          </a:p>
          <a:p>
            <a:pPr>
              <a:buNone/>
            </a:pPr>
            <a:r>
              <a:rPr lang="en-US" sz="1600" dirty="0" smtClean="0"/>
              <a:t>13. 		for(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1000; </a:t>
            </a:r>
            <a:r>
              <a:rPr lang="en-US" sz="1600" dirty="0" err="1" smtClean="0"/>
              <a:t>i</a:t>
            </a:r>
            <a:r>
              <a:rPr lang="en-US" sz="1600" dirty="0" smtClean="0"/>
              <a:t>++) // Loop #2</a:t>
            </a:r>
          </a:p>
          <a:p>
            <a:pPr>
              <a:buNone/>
            </a:pPr>
            <a:r>
              <a:rPr lang="en-US" sz="1600" dirty="0" smtClean="0"/>
              <a:t>14. 		</a:t>
            </a:r>
            <a:r>
              <a:rPr lang="en-US" sz="1600" dirty="0" err="1" smtClean="0"/>
              <a:t>System.out.print</a:t>
            </a:r>
            <a:r>
              <a:rPr lang="en-US" sz="1600" dirty="0" smtClean="0"/>
              <a:t>(</a:t>
            </a:r>
            <a:r>
              <a:rPr lang="en-US" sz="1600" dirty="0" err="1" smtClean="0"/>
              <a:t>Thread.currentThread</a:t>
            </a:r>
            <a:r>
              <a:rPr lang="en-US" sz="1600" dirty="0" smtClean="0"/>
              <a:t>().</a:t>
            </a:r>
            <a:r>
              <a:rPr lang="en-US" sz="1600" dirty="0" err="1" smtClean="0"/>
              <a:t>getName</a:t>
            </a:r>
            <a:r>
              <a:rPr lang="en-US" sz="1600" dirty="0" smtClean="0"/>
              <a:t>() + " ");</a:t>
            </a:r>
          </a:p>
          <a:p>
            <a:pPr>
              <a:buNone/>
            </a:pPr>
            <a:r>
              <a:rPr lang="en-US" sz="1600" dirty="0" smtClean="0"/>
              <a:t>15. 	} }</a:t>
            </a:r>
          </a:p>
          <a:p>
            <a:pPr>
              <a:buNone/>
            </a:pPr>
            <a:r>
              <a:rPr lang="en-US" sz="1600" dirty="0" smtClean="0"/>
              <a:t>Which code, inserted independently at line 8, will make most (or all) of Loop #2’s iterations</a:t>
            </a:r>
          </a:p>
          <a:p>
            <a:pPr>
              <a:buNone/>
            </a:pPr>
            <a:r>
              <a:rPr lang="en-US" sz="1600" dirty="0" smtClean="0"/>
              <a:t>run before most (or all) of Loop #1’s iterations? (Choose all that apply.)</a:t>
            </a:r>
          </a:p>
          <a:p>
            <a:pPr>
              <a:buNone/>
            </a:pPr>
            <a:r>
              <a:rPr lang="en-US" sz="1600" dirty="0" smtClean="0"/>
              <a:t>A. // just a comment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B. t1.join();</a:t>
            </a:r>
          </a:p>
          <a:p>
            <a:pPr>
              <a:buNone/>
            </a:pPr>
            <a:r>
              <a:rPr lang="en-US" sz="1600" dirty="0" smtClean="0"/>
              <a:t>C. t1.yield();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D. t1.sleep(1000);</a:t>
            </a:r>
            <a:endParaRPr lang="pt-BR" sz="1600" b="1" dirty="0">
              <a:solidFill>
                <a:srgbClr val="00B050"/>
              </a:solidFill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2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457200" y="764704"/>
            <a:ext cx="8229600" cy="53614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err="1" smtClean="0"/>
              <a:t>Given</a:t>
            </a:r>
            <a:r>
              <a:rPr lang="pt-BR" sz="1600" dirty="0" smtClean="0"/>
              <a:t>:</a:t>
            </a:r>
          </a:p>
          <a:p>
            <a:pPr>
              <a:buNone/>
            </a:pPr>
            <a:r>
              <a:rPr lang="pt-BR" sz="1600" dirty="0" smtClean="0"/>
              <a:t>4. </a:t>
            </a:r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 smtClean="0"/>
              <a:t>class</a:t>
            </a:r>
            <a:r>
              <a:rPr lang="pt-BR" sz="1600" dirty="0" smtClean="0"/>
              <a:t> </a:t>
            </a:r>
            <a:r>
              <a:rPr lang="pt-BR" sz="1600" dirty="0" err="1" smtClean="0"/>
              <a:t>SpecialOps</a:t>
            </a:r>
            <a:r>
              <a:rPr lang="pt-BR" sz="1600" dirty="0" smtClean="0"/>
              <a:t> {</a:t>
            </a:r>
          </a:p>
          <a:p>
            <a:pPr>
              <a:buNone/>
            </a:pPr>
            <a:r>
              <a:rPr lang="en-US" sz="1600" dirty="0" smtClean="0"/>
              <a:t>5. 	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pt-BR" sz="1600" dirty="0" smtClean="0"/>
              <a:t>6. 		String s = "";</a:t>
            </a:r>
          </a:p>
          <a:p>
            <a:pPr>
              <a:buNone/>
            </a:pPr>
            <a:r>
              <a:rPr lang="pt-BR" sz="1600" dirty="0" smtClean="0"/>
              <a:t>7. 		</a:t>
            </a:r>
            <a:r>
              <a:rPr lang="pt-BR" sz="1600" dirty="0" err="1" smtClean="0"/>
              <a:t>Boolean</a:t>
            </a:r>
            <a:r>
              <a:rPr lang="pt-BR" sz="1600" dirty="0" smtClean="0"/>
              <a:t> b1 = </a:t>
            </a:r>
            <a:r>
              <a:rPr lang="pt-BR" sz="1600" dirty="0" err="1" smtClean="0"/>
              <a:t>true</a:t>
            </a:r>
            <a:r>
              <a:rPr lang="pt-BR" sz="1600" dirty="0" smtClean="0"/>
              <a:t>;</a:t>
            </a:r>
          </a:p>
          <a:p>
            <a:pPr>
              <a:buNone/>
            </a:pPr>
            <a:r>
              <a:rPr lang="pt-BR" sz="1600" dirty="0" smtClean="0"/>
              <a:t>8. 		</a:t>
            </a:r>
            <a:r>
              <a:rPr lang="pt-BR" sz="1600" dirty="0" err="1" smtClean="0"/>
              <a:t>Boolean</a:t>
            </a:r>
            <a:r>
              <a:rPr lang="pt-BR" sz="1600" dirty="0" smtClean="0"/>
              <a:t> b2 = </a:t>
            </a:r>
            <a:r>
              <a:rPr lang="pt-BR" sz="1600" dirty="0" err="1" smtClean="0"/>
              <a:t>false</a:t>
            </a:r>
            <a:r>
              <a:rPr lang="pt-BR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9. 		if((b2 = false) | (21%5) &gt; 2) s += "x";</a:t>
            </a:r>
          </a:p>
          <a:p>
            <a:pPr>
              <a:buNone/>
            </a:pPr>
            <a:r>
              <a:rPr lang="en-US" sz="1600" dirty="0" smtClean="0"/>
              <a:t>10. 		if(b1 || (b2 = true)) s += "y";</a:t>
            </a:r>
          </a:p>
          <a:p>
            <a:pPr>
              <a:buNone/>
            </a:pPr>
            <a:r>
              <a:rPr lang="en-US" sz="1600" dirty="0" smtClean="0"/>
              <a:t>11. 		if(b2 == true) s += "z";</a:t>
            </a:r>
          </a:p>
          <a:p>
            <a:pPr>
              <a:buNone/>
            </a:pPr>
            <a:r>
              <a:rPr lang="pt-BR" sz="1600" dirty="0" smtClean="0"/>
              <a:t>12. 		System.</a:t>
            </a:r>
            <a:r>
              <a:rPr lang="pt-BR" sz="1600" dirty="0" err="1" smtClean="0"/>
              <a:t>out.println</a:t>
            </a:r>
            <a:r>
              <a:rPr lang="pt-BR" sz="1600" dirty="0" smtClean="0"/>
              <a:t>(s);</a:t>
            </a:r>
          </a:p>
          <a:p>
            <a:pPr>
              <a:buNone/>
            </a:pPr>
            <a:r>
              <a:rPr lang="pt-BR" sz="1600" dirty="0" smtClean="0"/>
              <a:t>13. 	}</a:t>
            </a:r>
          </a:p>
          <a:p>
            <a:pPr>
              <a:buNone/>
            </a:pPr>
            <a:r>
              <a:rPr lang="pt-BR" sz="1600" dirty="0" smtClean="0"/>
              <a:t>14. }</a:t>
            </a:r>
          </a:p>
          <a:p>
            <a:pPr>
              <a:buNone/>
            </a:pPr>
            <a:r>
              <a:rPr lang="en-US" sz="1600" dirty="0" smtClean="0"/>
              <a:t>Which are true? (Choose all that apply.)</a:t>
            </a:r>
          </a:p>
          <a:p>
            <a:pPr>
              <a:buNone/>
            </a:pPr>
            <a:r>
              <a:rPr lang="pt-BR" sz="1600" dirty="0" smtClean="0"/>
              <a:t>A. </a:t>
            </a:r>
            <a:r>
              <a:rPr lang="pt-BR" sz="1600" dirty="0" err="1" smtClean="0"/>
              <a:t>Compilation</a:t>
            </a:r>
            <a:r>
              <a:rPr lang="pt-BR" sz="1600" dirty="0" smtClean="0"/>
              <a:t> </a:t>
            </a:r>
            <a:r>
              <a:rPr lang="pt-BR" sz="1600" dirty="0" err="1" smtClean="0"/>
              <a:t>fails</a:t>
            </a:r>
            <a:endParaRPr lang="pt-BR" sz="1600" dirty="0" smtClean="0"/>
          </a:p>
          <a:p>
            <a:pPr>
              <a:buNone/>
            </a:pPr>
            <a:r>
              <a:rPr lang="en-US" sz="1600" dirty="0" smtClean="0"/>
              <a:t>B. x will be included in the output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C. y will be included in the output</a:t>
            </a:r>
          </a:p>
          <a:p>
            <a:pPr>
              <a:buNone/>
            </a:pPr>
            <a:r>
              <a:rPr lang="en-US" sz="1600" dirty="0" smtClean="0"/>
              <a:t>D. z will be included in the output</a:t>
            </a:r>
          </a:p>
          <a:p>
            <a:pPr>
              <a:buNone/>
            </a:pPr>
            <a:r>
              <a:rPr lang="en-US" sz="1600" dirty="0" smtClean="0"/>
              <a:t>E. An exception is thrown at runtime</a:t>
            </a:r>
            <a:endParaRPr lang="pt-BR" sz="1600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3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457200" y="764704"/>
            <a:ext cx="8229600" cy="59523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err="1" smtClean="0"/>
              <a:t>Given</a:t>
            </a:r>
            <a:r>
              <a:rPr lang="pt-BR" sz="1600" dirty="0" smtClean="0"/>
              <a:t>:</a:t>
            </a:r>
          </a:p>
          <a:p>
            <a:pPr>
              <a:buNone/>
            </a:pPr>
            <a:r>
              <a:rPr lang="pt-BR" sz="1600" dirty="0" smtClean="0"/>
              <a:t>3. </a:t>
            </a:r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 smtClean="0"/>
              <a:t>class</a:t>
            </a:r>
            <a:r>
              <a:rPr lang="pt-BR" sz="1600" dirty="0" smtClean="0"/>
              <a:t> Spock {</a:t>
            </a:r>
          </a:p>
          <a:p>
            <a:pPr>
              <a:buNone/>
            </a:pPr>
            <a:r>
              <a:rPr lang="en-US" sz="1600" dirty="0" smtClean="0"/>
              <a:t>4. 	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pt-BR" sz="1600" dirty="0" smtClean="0"/>
              <a:t>5. 		</a:t>
            </a:r>
            <a:r>
              <a:rPr lang="pt-BR" sz="1600" dirty="0" err="1" smtClean="0"/>
              <a:t>int</a:t>
            </a:r>
            <a:r>
              <a:rPr lang="pt-BR" sz="1600" dirty="0" smtClean="0"/>
              <a:t> </a:t>
            </a:r>
            <a:r>
              <a:rPr lang="pt-BR" sz="1600" dirty="0" err="1" smtClean="0"/>
              <a:t>mask</a:t>
            </a:r>
            <a:r>
              <a:rPr lang="pt-BR" sz="1600" dirty="0" smtClean="0"/>
              <a:t> = 0;</a:t>
            </a:r>
          </a:p>
          <a:p>
            <a:pPr>
              <a:buNone/>
            </a:pPr>
            <a:r>
              <a:rPr lang="pt-BR" sz="1600" dirty="0" smtClean="0"/>
              <a:t>6. 		</a:t>
            </a:r>
            <a:r>
              <a:rPr lang="pt-BR" sz="1600" dirty="0" err="1" smtClean="0"/>
              <a:t>int</a:t>
            </a:r>
            <a:r>
              <a:rPr lang="pt-BR" sz="1600" dirty="0" smtClean="0"/>
              <a:t> </a:t>
            </a:r>
            <a:r>
              <a:rPr lang="pt-BR" sz="1600" dirty="0" err="1" smtClean="0"/>
              <a:t>count</a:t>
            </a:r>
            <a:r>
              <a:rPr lang="pt-BR" sz="1600" dirty="0" smtClean="0"/>
              <a:t> = 0;</a:t>
            </a:r>
          </a:p>
          <a:p>
            <a:pPr>
              <a:buNone/>
            </a:pPr>
            <a:r>
              <a:rPr lang="en-US" sz="1600" dirty="0" smtClean="0"/>
              <a:t>7. 		if( ((5&lt;7) || (++count &lt; 10)) | mask++ &lt; 10 ) mask = mask + 1;</a:t>
            </a:r>
          </a:p>
          <a:p>
            <a:pPr>
              <a:buNone/>
            </a:pPr>
            <a:r>
              <a:rPr lang="da-DK" sz="1600" dirty="0" smtClean="0"/>
              <a:t>8. 		if( (6 &gt; 8) ^ false) mask = mask + 10;</a:t>
            </a:r>
          </a:p>
          <a:p>
            <a:pPr>
              <a:buNone/>
            </a:pPr>
            <a:r>
              <a:rPr lang="en-US" sz="1600" dirty="0" smtClean="0"/>
              <a:t>9. 		if( !(mask &gt; 1) &amp;&amp; ++count &gt; 1) mask = mask + 100;</a:t>
            </a:r>
          </a:p>
          <a:p>
            <a:pPr>
              <a:buNone/>
            </a:pPr>
            <a:r>
              <a:rPr lang="pt-BR" sz="1600" dirty="0" smtClean="0"/>
              <a:t>10. 		System.</a:t>
            </a:r>
            <a:r>
              <a:rPr lang="pt-BR" sz="1600" dirty="0" err="1" smtClean="0"/>
              <a:t>out.println</a:t>
            </a:r>
            <a:r>
              <a:rPr lang="pt-BR" sz="1600" dirty="0" smtClean="0"/>
              <a:t>(</a:t>
            </a:r>
            <a:r>
              <a:rPr lang="pt-BR" sz="1600" dirty="0" err="1" smtClean="0"/>
              <a:t>mask</a:t>
            </a:r>
            <a:r>
              <a:rPr lang="pt-BR" sz="1600" dirty="0" smtClean="0"/>
              <a:t> + " " + </a:t>
            </a:r>
            <a:r>
              <a:rPr lang="pt-BR" sz="1600" dirty="0" err="1" smtClean="0"/>
              <a:t>count</a:t>
            </a:r>
            <a:r>
              <a:rPr lang="pt-BR" sz="1600" dirty="0" smtClean="0"/>
              <a:t>);</a:t>
            </a:r>
          </a:p>
          <a:p>
            <a:pPr>
              <a:buNone/>
            </a:pPr>
            <a:r>
              <a:rPr lang="pt-BR" sz="1600" dirty="0" smtClean="0"/>
              <a:t>11. 	}</a:t>
            </a:r>
          </a:p>
          <a:p>
            <a:pPr>
              <a:buNone/>
            </a:pPr>
            <a:r>
              <a:rPr lang="pt-BR" sz="1600" dirty="0" smtClean="0"/>
              <a:t>12. }</a:t>
            </a:r>
          </a:p>
          <a:p>
            <a:pPr>
              <a:buNone/>
            </a:pPr>
            <a:r>
              <a:rPr lang="en-US" sz="1600" dirty="0" smtClean="0"/>
              <a:t>Which two answers are true about the value of mask and the value of count at line 10?</a:t>
            </a:r>
          </a:p>
          <a:p>
            <a:pPr>
              <a:buNone/>
            </a:pPr>
            <a:r>
              <a:rPr lang="pt-BR" sz="1600" dirty="0" smtClean="0"/>
              <a:t>(</a:t>
            </a:r>
            <a:r>
              <a:rPr lang="pt-BR" sz="1600" dirty="0" err="1" smtClean="0"/>
              <a:t>Choose</a:t>
            </a:r>
            <a:r>
              <a:rPr lang="pt-BR" sz="1600" dirty="0" smtClean="0"/>
              <a:t> </a:t>
            </a:r>
            <a:r>
              <a:rPr lang="pt-BR" sz="1600" dirty="0" err="1" smtClean="0"/>
              <a:t>two</a:t>
            </a:r>
            <a:r>
              <a:rPr lang="pt-BR" sz="1600" dirty="0" smtClean="0"/>
              <a:t>.)</a:t>
            </a:r>
          </a:p>
          <a:p>
            <a:pPr>
              <a:buNone/>
            </a:pPr>
            <a:r>
              <a:rPr lang="pt-BR" sz="1600" dirty="0" smtClean="0"/>
              <a:t>A. </a:t>
            </a:r>
            <a:r>
              <a:rPr lang="pt-BR" sz="1600" dirty="0" err="1" smtClean="0"/>
              <a:t>mask</a:t>
            </a:r>
            <a:r>
              <a:rPr lang="pt-BR" sz="1600" dirty="0" smtClean="0"/>
              <a:t> is 0</a:t>
            </a:r>
          </a:p>
          <a:p>
            <a:pPr>
              <a:buNone/>
            </a:pPr>
            <a:r>
              <a:rPr lang="pt-BR" sz="1600" dirty="0" smtClean="0"/>
              <a:t>B. </a:t>
            </a:r>
            <a:r>
              <a:rPr lang="pt-BR" sz="1600" dirty="0" err="1" smtClean="0"/>
              <a:t>mask</a:t>
            </a:r>
            <a:r>
              <a:rPr lang="pt-BR" sz="1600" dirty="0" smtClean="0"/>
              <a:t> is 1</a:t>
            </a:r>
          </a:p>
          <a:p>
            <a:pPr>
              <a:buNone/>
            </a:pPr>
            <a:r>
              <a:rPr lang="pt-BR" sz="1600" dirty="0" smtClean="0"/>
              <a:t>C. </a:t>
            </a:r>
            <a:r>
              <a:rPr lang="pt-BR" sz="1600" dirty="0" err="1" smtClean="0"/>
              <a:t>mask</a:t>
            </a:r>
            <a:r>
              <a:rPr lang="pt-BR" sz="1600" dirty="0" smtClean="0"/>
              <a:t> is 2</a:t>
            </a:r>
          </a:p>
          <a:p>
            <a:pPr>
              <a:buNone/>
            </a:pPr>
            <a:r>
              <a:rPr lang="pt-BR" sz="1600" dirty="0" smtClean="0"/>
              <a:t>D. </a:t>
            </a:r>
            <a:r>
              <a:rPr lang="pt-BR" sz="1600" dirty="0" err="1" smtClean="0"/>
              <a:t>mask</a:t>
            </a:r>
            <a:r>
              <a:rPr lang="pt-BR" sz="1600" dirty="0" smtClean="0"/>
              <a:t> is 10</a:t>
            </a:r>
          </a:p>
          <a:p>
            <a:pPr>
              <a:buNone/>
            </a:pPr>
            <a:r>
              <a:rPr lang="en-US" sz="1600" dirty="0" smtClean="0"/>
              <a:t>E. mask is greater than 10</a:t>
            </a:r>
          </a:p>
          <a:p>
            <a:pPr>
              <a:buNone/>
            </a:pPr>
            <a:r>
              <a:rPr lang="pt-BR" sz="1600" dirty="0" smtClean="0"/>
              <a:t>F. </a:t>
            </a:r>
            <a:r>
              <a:rPr lang="pt-BR" sz="1600" dirty="0" err="1" smtClean="0"/>
              <a:t>count</a:t>
            </a:r>
            <a:r>
              <a:rPr lang="pt-BR" sz="1600" dirty="0" smtClean="0"/>
              <a:t> is 0</a:t>
            </a:r>
          </a:p>
          <a:p>
            <a:pPr>
              <a:buNone/>
            </a:pPr>
            <a:r>
              <a:rPr lang="en-US" sz="1600" dirty="0" smtClean="0"/>
              <a:t>G. count is greater than 0</a:t>
            </a:r>
            <a:endParaRPr lang="pt-BR" sz="1600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3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457200" y="764704"/>
            <a:ext cx="8229600" cy="59523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err="1" smtClean="0"/>
              <a:t>Given</a:t>
            </a:r>
            <a:r>
              <a:rPr lang="pt-BR" sz="1600" dirty="0" smtClean="0"/>
              <a:t>:</a:t>
            </a:r>
          </a:p>
          <a:p>
            <a:pPr>
              <a:buNone/>
            </a:pPr>
            <a:r>
              <a:rPr lang="pt-BR" sz="1600" dirty="0" smtClean="0"/>
              <a:t>3. </a:t>
            </a:r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 smtClean="0"/>
              <a:t>class</a:t>
            </a:r>
            <a:r>
              <a:rPr lang="pt-BR" sz="1600" dirty="0" smtClean="0"/>
              <a:t> Spock {</a:t>
            </a:r>
          </a:p>
          <a:p>
            <a:pPr>
              <a:buNone/>
            </a:pPr>
            <a:r>
              <a:rPr lang="en-US" sz="1600" dirty="0" smtClean="0"/>
              <a:t>4. 	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pt-BR" sz="1600" dirty="0" smtClean="0"/>
              <a:t>5. 		</a:t>
            </a:r>
            <a:r>
              <a:rPr lang="pt-BR" sz="1600" dirty="0" err="1" smtClean="0"/>
              <a:t>int</a:t>
            </a:r>
            <a:r>
              <a:rPr lang="pt-BR" sz="1600" dirty="0" smtClean="0"/>
              <a:t> </a:t>
            </a:r>
            <a:r>
              <a:rPr lang="pt-BR" sz="1600" dirty="0" err="1" smtClean="0"/>
              <a:t>mask</a:t>
            </a:r>
            <a:r>
              <a:rPr lang="pt-BR" sz="1600" dirty="0" smtClean="0"/>
              <a:t> = 0;</a:t>
            </a:r>
          </a:p>
          <a:p>
            <a:pPr>
              <a:buNone/>
            </a:pPr>
            <a:r>
              <a:rPr lang="pt-BR" sz="1600" dirty="0" smtClean="0"/>
              <a:t>6. 		</a:t>
            </a:r>
            <a:r>
              <a:rPr lang="pt-BR" sz="1600" dirty="0" err="1" smtClean="0"/>
              <a:t>int</a:t>
            </a:r>
            <a:r>
              <a:rPr lang="pt-BR" sz="1600" dirty="0" smtClean="0"/>
              <a:t> </a:t>
            </a:r>
            <a:r>
              <a:rPr lang="pt-BR" sz="1600" dirty="0" err="1" smtClean="0"/>
              <a:t>count</a:t>
            </a:r>
            <a:r>
              <a:rPr lang="pt-BR" sz="1600" dirty="0" smtClean="0"/>
              <a:t> = 0;</a:t>
            </a:r>
          </a:p>
          <a:p>
            <a:pPr>
              <a:buNone/>
            </a:pPr>
            <a:r>
              <a:rPr lang="en-US" sz="1600" dirty="0" smtClean="0"/>
              <a:t>7. 		if( ((5&lt;7) || (++count &lt; 10)) | mask++ &lt; 10 ) mask = mask + 1;</a:t>
            </a:r>
          </a:p>
          <a:p>
            <a:pPr>
              <a:buNone/>
            </a:pPr>
            <a:r>
              <a:rPr lang="da-DK" sz="1600" dirty="0" smtClean="0"/>
              <a:t>8. 		if( (6 &gt; 8) ^ false) mask = mask + 10;</a:t>
            </a:r>
          </a:p>
          <a:p>
            <a:pPr>
              <a:buNone/>
            </a:pPr>
            <a:r>
              <a:rPr lang="en-US" sz="1600" dirty="0" smtClean="0"/>
              <a:t>9. 		if( !(mask &gt; 1) &amp;&amp; ++count &gt; 1) mask = mask + 100;</a:t>
            </a:r>
          </a:p>
          <a:p>
            <a:pPr>
              <a:buNone/>
            </a:pPr>
            <a:r>
              <a:rPr lang="pt-BR" sz="1600" dirty="0" smtClean="0"/>
              <a:t>10. 		System.</a:t>
            </a:r>
            <a:r>
              <a:rPr lang="pt-BR" sz="1600" dirty="0" err="1" smtClean="0"/>
              <a:t>out.println</a:t>
            </a:r>
            <a:r>
              <a:rPr lang="pt-BR" sz="1600" dirty="0" smtClean="0"/>
              <a:t>(</a:t>
            </a:r>
            <a:r>
              <a:rPr lang="pt-BR" sz="1600" dirty="0" err="1" smtClean="0"/>
              <a:t>mask</a:t>
            </a:r>
            <a:r>
              <a:rPr lang="pt-BR" sz="1600" dirty="0" smtClean="0"/>
              <a:t> + " " + </a:t>
            </a:r>
            <a:r>
              <a:rPr lang="pt-BR" sz="1600" dirty="0" err="1" smtClean="0"/>
              <a:t>count</a:t>
            </a:r>
            <a:r>
              <a:rPr lang="pt-BR" sz="1600" dirty="0" smtClean="0"/>
              <a:t>);</a:t>
            </a:r>
          </a:p>
          <a:p>
            <a:pPr>
              <a:buNone/>
            </a:pPr>
            <a:r>
              <a:rPr lang="pt-BR" sz="1600" dirty="0" smtClean="0"/>
              <a:t>11. 	}</a:t>
            </a:r>
          </a:p>
          <a:p>
            <a:pPr>
              <a:buNone/>
            </a:pPr>
            <a:r>
              <a:rPr lang="pt-BR" sz="1600" dirty="0" smtClean="0"/>
              <a:t>12. }</a:t>
            </a:r>
          </a:p>
          <a:p>
            <a:pPr>
              <a:buNone/>
            </a:pPr>
            <a:r>
              <a:rPr lang="en-US" sz="1600" dirty="0" smtClean="0"/>
              <a:t>Which two answers are true about the value of mask and the value of count at line 10?</a:t>
            </a:r>
          </a:p>
          <a:p>
            <a:pPr>
              <a:buNone/>
            </a:pPr>
            <a:r>
              <a:rPr lang="pt-BR" sz="1600" dirty="0" smtClean="0"/>
              <a:t>(</a:t>
            </a:r>
            <a:r>
              <a:rPr lang="pt-BR" sz="1600" dirty="0" err="1" smtClean="0"/>
              <a:t>Choose</a:t>
            </a:r>
            <a:r>
              <a:rPr lang="pt-BR" sz="1600" dirty="0" smtClean="0"/>
              <a:t> </a:t>
            </a:r>
            <a:r>
              <a:rPr lang="pt-BR" sz="1600" dirty="0" err="1" smtClean="0"/>
              <a:t>two</a:t>
            </a:r>
            <a:r>
              <a:rPr lang="pt-BR" sz="1600" dirty="0" smtClean="0"/>
              <a:t>.)</a:t>
            </a:r>
          </a:p>
          <a:p>
            <a:pPr>
              <a:buNone/>
            </a:pPr>
            <a:r>
              <a:rPr lang="pt-BR" sz="1600" dirty="0" smtClean="0"/>
              <a:t>A. </a:t>
            </a:r>
            <a:r>
              <a:rPr lang="pt-BR" sz="1600" dirty="0" err="1" smtClean="0"/>
              <a:t>mask</a:t>
            </a:r>
            <a:r>
              <a:rPr lang="pt-BR" sz="1600" dirty="0" smtClean="0"/>
              <a:t> is 0</a:t>
            </a:r>
          </a:p>
          <a:p>
            <a:pPr>
              <a:buNone/>
            </a:pPr>
            <a:r>
              <a:rPr lang="pt-BR" sz="1600" dirty="0" smtClean="0"/>
              <a:t>B. </a:t>
            </a:r>
            <a:r>
              <a:rPr lang="pt-BR" sz="1600" dirty="0" err="1" smtClean="0"/>
              <a:t>mask</a:t>
            </a:r>
            <a:r>
              <a:rPr lang="pt-BR" sz="1600" dirty="0" smtClean="0"/>
              <a:t> is 1</a:t>
            </a:r>
          </a:p>
          <a:p>
            <a:pPr>
              <a:buNone/>
            </a:pPr>
            <a:r>
              <a:rPr lang="pt-BR" sz="1600" b="1" dirty="0" smtClean="0">
                <a:solidFill>
                  <a:srgbClr val="00B050"/>
                </a:solidFill>
              </a:rPr>
              <a:t>C. </a:t>
            </a:r>
            <a:r>
              <a:rPr lang="pt-BR" sz="1600" b="1" dirty="0" err="1" smtClean="0">
                <a:solidFill>
                  <a:srgbClr val="00B050"/>
                </a:solidFill>
              </a:rPr>
              <a:t>mask</a:t>
            </a:r>
            <a:r>
              <a:rPr lang="pt-BR" sz="1600" b="1" dirty="0" smtClean="0">
                <a:solidFill>
                  <a:srgbClr val="00B050"/>
                </a:solidFill>
              </a:rPr>
              <a:t> is 2</a:t>
            </a:r>
          </a:p>
          <a:p>
            <a:pPr>
              <a:buNone/>
            </a:pPr>
            <a:r>
              <a:rPr lang="pt-BR" sz="1600" dirty="0" smtClean="0"/>
              <a:t>D. </a:t>
            </a:r>
            <a:r>
              <a:rPr lang="pt-BR" sz="1600" dirty="0" err="1" smtClean="0"/>
              <a:t>mask</a:t>
            </a:r>
            <a:r>
              <a:rPr lang="pt-BR" sz="1600" dirty="0" smtClean="0"/>
              <a:t> is 10</a:t>
            </a:r>
          </a:p>
          <a:p>
            <a:pPr>
              <a:buNone/>
            </a:pPr>
            <a:r>
              <a:rPr lang="en-US" sz="1600" dirty="0" smtClean="0"/>
              <a:t>E. mask is greater than 10</a:t>
            </a:r>
          </a:p>
          <a:p>
            <a:pPr>
              <a:buNone/>
            </a:pPr>
            <a:r>
              <a:rPr lang="pt-BR" sz="1600" b="1" dirty="0" smtClean="0">
                <a:solidFill>
                  <a:srgbClr val="00B050"/>
                </a:solidFill>
              </a:rPr>
              <a:t>F. </a:t>
            </a:r>
            <a:r>
              <a:rPr lang="pt-BR" sz="1600" b="1" dirty="0" err="1" smtClean="0">
                <a:solidFill>
                  <a:srgbClr val="00B050"/>
                </a:solidFill>
              </a:rPr>
              <a:t>count</a:t>
            </a:r>
            <a:r>
              <a:rPr lang="pt-BR" sz="1600" b="1" dirty="0" smtClean="0">
                <a:solidFill>
                  <a:srgbClr val="00B050"/>
                </a:solidFill>
              </a:rPr>
              <a:t> is 0</a:t>
            </a:r>
          </a:p>
          <a:p>
            <a:pPr>
              <a:buNone/>
            </a:pPr>
            <a:r>
              <a:rPr lang="en-US" sz="1600" dirty="0" smtClean="0"/>
              <a:t>G. count is greater than 0</a:t>
            </a:r>
            <a:endParaRPr lang="pt-BR" sz="1600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4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457200" y="478637"/>
            <a:ext cx="8229600" cy="64171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500" dirty="0" err="1" smtClean="0"/>
              <a:t>Given</a:t>
            </a:r>
            <a:r>
              <a:rPr lang="pt-BR" sz="1500" dirty="0" smtClean="0"/>
              <a:t>:</a:t>
            </a:r>
          </a:p>
          <a:p>
            <a:pPr>
              <a:buNone/>
            </a:pPr>
            <a:r>
              <a:rPr lang="pt-BR" sz="1500" dirty="0" smtClean="0"/>
              <a:t>3. interface </a:t>
            </a:r>
            <a:r>
              <a:rPr lang="pt-BR" sz="1500" dirty="0" err="1" smtClean="0"/>
              <a:t>Vessel</a:t>
            </a:r>
            <a:r>
              <a:rPr lang="pt-BR" sz="1500" dirty="0" smtClean="0"/>
              <a:t> { }</a:t>
            </a:r>
          </a:p>
          <a:p>
            <a:pPr>
              <a:buNone/>
            </a:pPr>
            <a:r>
              <a:rPr lang="pt-BR" sz="1500" dirty="0" smtClean="0"/>
              <a:t>4. interface </a:t>
            </a:r>
            <a:r>
              <a:rPr lang="pt-BR" sz="1500" dirty="0" err="1" smtClean="0"/>
              <a:t>Toy</a:t>
            </a:r>
            <a:r>
              <a:rPr lang="pt-BR" sz="1500" dirty="0" smtClean="0"/>
              <a:t> { }</a:t>
            </a:r>
          </a:p>
          <a:p>
            <a:pPr>
              <a:buNone/>
            </a:pPr>
            <a:r>
              <a:rPr lang="en-US" sz="1500" dirty="0" smtClean="0"/>
              <a:t>5. class Boat implements Vessel { }</a:t>
            </a:r>
          </a:p>
          <a:p>
            <a:pPr>
              <a:buNone/>
            </a:pPr>
            <a:r>
              <a:rPr lang="en-US" sz="1500" dirty="0" smtClean="0"/>
              <a:t>6. class Speedboat extends Boat implements Toy { }</a:t>
            </a:r>
          </a:p>
          <a:p>
            <a:pPr>
              <a:buNone/>
            </a:pPr>
            <a:r>
              <a:rPr lang="pt-BR" sz="1500" dirty="0" smtClean="0"/>
              <a:t>7. </a:t>
            </a:r>
            <a:r>
              <a:rPr lang="pt-BR" sz="1500" dirty="0" err="1" smtClean="0"/>
              <a:t>public</a:t>
            </a:r>
            <a:r>
              <a:rPr lang="pt-BR" sz="1500" dirty="0" smtClean="0"/>
              <a:t> </a:t>
            </a:r>
            <a:r>
              <a:rPr lang="pt-BR" sz="1500" dirty="0" err="1" smtClean="0"/>
              <a:t>class</a:t>
            </a:r>
            <a:r>
              <a:rPr lang="pt-BR" sz="1500" dirty="0" smtClean="0"/>
              <a:t> </a:t>
            </a:r>
            <a:r>
              <a:rPr lang="pt-BR" sz="1500" dirty="0" err="1" smtClean="0"/>
              <a:t>Tree</a:t>
            </a:r>
            <a:r>
              <a:rPr lang="pt-BR" sz="1500" dirty="0" smtClean="0"/>
              <a:t> {</a:t>
            </a:r>
          </a:p>
          <a:p>
            <a:pPr>
              <a:buNone/>
            </a:pPr>
            <a:r>
              <a:rPr lang="en-US" sz="1500" dirty="0" smtClean="0"/>
              <a:t>8. 	public static void main(String[] </a:t>
            </a:r>
            <a:r>
              <a:rPr lang="en-US" sz="1500" dirty="0" err="1" smtClean="0"/>
              <a:t>args</a:t>
            </a:r>
            <a:r>
              <a:rPr lang="en-US" sz="1500" dirty="0" smtClean="0"/>
              <a:t>) {</a:t>
            </a:r>
          </a:p>
          <a:p>
            <a:pPr>
              <a:buNone/>
            </a:pPr>
            <a:r>
              <a:rPr lang="pt-BR" sz="1500" dirty="0" smtClean="0"/>
              <a:t>9. 		String s = "0";</a:t>
            </a:r>
          </a:p>
          <a:p>
            <a:pPr>
              <a:buNone/>
            </a:pPr>
            <a:r>
              <a:rPr lang="en-US" sz="1500" dirty="0" smtClean="0"/>
              <a:t>10. 		Boat b = new Boat();</a:t>
            </a:r>
          </a:p>
          <a:p>
            <a:pPr>
              <a:buNone/>
            </a:pPr>
            <a:r>
              <a:rPr lang="en-US" sz="1500" dirty="0" smtClean="0"/>
              <a:t>11. 		Boat b2 = new Speedboat();</a:t>
            </a:r>
          </a:p>
          <a:p>
            <a:pPr>
              <a:buNone/>
            </a:pPr>
            <a:r>
              <a:rPr lang="en-US" sz="1500" dirty="0" smtClean="0"/>
              <a:t>12. 		Speedboat s2 = new Speedboat();</a:t>
            </a:r>
          </a:p>
          <a:p>
            <a:pPr>
              <a:buNone/>
            </a:pPr>
            <a:r>
              <a:rPr lang="en-US" sz="1500" dirty="0" smtClean="0"/>
              <a:t>13. 		if((b </a:t>
            </a:r>
            <a:r>
              <a:rPr lang="en-US" sz="1500" dirty="0" err="1" smtClean="0"/>
              <a:t>instanceof</a:t>
            </a:r>
            <a:r>
              <a:rPr lang="en-US" sz="1500" dirty="0" smtClean="0"/>
              <a:t> Vessel) &amp;&amp; (b2 </a:t>
            </a:r>
            <a:r>
              <a:rPr lang="en-US" sz="1500" dirty="0" err="1" smtClean="0"/>
              <a:t>instanceof</a:t>
            </a:r>
            <a:r>
              <a:rPr lang="en-US" sz="1500" dirty="0" smtClean="0"/>
              <a:t> Toy)) s += "1";</a:t>
            </a:r>
          </a:p>
          <a:p>
            <a:pPr>
              <a:buNone/>
            </a:pPr>
            <a:r>
              <a:rPr lang="en-US" sz="1500" dirty="0" smtClean="0"/>
              <a:t>14. 		if((s2 </a:t>
            </a:r>
            <a:r>
              <a:rPr lang="en-US" sz="1500" dirty="0" err="1" smtClean="0"/>
              <a:t>instanceof</a:t>
            </a:r>
            <a:r>
              <a:rPr lang="en-US" sz="1500" dirty="0" smtClean="0"/>
              <a:t> Vessel) &amp;&amp; (s2 </a:t>
            </a:r>
            <a:r>
              <a:rPr lang="en-US" sz="1500" dirty="0" err="1" smtClean="0"/>
              <a:t>instanceof</a:t>
            </a:r>
            <a:r>
              <a:rPr lang="en-US" sz="1500" dirty="0" smtClean="0"/>
              <a:t> Toy)) s += "2";</a:t>
            </a:r>
          </a:p>
          <a:p>
            <a:pPr>
              <a:buNone/>
            </a:pPr>
            <a:r>
              <a:rPr lang="pt-BR" sz="1500" dirty="0" smtClean="0"/>
              <a:t>15. 		System.</a:t>
            </a:r>
            <a:r>
              <a:rPr lang="pt-BR" sz="1500" dirty="0" err="1" smtClean="0"/>
              <a:t>out.println</a:t>
            </a:r>
            <a:r>
              <a:rPr lang="pt-BR" sz="1500" dirty="0" smtClean="0"/>
              <a:t>(s);</a:t>
            </a:r>
          </a:p>
          <a:p>
            <a:pPr>
              <a:buNone/>
            </a:pPr>
            <a:r>
              <a:rPr lang="pt-BR" sz="1500" dirty="0" smtClean="0"/>
              <a:t>16. 	}</a:t>
            </a:r>
          </a:p>
          <a:p>
            <a:pPr>
              <a:buNone/>
            </a:pPr>
            <a:r>
              <a:rPr lang="pt-BR" sz="1500" dirty="0" smtClean="0"/>
              <a:t>17. }</a:t>
            </a:r>
          </a:p>
          <a:p>
            <a:pPr>
              <a:buNone/>
            </a:pPr>
            <a:r>
              <a:rPr lang="pt-BR" sz="1500" dirty="0" err="1" smtClean="0"/>
              <a:t>What</a:t>
            </a:r>
            <a:r>
              <a:rPr lang="pt-BR" sz="1500" dirty="0" smtClean="0"/>
              <a:t> is </a:t>
            </a:r>
            <a:r>
              <a:rPr lang="pt-BR" sz="1500" dirty="0" err="1" smtClean="0"/>
              <a:t>the</a:t>
            </a:r>
            <a:r>
              <a:rPr lang="pt-BR" sz="1500" dirty="0" smtClean="0"/>
              <a:t> </a:t>
            </a:r>
            <a:r>
              <a:rPr lang="pt-BR" sz="1500" dirty="0" err="1" smtClean="0"/>
              <a:t>result</a:t>
            </a:r>
            <a:r>
              <a:rPr lang="pt-BR" sz="1500" dirty="0" smtClean="0"/>
              <a:t>?</a:t>
            </a:r>
          </a:p>
          <a:p>
            <a:pPr>
              <a:buNone/>
            </a:pPr>
            <a:r>
              <a:rPr lang="pt-BR" sz="1500" dirty="0" smtClean="0"/>
              <a:t>A. 0</a:t>
            </a:r>
          </a:p>
          <a:p>
            <a:pPr>
              <a:buNone/>
            </a:pPr>
            <a:r>
              <a:rPr lang="pt-BR" sz="1500" dirty="0" smtClean="0"/>
              <a:t>B. 01</a:t>
            </a:r>
          </a:p>
          <a:p>
            <a:pPr>
              <a:buNone/>
            </a:pPr>
            <a:r>
              <a:rPr lang="pt-BR" sz="1500" dirty="0" smtClean="0"/>
              <a:t>C. 02</a:t>
            </a:r>
          </a:p>
          <a:p>
            <a:pPr>
              <a:buNone/>
            </a:pPr>
            <a:r>
              <a:rPr lang="pt-BR" sz="1500" dirty="0" smtClean="0"/>
              <a:t>D. 012</a:t>
            </a:r>
          </a:p>
          <a:p>
            <a:pPr>
              <a:buNone/>
            </a:pPr>
            <a:r>
              <a:rPr lang="pt-BR" sz="1500" dirty="0" smtClean="0"/>
              <a:t>E. </a:t>
            </a:r>
            <a:r>
              <a:rPr lang="pt-BR" sz="1500" dirty="0" err="1" smtClean="0"/>
              <a:t>Compilation</a:t>
            </a:r>
            <a:r>
              <a:rPr lang="pt-BR" sz="1500" dirty="0" smtClean="0"/>
              <a:t> </a:t>
            </a:r>
            <a:r>
              <a:rPr lang="pt-BR" sz="1500" dirty="0" err="1" smtClean="0"/>
              <a:t>fails</a:t>
            </a:r>
            <a:endParaRPr lang="pt-BR" sz="1500" dirty="0" smtClean="0"/>
          </a:p>
          <a:p>
            <a:pPr>
              <a:buNone/>
            </a:pPr>
            <a:r>
              <a:rPr lang="en-US" sz="1500" dirty="0" smtClean="0"/>
              <a:t>F. An exception is thrown at runtime</a:t>
            </a:r>
            <a:endParaRPr lang="pt-BR" sz="1500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4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457200" y="478637"/>
            <a:ext cx="8229600" cy="64171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500" dirty="0" err="1" smtClean="0"/>
              <a:t>Given</a:t>
            </a:r>
            <a:r>
              <a:rPr lang="pt-BR" sz="1500" dirty="0" smtClean="0"/>
              <a:t>:</a:t>
            </a:r>
          </a:p>
          <a:p>
            <a:pPr>
              <a:buNone/>
            </a:pPr>
            <a:r>
              <a:rPr lang="pt-BR" sz="1500" dirty="0" smtClean="0"/>
              <a:t>3. interface </a:t>
            </a:r>
            <a:r>
              <a:rPr lang="pt-BR" sz="1500" dirty="0" err="1" smtClean="0"/>
              <a:t>Vessel</a:t>
            </a:r>
            <a:r>
              <a:rPr lang="pt-BR" sz="1500" dirty="0" smtClean="0"/>
              <a:t> { }</a:t>
            </a:r>
          </a:p>
          <a:p>
            <a:pPr>
              <a:buNone/>
            </a:pPr>
            <a:r>
              <a:rPr lang="pt-BR" sz="1500" dirty="0" smtClean="0"/>
              <a:t>4. interface </a:t>
            </a:r>
            <a:r>
              <a:rPr lang="pt-BR" sz="1500" dirty="0" err="1" smtClean="0"/>
              <a:t>Toy</a:t>
            </a:r>
            <a:r>
              <a:rPr lang="pt-BR" sz="1500" dirty="0" smtClean="0"/>
              <a:t> { }</a:t>
            </a:r>
          </a:p>
          <a:p>
            <a:pPr>
              <a:buNone/>
            </a:pPr>
            <a:r>
              <a:rPr lang="en-US" sz="1500" dirty="0" smtClean="0"/>
              <a:t>5. class Boat implements Vessel { }</a:t>
            </a:r>
          </a:p>
          <a:p>
            <a:pPr>
              <a:buNone/>
            </a:pPr>
            <a:r>
              <a:rPr lang="en-US" sz="1500" dirty="0" smtClean="0"/>
              <a:t>6. class Speedboat extends Boat implements Toy { }</a:t>
            </a:r>
          </a:p>
          <a:p>
            <a:pPr>
              <a:buNone/>
            </a:pPr>
            <a:r>
              <a:rPr lang="pt-BR" sz="1500" dirty="0" smtClean="0"/>
              <a:t>7. </a:t>
            </a:r>
            <a:r>
              <a:rPr lang="pt-BR" sz="1500" dirty="0" err="1" smtClean="0"/>
              <a:t>public</a:t>
            </a:r>
            <a:r>
              <a:rPr lang="pt-BR" sz="1500" dirty="0" smtClean="0"/>
              <a:t> </a:t>
            </a:r>
            <a:r>
              <a:rPr lang="pt-BR" sz="1500" dirty="0" err="1" smtClean="0"/>
              <a:t>class</a:t>
            </a:r>
            <a:r>
              <a:rPr lang="pt-BR" sz="1500" dirty="0" smtClean="0"/>
              <a:t> </a:t>
            </a:r>
            <a:r>
              <a:rPr lang="pt-BR" sz="1500" dirty="0" err="1" smtClean="0"/>
              <a:t>Tree</a:t>
            </a:r>
            <a:r>
              <a:rPr lang="pt-BR" sz="1500" dirty="0" smtClean="0"/>
              <a:t> {</a:t>
            </a:r>
          </a:p>
          <a:p>
            <a:pPr>
              <a:buNone/>
            </a:pPr>
            <a:r>
              <a:rPr lang="en-US" sz="1500" dirty="0" smtClean="0"/>
              <a:t>8. 	public static void main(String[] </a:t>
            </a:r>
            <a:r>
              <a:rPr lang="en-US" sz="1500" dirty="0" err="1" smtClean="0"/>
              <a:t>args</a:t>
            </a:r>
            <a:r>
              <a:rPr lang="en-US" sz="1500" dirty="0" smtClean="0"/>
              <a:t>) {</a:t>
            </a:r>
          </a:p>
          <a:p>
            <a:pPr>
              <a:buNone/>
            </a:pPr>
            <a:r>
              <a:rPr lang="pt-BR" sz="1500" dirty="0" smtClean="0"/>
              <a:t>9. 		String s = "0";</a:t>
            </a:r>
          </a:p>
          <a:p>
            <a:pPr>
              <a:buNone/>
            </a:pPr>
            <a:r>
              <a:rPr lang="en-US" sz="1500" dirty="0" smtClean="0"/>
              <a:t>10. 		Boat b = new Boat();</a:t>
            </a:r>
          </a:p>
          <a:p>
            <a:pPr>
              <a:buNone/>
            </a:pPr>
            <a:r>
              <a:rPr lang="en-US" sz="1500" dirty="0" smtClean="0"/>
              <a:t>11. 		Boat b2 = new Speedboat();</a:t>
            </a:r>
          </a:p>
          <a:p>
            <a:pPr>
              <a:buNone/>
            </a:pPr>
            <a:r>
              <a:rPr lang="en-US" sz="1500" dirty="0" smtClean="0"/>
              <a:t>12. 		Speedboat s2 = new Speedboat();</a:t>
            </a:r>
          </a:p>
          <a:p>
            <a:pPr>
              <a:buNone/>
            </a:pPr>
            <a:r>
              <a:rPr lang="en-US" sz="1500" dirty="0" smtClean="0"/>
              <a:t>13. 		if((b </a:t>
            </a:r>
            <a:r>
              <a:rPr lang="en-US" sz="1500" dirty="0" err="1" smtClean="0"/>
              <a:t>instanceof</a:t>
            </a:r>
            <a:r>
              <a:rPr lang="en-US" sz="1500" dirty="0" smtClean="0"/>
              <a:t> Vessel) &amp;&amp; (b2 </a:t>
            </a:r>
            <a:r>
              <a:rPr lang="en-US" sz="1500" dirty="0" err="1" smtClean="0"/>
              <a:t>instanceof</a:t>
            </a:r>
            <a:r>
              <a:rPr lang="en-US" sz="1500" dirty="0" smtClean="0"/>
              <a:t> Toy)) s += "1";</a:t>
            </a:r>
          </a:p>
          <a:p>
            <a:pPr>
              <a:buNone/>
            </a:pPr>
            <a:r>
              <a:rPr lang="en-US" sz="1500" dirty="0" smtClean="0"/>
              <a:t>14. 		if((s2 </a:t>
            </a:r>
            <a:r>
              <a:rPr lang="en-US" sz="1500" dirty="0" err="1" smtClean="0"/>
              <a:t>instanceof</a:t>
            </a:r>
            <a:r>
              <a:rPr lang="en-US" sz="1500" dirty="0" smtClean="0"/>
              <a:t> Vessel) &amp;&amp; (s2 </a:t>
            </a:r>
            <a:r>
              <a:rPr lang="en-US" sz="1500" dirty="0" err="1" smtClean="0"/>
              <a:t>instanceof</a:t>
            </a:r>
            <a:r>
              <a:rPr lang="en-US" sz="1500" dirty="0" smtClean="0"/>
              <a:t> Toy)) s += "2";</a:t>
            </a:r>
          </a:p>
          <a:p>
            <a:pPr>
              <a:buNone/>
            </a:pPr>
            <a:r>
              <a:rPr lang="pt-BR" sz="1500" dirty="0" smtClean="0"/>
              <a:t>15. 		System.</a:t>
            </a:r>
            <a:r>
              <a:rPr lang="pt-BR" sz="1500" dirty="0" err="1" smtClean="0"/>
              <a:t>out.println</a:t>
            </a:r>
            <a:r>
              <a:rPr lang="pt-BR" sz="1500" dirty="0" smtClean="0"/>
              <a:t>(s);</a:t>
            </a:r>
          </a:p>
          <a:p>
            <a:pPr>
              <a:buNone/>
            </a:pPr>
            <a:r>
              <a:rPr lang="pt-BR" sz="1500" dirty="0" smtClean="0"/>
              <a:t>16. 	}</a:t>
            </a:r>
          </a:p>
          <a:p>
            <a:pPr>
              <a:buNone/>
            </a:pPr>
            <a:r>
              <a:rPr lang="pt-BR" sz="1500" dirty="0" smtClean="0"/>
              <a:t>17. }</a:t>
            </a:r>
          </a:p>
          <a:p>
            <a:pPr>
              <a:buNone/>
            </a:pPr>
            <a:r>
              <a:rPr lang="pt-BR" sz="1500" dirty="0" err="1" smtClean="0"/>
              <a:t>What</a:t>
            </a:r>
            <a:r>
              <a:rPr lang="pt-BR" sz="1500" dirty="0" smtClean="0"/>
              <a:t> is </a:t>
            </a:r>
            <a:r>
              <a:rPr lang="pt-BR" sz="1500" dirty="0" err="1" smtClean="0"/>
              <a:t>the</a:t>
            </a:r>
            <a:r>
              <a:rPr lang="pt-BR" sz="1500" dirty="0" smtClean="0"/>
              <a:t> </a:t>
            </a:r>
            <a:r>
              <a:rPr lang="pt-BR" sz="1500" dirty="0" err="1" smtClean="0"/>
              <a:t>result</a:t>
            </a:r>
            <a:r>
              <a:rPr lang="pt-BR" sz="1500" dirty="0" smtClean="0"/>
              <a:t>?</a:t>
            </a:r>
          </a:p>
          <a:p>
            <a:pPr>
              <a:buNone/>
            </a:pPr>
            <a:r>
              <a:rPr lang="pt-BR" sz="1500" dirty="0" smtClean="0"/>
              <a:t>A. 0</a:t>
            </a:r>
          </a:p>
          <a:p>
            <a:pPr>
              <a:buNone/>
            </a:pPr>
            <a:r>
              <a:rPr lang="pt-BR" sz="1500" dirty="0" smtClean="0"/>
              <a:t>B. 01</a:t>
            </a:r>
          </a:p>
          <a:p>
            <a:pPr>
              <a:buNone/>
            </a:pPr>
            <a:r>
              <a:rPr lang="pt-BR" sz="1500" dirty="0" smtClean="0"/>
              <a:t>C. 02</a:t>
            </a:r>
          </a:p>
          <a:p>
            <a:pPr>
              <a:buNone/>
            </a:pPr>
            <a:r>
              <a:rPr lang="pt-BR" sz="1500" b="1" dirty="0" smtClean="0">
                <a:solidFill>
                  <a:srgbClr val="00B050"/>
                </a:solidFill>
              </a:rPr>
              <a:t>D. 012</a:t>
            </a:r>
          </a:p>
          <a:p>
            <a:pPr>
              <a:buNone/>
            </a:pPr>
            <a:r>
              <a:rPr lang="pt-BR" sz="1500" dirty="0" smtClean="0"/>
              <a:t>E. </a:t>
            </a:r>
            <a:r>
              <a:rPr lang="pt-BR" sz="1500" dirty="0" err="1" smtClean="0"/>
              <a:t>Compilation</a:t>
            </a:r>
            <a:r>
              <a:rPr lang="pt-BR" sz="1500" dirty="0" smtClean="0"/>
              <a:t> </a:t>
            </a:r>
            <a:r>
              <a:rPr lang="pt-BR" sz="1500" dirty="0" err="1" smtClean="0"/>
              <a:t>fails</a:t>
            </a:r>
            <a:endParaRPr lang="pt-BR" sz="1500" dirty="0" smtClean="0"/>
          </a:p>
          <a:p>
            <a:pPr>
              <a:buNone/>
            </a:pPr>
            <a:r>
              <a:rPr lang="en-US" sz="1500" dirty="0" smtClean="0"/>
              <a:t>F. An exception is thrown at runtime</a:t>
            </a:r>
            <a:endParaRPr lang="pt-BR" sz="1500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JAVA_INOV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MODELO_JAVA_INOVE</Template>
  <TotalTime>2835</TotalTime>
  <Words>1652</Words>
  <Application>Microsoft Office PowerPoint</Application>
  <PresentationFormat>Apresentação na tela (4:3)</PresentationFormat>
  <Paragraphs>933</Paragraphs>
  <Slides>45</Slides>
  <Notes>45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46" baseType="lpstr">
      <vt:lpstr>MODELO_JAVA_INOVE</vt:lpstr>
      <vt:lpstr>Treinamento Certificação JAVA</vt:lpstr>
      <vt:lpstr>Questão Exemplo 1</vt:lpstr>
      <vt:lpstr>Questão Exemplo 1</vt:lpstr>
      <vt:lpstr>Questão Exemplo 2</vt:lpstr>
      <vt:lpstr>Questão Exemplo 2</vt:lpstr>
      <vt:lpstr>Questão Exemplo 3</vt:lpstr>
      <vt:lpstr>Questão Exemplo 3</vt:lpstr>
      <vt:lpstr>Questão Exemplo 4</vt:lpstr>
      <vt:lpstr>Questão Exemplo 4</vt:lpstr>
      <vt:lpstr>Questão Exemplo 5</vt:lpstr>
      <vt:lpstr>Questão Exemplo 5</vt:lpstr>
      <vt:lpstr>Questão Exemplo 6</vt:lpstr>
      <vt:lpstr>Questão Exemplo 6</vt:lpstr>
      <vt:lpstr>Questão Exemplo 7</vt:lpstr>
      <vt:lpstr>Questão Exemplo 7</vt:lpstr>
      <vt:lpstr>Questão Exemplo 8</vt:lpstr>
      <vt:lpstr>Questão Exemplo 8</vt:lpstr>
      <vt:lpstr>Questão Exemplo 9</vt:lpstr>
      <vt:lpstr>Questão Exemplo 9</vt:lpstr>
      <vt:lpstr>Questão Exemplo 10</vt:lpstr>
      <vt:lpstr>Questão Exemplo 10</vt:lpstr>
      <vt:lpstr>Questão Exemplo 11</vt:lpstr>
      <vt:lpstr>Questão Exemplo 11</vt:lpstr>
      <vt:lpstr>Questão Exemplo 12</vt:lpstr>
      <vt:lpstr>Questão Exemplo 12</vt:lpstr>
      <vt:lpstr>Questão Exemplo 13</vt:lpstr>
      <vt:lpstr>Questão Exemplo 13</vt:lpstr>
      <vt:lpstr>Questão Exemplo 14</vt:lpstr>
      <vt:lpstr>Questão Exemplo 14</vt:lpstr>
      <vt:lpstr>Questão Exemplo 15</vt:lpstr>
      <vt:lpstr>Questão Exemplo 15</vt:lpstr>
      <vt:lpstr>Questão Exemplo 16</vt:lpstr>
      <vt:lpstr>Questão Exemplo 16</vt:lpstr>
      <vt:lpstr>Questão Exemplo 17</vt:lpstr>
      <vt:lpstr>Questão Exemplo 17</vt:lpstr>
      <vt:lpstr>Questão Exemplo 18</vt:lpstr>
      <vt:lpstr>Questão Exemplo 18</vt:lpstr>
      <vt:lpstr>Questão Exemplo 19</vt:lpstr>
      <vt:lpstr>Questão Exemplo 19</vt:lpstr>
      <vt:lpstr>Questão Exemplo 20</vt:lpstr>
      <vt:lpstr>Questão Exemplo 20</vt:lpstr>
      <vt:lpstr>Questão Exemplo 21</vt:lpstr>
      <vt:lpstr>Questão Exemplo 21</vt:lpstr>
      <vt:lpstr>Questão Exemplo 22</vt:lpstr>
      <vt:lpstr>Questão Exemplo 22</vt:lpstr>
    </vt:vector>
  </TitlesOfParts>
  <Company>Inove Informática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JAVA</dc:title>
  <dc:creator>Thiago Burgo Belo</dc:creator>
  <cp:lastModifiedBy>ozieljose</cp:lastModifiedBy>
  <cp:revision>327</cp:revision>
  <dcterms:created xsi:type="dcterms:W3CDTF">2011-11-03T07:20:09Z</dcterms:created>
  <dcterms:modified xsi:type="dcterms:W3CDTF">2012-04-24T11:47:26Z</dcterms:modified>
</cp:coreProperties>
</file>