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9" r:id="rId51"/>
    <p:sldId id="310" r:id="rId52"/>
    <p:sldId id="311" r:id="rId53"/>
    <p:sldId id="314" r:id="rId54"/>
    <p:sldId id="312" r:id="rId55"/>
    <p:sldId id="313" r:id="rId56"/>
    <p:sldId id="315" r:id="rId57"/>
    <p:sldId id="318" r:id="rId58"/>
    <p:sldId id="316" r:id="rId59"/>
    <p:sldId id="317" r:id="rId60"/>
    <p:sldId id="332" r:id="rId61"/>
    <p:sldId id="333" r:id="rId62"/>
    <p:sldId id="335" r:id="rId63"/>
    <p:sldId id="336" r:id="rId64"/>
    <p:sldId id="337" r:id="rId65"/>
    <p:sldId id="338" r:id="rId66"/>
    <p:sldId id="319" r:id="rId67"/>
    <p:sldId id="320" r:id="rId68"/>
    <p:sldId id="321" r:id="rId69"/>
    <p:sldId id="322" r:id="rId70"/>
    <p:sldId id="327" r:id="rId71"/>
    <p:sldId id="325" r:id="rId72"/>
    <p:sldId id="326" r:id="rId73"/>
    <p:sldId id="328" r:id="rId74"/>
    <p:sldId id="329" r:id="rId7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0" autoAdjust="0"/>
    <p:restoredTop sz="87744" autoAdjust="0"/>
  </p:normalViewPr>
  <p:slideViewPr>
    <p:cSldViewPr>
      <p:cViewPr>
        <p:scale>
          <a:sx n="70" d="100"/>
          <a:sy n="70" d="100"/>
        </p:scale>
        <p:origin x="-51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Coleções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Se os objetos são iguais, seus </a:t>
            </a:r>
            <a:r>
              <a:rPr lang="pt-BR" dirty="0" err="1" smtClean="0"/>
              <a:t>hashcodes</a:t>
            </a:r>
            <a:r>
              <a:rPr lang="pt-BR" dirty="0" smtClean="0"/>
              <a:t> são iguais </a:t>
            </a:r>
          </a:p>
          <a:p>
            <a:r>
              <a:rPr lang="pt-BR" dirty="0" smtClean="0"/>
              <a:t>No entanto se dois objetos tem o mesmo </a:t>
            </a:r>
            <a:r>
              <a:rPr lang="pt-BR" dirty="0" err="1" smtClean="0"/>
              <a:t>hashcode</a:t>
            </a:r>
            <a:r>
              <a:rPr lang="pt-BR" dirty="0" smtClean="0"/>
              <a:t>, eles não são necessariamente iguais</a:t>
            </a:r>
          </a:p>
          <a:p>
            <a:r>
              <a:rPr lang="pt-BR" dirty="0" smtClean="0"/>
              <a:t>No exame não se avaliará a eficiência de um método </a:t>
            </a:r>
            <a:r>
              <a:rPr lang="pt-BR" dirty="0" err="1" smtClean="0"/>
              <a:t>hashcode</a:t>
            </a:r>
            <a:endParaRPr lang="pt-BR" dirty="0" smtClean="0"/>
          </a:p>
          <a:p>
            <a:r>
              <a:rPr lang="pt-BR" dirty="0" smtClean="0"/>
              <a:t>No entanto devemos saber quais funcionarão e quais não(Irão permitir encontrar um objeto na coleção)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o problema aqui?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Serializable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transient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y;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yVal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x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y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yVal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(x ^ y);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o)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)o;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(test.y == y &amp;&amp; test.x == x)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com </a:t>
            </a:r>
            <a:r>
              <a:rPr lang="pt-BR" dirty="0" err="1" smtClean="0"/>
              <a:t>transient</a:t>
            </a:r>
            <a:r>
              <a:rPr lang="pt-BR" dirty="0" smtClean="0"/>
              <a:t> depois de  serializadas voltarão com um valor default</a:t>
            </a:r>
          </a:p>
          <a:p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não devem ser usadas com </a:t>
            </a:r>
            <a:r>
              <a:rPr lang="pt-BR" dirty="0" err="1" smtClean="0"/>
              <a:t>hashCode</a:t>
            </a:r>
            <a:r>
              <a:rPr lang="pt-BR" dirty="0" smtClean="0"/>
              <a:t>() e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Java, um contrato é um conjunto de regras de deveriam ser seguidas se queremos que nossas implementações funcionem da maneira esperada</a:t>
            </a:r>
          </a:p>
          <a:p>
            <a:r>
              <a:rPr lang="pt-BR" dirty="0" smtClean="0"/>
              <a:t>Em outras palavras, se </a:t>
            </a:r>
            <a:r>
              <a:rPr lang="pt-BR" smtClean="0"/>
              <a:t>não seguirmos </a:t>
            </a:r>
            <a:r>
              <a:rPr lang="pt-BR" dirty="0" smtClean="0"/>
              <a:t>os contratos, nosso código pode compilar e iniciar, mas pode falhar inesperadamente durante a execução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Contratos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 ser reflexivo. Para qualquer referencia x, </a:t>
            </a:r>
            <a:r>
              <a:rPr lang="pt-BR" dirty="0" err="1" smtClean="0"/>
              <a:t>x.equals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Deve ser simétrico. Para qualquer par de referências x e y, </a:t>
            </a:r>
            <a:r>
              <a:rPr lang="pt-BR" dirty="0" err="1" smtClean="0"/>
              <a:t>x.equals</a:t>
            </a:r>
            <a:r>
              <a:rPr lang="pt-BR" dirty="0" smtClean="0"/>
              <a:t>(y) é 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y.equals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Deve ser transitivo. Para qualquer conjunto de referencias, x, y e z se </a:t>
            </a:r>
            <a:r>
              <a:rPr lang="pt-BR" dirty="0" err="1" smtClean="0"/>
              <a:t>x.equals</a:t>
            </a:r>
            <a:r>
              <a:rPr lang="pt-BR" dirty="0" smtClean="0"/>
              <a:t>(y)  é </a:t>
            </a:r>
            <a:r>
              <a:rPr lang="pt-BR" dirty="0" err="1" smtClean="0"/>
              <a:t>true</a:t>
            </a:r>
            <a:r>
              <a:rPr lang="pt-BR" dirty="0" smtClean="0"/>
              <a:t> e </a:t>
            </a:r>
            <a:r>
              <a:rPr lang="pt-BR" dirty="0" err="1" smtClean="0"/>
              <a:t>y.equals</a:t>
            </a:r>
            <a:r>
              <a:rPr lang="pt-BR" dirty="0" smtClean="0"/>
              <a:t>(z) é 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z.equals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equals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 ser consistente. Para qualquer pares de referencias x e y, se </a:t>
            </a:r>
            <a:r>
              <a:rPr lang="pt-BR" dirty="0" err="1" smtClean="0"/>
              <a:t>x.equals</a:t>
            </a:r>
            <a:r>
              <a:rPr lang="pt-BR" dirty="0" smtClean="0"/>
              <a:t>(y) é </a:t>
            </a:r>
            <a:r>
              <a:rPr lang="pt-BR" dirty="0" err="1" smtClean="0"/>
              <a:t>true</a:t>
            </a:r>
            <a:r>
              <a:rPr lang="pt-BR" dirty="0" smtClean="0"/>
              <a:t> deve ser sempre </a:t>
            </a:r>
            <a:r>
              <a:rPr lang="pt-BR" dirty="0" err="1" smtClean="0"/>
              <a:t>true</a:t>
            </a:r>
            <a:r>
              <a:rPr lang="pt-BR" dirty="0" smtClean="0"/>
              <a:t> todas as vezes, se nada for modificado</a:t>
            </a:r>
          </a:p>
          <a:p>
            <a:r>
              <a:rPr lang="pt-BR" dirty="0" smtClean="0"/>
              <a:t>Para qualquer referencia não nula x, </a:t>
            </a:r>
            <a:r>
              <a:rPr lang="pt-BR" dirty="0" err="1" smtClean="0"/>
              <a:t>x.equals</a:t>
            </a:r>
            <a:r>
              <a:rPr lang="pt-BR" dirty="0" smtClean="0"/>
              <a:t>(</a:t>
            </a:r>
            <a:r>
              <a:rPr lang="pt-BR" dirty="0" err="1" smtClean="0"/>
              <a:t>null</a:t>
            </a:r>
            <a:r>
              <a:rPr lang="pt-BR" dirty="0" smtClean="0"/>
              <a:t>) deve ser </a:t>
            </a:r>
            <a:r>
              <a:rPr lang="pt-BR" dirty="0" err="1" smtClean="0"/>
              <a:t>false</a:t>
            </a:r>
            <a:endParaRPr lang="pt-BR" dirty="0" smtClean="0"/>
          </a:p>
          <a:p>
            <a:r>
              <a:rPr lang="pt-BR" dirty="0" smtClean="0"/>
              <a:t>Se dois objeto são </a:t>
            </a:r>
            <a:r>
              <a:rPr lang="pt-BR" dirty="0" err="1" smtClean="0"/>
              <a:t>equals</a:t>
            </a:r>
            <a:r>
              <a:rPr lang="pt-BR" dirty="0" smtClean="0"/>
              <a:t>, devem ter o mesmo </a:t>
            </a:r>
            <a:r>
              <a:rPr lang="pt-BR" dirty="0" err="1" smtClean="0"/>
              <a:t>hashcode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equals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que se é invocado com o mesmo objeto mais de uma vez, o </a:t>
            </a:r>
            <a:r>
              <a:rPr lang="pt-BR" dirty="0" err="1" smtClean="0"/>
              <a:t>hashCode</a:t>
            </a:r>
            <a:r>
              <a:rPr lang="pt-BR" dirty="0" smtClean="0"/>
              <a:t>() deve devolver o mesmo número inteiro</a:t>
            </a:r>
          </a:p>
          <a:p>
            <a:r>
              <a:rPr lang="pt-BR" dirty="0" smtClean="0"/>
              <a:t>Se o </a:t>
            </a:r>
            <a:r>
              <a:rPr lang="pt-BR" dirty="0" err="1" smtClean="0"/>
              <a:t>equals</a:t>
            </a:r>
            <a:r>
              <a:rPr lang="pt-BR" dirty="0" smtClean="0"/>
              <a:t>() de dois objetos são iguais, então devem obrigatoriamente devolver o mesmo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Se o </a:t>
            </a:r>
            <a:r>
              <a:rPr lang="pt-BR" dirty="0" err="1" smtClean="0"/>
              <a:t>equals</a:t>
            </a:r>
            <a:r>
              <a:rPr lang="pt-BR" dirty="0" smtClean="0"/>
              <a:t>() de dois objetos não são iguais, então devem devolver </a:t>
            </a:r>
            <a:r>
              <a:rPr lang="pt-BR" dirty="0" err="1" smtClean="0"/>
              <a:t>hashCode</a:t>
            </a:r>
            <a:r>
              <a:rPr lang="pt-BR" dirty="0" smtClean="0"/>
              <a:t>() diferentes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abelaHashcod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450" y="2283232"/>
            <a:ext cx="8885706" cy="264596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2876" y="912572"/>
            <a:ext cx="8929718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num;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String data;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|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|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!=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()))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e do tipo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num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num &amp;&amp; (data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data |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|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(data !=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		&amp;&amp; data.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test.data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7;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31 *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num;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31 *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data ? 0 : data.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outros métodos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API começa com várias interfaces que devemos conhecer</a:t>
            </a:r>
          </a:p>
          <a:p>
            <a:pPr lvl="1"/>
            <a:r>
              <a:rPr lang="pt-BR" dirty="0" err="1" smtClean="0"/>
              <a:t>Collection</a:t>
            </a:r>
            <a:endParaRPr lang="pt-BR" dirty="0" smtClean="0"/>
          </a:p>
          <a:p>
            <a:pPr lvl="1"/>
            <a:r>
              <a:rPr lang="pt-BR" dirty="0" err="1" smtClean="0"/>
              <a:t>List</a:t>
            </a:r>
            <a:endParaRPr lang="pt-BR" dirty="0" smtClean="0"/>
          </a:p>
          <a:p>
            <a:pPr lvl="1"/>
            <a:r>
              <a:rPr lang="pt-BR" dirty="0" err="1" smtClean="0"/>
              <a:t>Queue</a:t>
            </a:r>
            <a:endParaRPr lang="pt-BR" dirty="0" smtClean="0"/>
          </a:p>
          <a:p>
            <a:pPr lvl="1"/>
            <a:r>
              <a:rPr lang="pt-BR" dirty="0" smtClean="0"/>
              <a:t>Set </a:t>
            </a:r>
          </a:p>
          <a:p>
            <a:pPr lvl="1"/>
            <a:r>
              <a:rPr lang="pt-BR" dirty="0" err="1" smtClean="0"/>
              <a:t>Map</a:t>
            </a:r>
            <a:endParaRPr lang="pt-BR" dirty="0" smtClean="0"/>
          </a:p>
          <a:p>
            <a:pPr lvl="1"/>
            <a:r>
              <a:rPr lang="pt-BR" dirty="0" err="1" smtClean="0"/>
              <a:t>SortedSet</a:t>
            </a:r>
            <a:endParaRPr lang="pt-BR" dirty="0" smtClean="0"/>
          </a:p>
          <a:p>
            <a:pPr lvl="1"/>
            <a:r>
              <a:rPr lang="pt-BR" dirty="0" err="1" smtClean="0"/>
              <a:t>SortedMap</a:t>
            </a:r>
            <a:endParaRPr lang="pt-BR" dirty="0" smtClean="0"/>
          </a:p>
          <a:p>
            <a:pPr lvl="1"/>
            <a:r>
              <a:rPr lang="pt-BR" dirty="0" err="1" smtClean="0"/>
              <a:t>NavigableSet</a:t>
            </a:r>
            <a:endParaRPr lang="pt-BR" dirty="0" smtClean="0"/>
          </a:p>
          <a:p>
            <a:pPr lvl="1"/>
            <a:r>
              <a:rPr lang="pt-BR" dirty="0" err="1" smtClean="0"/>
              <a:t>NavigableMap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equals</a:t>
            </a:r>
            <a:r>
              <a:rPr lang="pt-BR" dirty="0" smtClean="0"/>
              <a:t> (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obj</a:t>
            </a:r>
            <a:r>
              <a:rPr lang="pt-BR" dirty="0" smtClean="0"/>
              <a:t>)</a:t>
            </a:r>
          </a:p>
          <a:p>
            <a:r>
              <a:rPr lang="pt-BR" dirty="0" smtClean="0"/>
              <a:t>String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finalize()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notify</a:t>
            </a:r>
            <a:r>
              <a:rPr lang="pt-BR" i="1" dirty="0" smtClean="0"/>
              <a:t>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notifyAll</a:t>
            </a:r>
            <a:r>
              <a:rPr lang="pt-BR" i="1" dirty="0" smtClean="0"/>
              <a:t> 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wait</a:t>
            </a:r>
            <a:r>
              <a:rPr lang="pt-BR" i="1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da classe </a:t>
            </a:r>
            <a:r>
              <a:rPr lang="pt-BR" dirty="0" err="1" smtClean="0"/>
              <a:t>Object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cretaCollec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2420888"/>
            <a:ext cx="8791154" cy="216991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Concretas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fácil confundir “</a:t>
            </a:r>
            <a:r>
              <a:rPr lang="pt-BR" dirty="0" err="1" smtClean="0"/>
              <a:t>Collection</a:t>
            </a:r>
            <a:r>
              <a:rPr lang="pt-BR" dirty="0" smtClean="0"/>
              <a:t>” com “</a:t>
            </a:r>
            <a:r>
              <a:rPr lang="pt-BR" dirty="0" err="1" smtClean="0"/>
              <a:t>Collections</a:t>
            </a:r>
            <a:r>
              <a:rPr lang="pt-BR" dirty="0" smtClean="0"/>
              <a:t>” e vice-versa</a:t>
            </a:r>
          </a:p>
          <a:p>
            <a:r>
              <a:rPr lang="pt-BR" dirty="0" err="1" smtClean="0"/>
              <a:t>Collections</a:t>
            </a:r>
            <a:r>
              <a:rPr lang="pt-BR" dirty="0" smtClean="0"/>
              <a:t> é uma classe com métodos utilitários</a:t>
            </a:r>
          </a:p>
          <a:p>
            <a:r>
              <a:rPr lang="pt-BR" dirty="0" err="1" smtClean="0"/>
              <a:t>Collection</a:t>
            </a:r>
            <a:r>
              <a:rPr lang="pt-BR" dirty="0" smtClean="0"/>
              <a:t> é uma interface com declarações  de métodos comuns a maioria das coleções como </a:t>
            </a:r>
            <a:r>
              <a:rPr lang="pt-BR" dirty="0" err="1" smtClean="0"/>
              <a:t>add</a:t>
            </a:r>
            <a:r>
              <a:rPr lang="pt-BR" dirty="0" smtClean="0"/>
              <a:t>(), remove(), </a:t>
            </a:r>
            <a:r>
              <a:rPr lang="pt-BR" dirty="0" err="1" smtClean="0"/>
              <a:t>contains</a:t>
            </a:r>
            <a:r>
              <a:rPr lang="pt-BR" dirty="0" smtClean="0"/>
              <a:t>(), </a:t>
            </a:r>
            <a:r>
              <a:rPr lang="pt-BR" dirty="0" err="1" smtClean="0"/>
              <a:t>size</a:t>
            </a:r>
            <a:r>
              <a:rPr lang="pt-BR" dirty="0" smtClean="0"/>
              <a:t>() e </a:t>
            </a:r>
            <a:r>
              <a:rPr lang="pt-BR" dirty="0" err="1" smtClean="0"/>
              <a:t>iterator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palavra “</a:t>
            </a:r>
            <a:r>
              <a:rPr lang="pt-BR" dirty="0" err="1" smtClean="0"/>
              <a:t>collection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primeira letra for minúscula, se refere a classes que armazenam objetos</a:t>
            </a:r>
          </a:p>
          <a:p>
            <a:r>
              <a:rPr lang="pt-BR" dirty="0" smtClean="0"/>
              <a:t>Se começar com c maiúsculo se refere a interface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util.Collection</a:t>
            </a:r>
            <a:r>
              <a:rPr lang="pt-BR" dirty="0" smtClean="0"/>
              <a:t> que é estendida por Set, </a:t>
            </a:r>
            <a:r>
              <a:rPr lang="pt-BR" dirty="0" err="1" smtClean="0"/>
              <a:t>List</a:t>
            </a:r>
            <a:r>
              <a:rPr lang="pt-BR" dirty="0" smtClean="0"/>
              <a:t> e </a:t>
            </a:r>
            <a:r>
              <a:rPr lang="pt-BR" dirty="0" err="1" smtClean="0"/>
              <a:t>Queue</a:t>
            </a:r>
            <a:endParaRPr lang="pt-BR" dirty="0" smtClean="0"/>
          </a:p>
          <a:p>
            <a:r>
              <a:rPr lang="pt-BR" dirty="0" smtClean="0"/>
              <a:t>Se começar com C maiúsculo e terminar em S, se refere a classe </a:t>
            </a:r>
            <a:r>
              <a:rPr lang="pt-BR" dirty="0" err="1" smtClean="0"/>
              <a:t>java.util.Collections</a:t>
            </a:r>
            <a:r>
              <a:rPr lang="pt-BR" dirty="0" smtClean="0"/>
              <a:t>, que possui muitos métodos estáticos utilitários para coleções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palavra “</a:t>
            </a:r>
            <a:r>
              <a:rPr lang="pt-BR" dirty="0" err="1" smtClean="0"/>
              <a:t>collection</a:t>
            </a:r>
            <a:r>
              <a:rPr lang="pt-BR" dirty="0" smtClean="0"/>
              <a:t>”(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hierarquiaCollection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510587"/>
            <a:ext cx="6912768" cy="561557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78904" y="-315416"/>
            <a:ext cx="8229600" cy="1143000"/>
          </a:xfrm>
        </p:spPr>
        <p:txBody>
          <a:bodyPr/>
          <a:lstStyle/>
          <a:p>
            <a:r>
              <a:rPr lang="pt-BR" dirty="0" smtClean="0"/>
              <a:t>Hierarquia de </a:t>
            </a:r>
            <a:r>
              <a:rPr lang="pt-BR" dirty="0" err="1" smtClean="0"/>
              <a:t>Collection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Lists</a:t>
            </a:r>
            <a:r>
              <a:rPr lang="pt-BR" dirty="0" smtClean="0"/>
              <a:t>: listas de coisas(implementam </a:t>
            </a:r>
            <a:r>
              <a:rPr lang="pt-BR" dirty="0" err="1" smtClean="0"/>
              <a:t>List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Set: conjunto de coisas únicas(implementam Set)</a:t>
            </a:r>
          </a:p>
          <a:p>
            <a:r>
              <a:rPr lang="pt-BR" dirty="0" err="1" smtClean="0"/>
              <a:t>Maps</a:t>
            </a:r>
            <a:r>
              <a:rPr lang="pt-BR" dirty="0" smtClean="0"/>
              <a:t>: conjunto de coisas com um único ID(Implementam </a:t>
            </a:r>
            <a:r>
              <a:rPr lang="pt-BR" dirty="0" err="1" smtClean="0"/>
              <a:t>Map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Queues</a:t>
            </a:r>
            <a:r>
              <a:rPr lang="pt-BR" dirty="0" smtClean="0"/>
              <a:t>: coisas organizadas na ordem em que devem ser processadas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Coleções(Grupos de objetos)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llectionsExemploVisua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5" y="693174"/>
            <a:ext cx="7128791" cy="543299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Comparação entre </a:t>
            </a:r>
            <a:r>
              <a:rPr lang="pt-BR" dirty="0" err="1" smtClean="0"/>
              <a:t>List</a:t>
            </a:r>
            <a:r>
              <a:rPr lang="pt-BR" dirty="0" smtClean="0"/>
              <a:t>, Set, </a:t>
            </a:r>
            <a:r>
              <a:rPr lang="pt-BR" dirty="0" err="1" smtClean="0"/>
              <a:t>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uma coleção está ordenada, significa que podemos recorrer aos seus elementos em uma ordem específica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Hashtable</a:t>
            </a:r>
            <a:r>
              <a:rPr lang="pt-BR" dirty="0" smtClean="0"/>
              <a:t>, não está ordenada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ArrayList</a:t>
            </a:r>
            <a:r>
              <a:rPr lang="pt-BR" dirty="0" smtClean="0"/>
              <a:t> é exatamente como 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Nunca poderemos chamar o método </a:t>
            </a:r>
            <a:r>
              <a:rPr lang="pt-BR" dirty="0" err="1" smtClean="0"/>
              <a:t>sort</a:t>
            </a:r>
            <a:r>
              <a:rPr lang="pt-BR" dirty="0" smtClean="0"/>
              <a:t> em uma coleção “ordenada”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“Ordenação”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Significa que a ordem de uma coleção está estabelecida por uma regra</a:t>
            </a:r>
          </a:p>
          <a:p>
            <a:pPr lvl="1"/>
            <a:r>
              <a:rPr lang="pt-BR" dirty="0" smtClean="0"/>
              <a:t>Uma regra para ordenar um conjunto de palavras poderia ser colocado em ordem alfabética</a:t>
            </a:r>
          </a:p>
          <a:p>
            <a:pPr lvl="1"/>
            <a:r>
              <a:rPr lang="pt-BR" dirty="0" smtClean="0"/>
              <a:t>Para números inteiros, poderíamos ordenar do maior para o menor de acordo com seu valor</a:t>
            </a:r>
          </a:p>
          <a:p>
            <a:pPr lvl="1"/>
            <a:r>
              <a:rPr lang="pt-BR" dirty="0" smtClean="0"/>
              <a:t>Mas o que fazer com objetos? Não existe uma regra para isso, então a classe precisa implementar </a:t>
            </a:r>
            <a:r>
              <a:rPr lang="pt-BR" dirty="0" err="1" smtClean="0"/>
              <a:t>Comparable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listas tem índices</a:t>
            </a:r>
          </a:p>
          <a:p>
            <a:r>
              <a:rPr lang="pt-BR" dirty="0" smtClean="0"/>
              <a:t>A única coisa que diferencia algo que é uma lista de algo que não é, é um conjunto de métodos relacionados com o índice(</a:t>
            </a:r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 i), </a:t>
            </a:r>
            <a:r>
              <a:rPr lang="pt-BR" dirty="0" err="1" smtClean="0"/>
              <a:t>indexOf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 o), 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i, </a:t>
            </a:r>
            <a:r>
              <a:rPr lang="pt-BR" dirty="0" err="1" smtClean="0"/>
              <a:t>Object</a:t>
            </a:r>
            <a:r>
              <a:rPr lang="pt-BR" dirty="0" smtClean="0"/>
              <a:t> o)</a:t>
            </a:r>
          </a:p>
          <a:p>
            <a:r>
              <a:rPr lang="pt-BR" dirty="0" smtClean="0"/>
              <a:t>As três implementações de </a:t>
            </a:r>
            <a:r>
              <a:rPr lang="pt-BR" dirty="0" err="1" smtClean="0"/>
              <a:t>List</a:t>
            </a:r>
            <a:r>
              <a:rPr lang="pt-BR" dirty="0" smtClean="0"/>
              <a:t> estão ordenadas pelo índice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forma de ver esta implementação é um </a:t>
            </a:r>
            <a:r>
              <a:rPr lang="pt-BR" dirty="0" err="1" smtClean="0"/>
              <a:t>array</a:t>
            </a:r>
            <a:r>
              <a:rPr lang="pt-BR" dirty="0" smtClean="0"/>
              <a:t> que cresce dinamicamente</a:t>
            </a:r>
          </a:p>
          <a:p>
            <a:r>
              <a:rPr lang="pt-BR" dirty="0" smtClean="0"/>
              <a:t>É uma coleção ordenada, mas não </a:t>
            </a:r>
            <a:r>
              <a:rPr lang="pt-BR" dirty="0" err="1" smtClean="0"/>
              <a:t>sorted</a:t>
            </a:r>
            <a:r>
              <a:rPr lang="pt-BR" dirty="0" smtClean="0"/>
              <a:t>(Classificada pelo índice)</a:t>
            </a:r>
          </a:p>
          <a:p>
            <a:r>
              <a:rPr lang="pt-BR" dirty="0" smtClean="0"/>
              <a:t>Se utiliza quando necessitamos de iterar rapidamente, mas não precisamos adicionar ou remover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Ao</a:t>
            </a:r>
            <a:r>
              <a:rPr lang="es-ES" dirty="0" smtClean="0"/>
              <a:t> </a:t>
            </a:r>
            <a:r>
              <a:rPr lang="es-ES" dirty="0" err="1" smtClean="0"/>
              <a:t>passar</a:t>
            </a:r>
            <a:r>
              <a:rPr lang="es-ES" dirty="0" smtClean="0"/>
              <a:t> </a:t>
            </a:r>
            <a:r>
              <a:rPr lang="es-ES" dirty="0" err="1" smtClean="0"/>
              <a:t>uma</a:t>
            </a:r>
            <a:r>
              <a:rPr lang="es-ES" dirty="0" smtClean="0"/>
              <a:t> </a:t>
            </a:r>
            <a:r>
              <a:rPr lang="es-ES" dirty="0" err="1" smtClean="0"/>
              <a:t>referência</a:t>
            </a:r>
            <a:r>
              <a:rPr lang="es-ES" dirty="0" smtClean="0"/>
              <a:t> de objeto como </a:t>
            </a:r>
            <a:r>
              <a:rPr lang="es-ES" dirty="0" err="1" smtClean="0"/>
              <a:t>parâmetro</a:t>
            </a:r>
            <a:r>
              <a:rPr lang="es-ES" dirty="0" smtClean="0"/>
              <a:t> </a:t>
            </a:r>
            <a:r>
              <a:rPr lang="es-ES" dirty="0" err="1" smtClean="0"/>
              <a:t>ao</a:t>
            </a:r>
            <a:r>
              <a:rPr lang="es-ES" dirty="0" smtClean="0"/>
              <a:t> método </a:t>
            </a:r>
            <a:r>
              <a:rPr lang="es-ES" dirty="0" err="1" smtClean="0"/>
              <a:t>println</a:t>
            </a:r>
            <a:r>
              <a:rPr lang="es-ES" dirty="0" smtClean="0"/>
              <a:t>(), o método </a:t>
            </a:r>
            <a:r>
              <a:rPr lang="es-ES" dirty="0" err="1" smtClean="0"/>
              <a:t>toString</a:t>
            </a:r>
            <a:r>
              <a:rPr lang="es-ES" dirty="0" smtClean="0"/>
              <a:t> </a:t>
            </a:r>
            <a:r>
              <a:rPr lang="es-ES" dirty="0" err="1" smtClean="0"/>
              <a:t>desse</a:t>
            </a:r>
            <a:r>
              <a:rPr lang="es-ES" dirty="0" smtClean="0"/>
              <a:t> objeto será chamado</a:t>
            </a:r>
            <a:endParaRPr lang="pt-BR" dirty="0" smtClean="0"/>
          </a:p>
          <a:p>
            <a:r>
              <a:rPr lang="pt-BR" dirty="0" smtClean="0"/>
              <a:t>Se executamos algo como:</a:t>
            </a:r>
          </a:p>
          <a:p>
            <a:pPr>
              <a:buNone/>
            </a:pPr>
            <a:r>
              <a:rPr lang="pt-BR" b="1" dirty="0" smtClean="0"/>
              <a:t>    </a:t>
            </a:r>
            <a:r>
              <a:rPr lang="pt-BR" b="1" dirty="0" err="1" smtClean="0"/>
              <a:t>HardToRead</a:t>
            </a:r>
            <a:r>
              <a:rPr lang="pt-BR" b="1" dirty="0" smtClean="0"/>
              <a:t> h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HardToRead</a:t>
            </a:r>
            <a:r>
              <a:rPr lang="pt-BR" b="1" dirty="0" smtClean="0"/>
              <a:t>()</a:t>
            </a:r>
          </a:p>
          <a:p>
            <a:pPr>
              <a:buNone/>
            </a:pPr>
            <a:r>
              <a:rPr lang="pt-BR" b="1" dirty="0" smtClean="0"/>
              <a:t>    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(h);</a:t>
            </a:r>
          </a:p>
          <a:p>
            <a:r>
              <a:rPr lang="pt-BR" dirty="0" smtClean="0"/>
              <a:t>Teremos algo como :</a:t>
            </a:r>
          </a:p>
          <a:p>
            <a:pPr>
              <a:buNone/>
            </a:pPr>
            <a:r>
              <a:rPr lang="pt-BR" b="1" dirty="0" smtClean="0"/>
              <a:t>    </a:t>
            </a:r>
            <a:r>
              <a:rPr lang="pt-BR" b="1" dirty="0" err="1" smtClean="0"/>
              <a:t>HardToRead@</a:t>
            </a:r>
            <a:r>
              <a:rPr lang="pt-BR" b="1" dirty="0" smtClean="0"/>
              <a:t>a47e0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vector</a:t>
            </a:r>
            <a:r>
              <a:rPr lang="pt-BR" dirty="0" smtClean="0"/>
              <a:t> é basicamente o mesmo que uma </a:t>
            </a:r>
            <a:r>
              <a:rPr lang="pt-BR" dirty="0" err="1" smtClean="0"/>
              <a:t>ArrayList</a:t>
            </a:r>
            <a:r>
              <a:rPr lang="pt-BR" dirty="0" smtClean="0"/>
              <a:t>, mas seus métodos são sincronizados</a:t>
            </a:r>
          </a:p>
          <a:p>
            <a:r>
              <a:rPr lang="pt-BR" dirty="0" smtClean="0"/>
              <a:t>Em geral, é preferível utilizar </a:t>
            </a:r>
            <a:r>
              <a:rPr lang="pt-BR" dirty="0" err="1" smtClean="0"/>
              <a:t>ArrayList</a:t>
            </a:r>
            <a:r>
              <a:rPr lang="pt-BR" dirty="0" smtClean="0"/>
              <a:t> em vez de </a:t>
            </a:r>
            <a:r>
              <a:rPr lang="pt-BR" dirty="0" err="1" smtClean="0"/>
              <a:t>Vector</a:t>
            </a:r>
            <a:r>
              <a:rPr lang="pt-BR" dirty="0" smtClean="0"/>
              <a:t>, dado que os métodos sincronizados reduzem a performance</a:t>
            </a:r>
          </a:p>
          <a:p>
            <a:r>
              <a:rPr lang="pt-BR" dirty="0" smtClean="0"/>
              <a:t>Vector e </a:t>
            </a:r>
            <a:r>
              <a:rPr lang="pt-BR" dirty="0" err="1" smtClean="0"/>
              <a:t>ArrayList</a:t>
            </a:r>
            <a:r>
              <a:rPr lang="pt-BR" dirty="0" smtClean="0"/>
              <a:t> são as únicas classes que implementam </a:t>
            </a:r>
            <a:r>
              <a:rPr lang="pt-BR" dirty="0" err="1" smtClean="0"/>
              <a:t>RandomAccess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 ordenada por índice, mas se diferencia de </a:t>
            </a:r>
            <a:r>
              <a:rPr lang="pt-BR" dirty="0" err="1" smtClean="0"/>
              <a:t>ArrayList</a:t>
            </a:r>
            <a:r>
              <a:rPr lang="pt-BR" dirty="0" smtClean="0"/>
              <a:t>  porque os elementos estão duplamente encadeado</a:t>
            </a:r>
          </a:p>
          <a:p>
            <a:r>
              <a:rPr lang="pt-BR" dirty="0" err="1" smtClean="0"/>
              <a:t>LinkedList</a:t>
            </a:r>
            <a:r>
              <a:rPr lang="pt-BR" dirty="0" smtClean="0"/>
              <a:t> itera mais lento mas as inserções e remoções são mais rápidas</a:t>
            </a:r>
          </a:p>
          <a:p>
            <a:r>
              <a:rPr lang="pt-BR" dirty="0" smtClean="0"/>
              <a:t>Suporta os métodos </a:t>
            </a:r>
            <a:r>
              <a:rPr lang="pt-BR" dirty="0" err="1" smtClean="0"/>
              <a:t>peek</a:t>
            </a:r>
            <a:r>
              <a:rPr lang="pt-BR" dirty="0" smtClean="0"/>
              <a:t>(), </a:t>
            </a:r>
            <a:r>
              <a:rPr lang="pt-BR" dirty="0" err="1" smtClean="0"/>
              <a:t>poll</a:t>
            </a:r>
            <a:r>
              <a:rPr lang="pt-BR" dirty="0" smtClean="0"/>
              <a:t>() e </a:t>
            </a:r>
            <a:r>
              <a:rPr lang="pt-BR" dirty="0" err="1" smtClean="0"/>
              <a:t>offer</a:t>
            </a:r>
            <a:r>
              <a:rPr lang="pt-BR" dirty="0" smtClean="0"/>
              <a:t>()(Implementa </a:t>
            </a:r>
            <a:r>
              <a:rPr lang="pt-BR" dirty="0" err="1" smtClean="0"/>
              <a:t>Queue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Set não permite elementos duplicados</a:t>
            </a:r>
          </a:p>
          <a:p>
            <a:r>
              <a:rPr lang="pt-BR" dirty="0" smtClean="0"/>
              <a:t>Se utiliza do método </a:t>
            </a:r>
            <a:r>
              <a:rPr lang="pt-BR" dirty="0" err="1" smtClean="0"/>
              <a:t>equals</a:t>
            </a:r>
            <a:r>
              <a:rPr lang="pt-BR" dirty="0" smtClean="0"/>
              <a:t>() para determinar se os objetos são idênticos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está em ordem, nem utiliza uma regra de ordenamento</a:t>
            </a:r>
          </a:p>
          <a:p>
            <a:r>
              <a:rPr lang="pt-BR" dirty="0" smtClean="0"/>
              <a:t>Utiliza o </a:t>
            </a:r>
            <a:r>
              <a:rPr lang="pt-BR" dirty="0" err="1" smtClean="0"/>
              <a:t>hashcode</a:t>
            </a:r>
            <a:r>
              <a:rPr lang="pt-BR" dirty="0" smtClean="0"/>
              <a:t> para localizar o elemento. Quanto melhor a implementação, melhor a performance</a:t>
            </a:r>
          </a:p>
          <a:p>
            <a:r>
              <a:rPr lang="pt-BR" dirty="0" smtClean="0"/>
              <a:t>Deve ser utilizado quando o único requisito é não ter duplicados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versão ordenada de </a:t>
            </a:r>
            <a:r>
              <a:rPr lang="pt-BR" dirty="0" err="1" smtClean="0"/>
              <a:t>HashSet</a:t>
            </a:r>
            <a:endParaRPr lang="pt-BR" dirty="0" smtClean="0"/>
          </a:p>
          <a:p>
            <a:r>
              <a:rPr lang="pt-BR" dirty="0" smtClean="0"/>
              <a:t>Mantém uma lista duplamente vinculada dos elementos</a:t>
            </a:r>
          </a:p>
          <a:p>
            <a:r>
              <a:rPr lang="pt-BR" dirty="0" smtClean="0"/>
              <a:t>A ordem de iteração corresponde a ordem de inserção dos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LinkedHashSet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Junto com </a:t>
            </a:r>
            <a:r>
              <a:rPr lang="pt-BR" dirty="0" err="1" smtClean="0"/>
              <a:t>TreeMap</a:t>
            </a:r>
            <a:r>
              <a:rPr lang="pt-BR" dirty="0" smtClean="0"/>
              <a:t>, são as únicas coleções com regra de classificação(</a:t>
            </a:r>
            <a:r>
              <a:rPr lang="pt-BR" dirty="0" err="1" smtClean="0"/>
              <a:t>sorted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Por default, usa a ordem natural, mas possui um construtor que permite estabelecer uma regra de ordenamento</a:t>
            </a:r>
          </a:p>
          <a:p>
            <a:r>
              <a:rPr lang="pt-BR" dirty="0" smtClean="0"/>
              <a:t>Usa uma estrutura de árvore </a:t>
            </a:r>
            <a:r>
              <a:rPr lang="pt-BR" dirty="0" err="1" smtClean="0"/>
              <a:t>Red-Black</a:t>
            </a:r>
            <a:r>
              <a:rPr lang="pt-BR" dirty="0" smtClean="0"/>
              <a:t> que assegura que os elementos se encontrem em ordem ascendente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TreeSet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mapa possui identificadores únicos </a:t>
            </a:r>
          </a:p>
          <a:p>
            <a:r>
              <a:rPr lang="pt-BR" dirty="0" smtClean="0"/>
              <a:t>Uma chave única é mapeada para um valor específico. Ambos, chave e valor, são objetos</a:t>
            </a:r>
          </a:p>
          <a:p>
            <a:r>
              <a:rPr lang="pt-BR" dirty="0" smtClean="0"/>
              <a:t>As implementações de </a:t>
            </a:r>
            <a:r>
              <a:rPr lang="pt-BR" dirty="0" err="1" smtClean="0"/>
              <a:t>Map</a:t>
            </a:r>
            <a:r>
              <a:rPr lang="pt-BR" dirty="0" smtClean="0"/>
              <a:t> permitem buscar um valor dado pela chave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HashMap</a:t>
            </a:r>
            <a:r>
              <a:rPr lang="pt-BR" dirty="0" smtClean="0"/>
              <a:t> é uma coleção sem ordem nem regra de ordenamento</a:t>
            </a:r>
          </a:p>
          <a:p>
            <a:r>
              <a:rPr lang="pt-BR" dirty="0" smtClean="0"/>
              <a:t>Se utiliza quando não nos importamos a ordem de iterar dos elementos  e sim encontrar um valor para certa chave</a:t>
            </a:r>
          </a:p>
          <a:p>
            <a:r>
              <a:rPr lang="pt-BR" dirty="0" smtClean="0"/>
              <a:t>Permite </a:t>
            </a:r>
            <a:r>
              <a:rPr lang="pt-BR" dirty="0" err="1" smtClean="0"/>
              <a:t>null</a:t>
            </a:r>
            <a:r>
              <a:rPr lang="pt-BR" dirty="0" smtClean="0"/>
              <a:t> em chaves e múltiplos </a:t>
            </a:r>
            <a:r>
              <a:rPr lang="pt-BR" dirty="0" err="1" smtClean="0"/>
              <a:t>nulls</a:t>
            </a:r>
            <a:r>
              <a:rPr lang="pt-BR" dirty="0" smtClean="0"/>
              <a:t> nos valores das coleções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versão sincronizada de </a:t>
            </a:r>
            <a:r>
              <a:rPr lang="pt-BR" dirty="0" err="1" smtClean="0"/>
              <a:t>HashMap</a:t>
            </a:r>
            <a:endParaRPr lang="pt-BR" dirty="0" smtClean="0"/>
          </a:p>
          <a:p>
            <a:r>
              <a:rPr lang="pt-BR" dirty="0" smtClean="0"/>
              <a:t>É igual a </a:t>
            </a:r>
            <a:r>
              <a:rPr lang="pt-BR" dirty="0" err="1" smtClean="0"/>
              <a:t>Vector</a:t>
            </a:r>
            <a:r>
              <a:rPr lang="pt-BR" dirty="0" smtClean="0"/>
              <a:t> em </a:t>
            </a:r>
            <a:r>
              <a:rPr lang="pt-BR" dirty="0" err="1" smtClean="0"/>
              <a:t>relaçãoa</a:t>
            </a:r>
            <a:r>
              <a:rPr lang="pt-BR" dirty="0" smtClean="0"/>
              <a:t> sincronização, ou seja, os métodos são sincronizados e mais lentos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Hashtable</a:t>
            </a:r>
            <a:r>
              <a:rPr lang="pt-BR" dirty="0" smtClean="0"/>
              <a:t> não aceita nenhum 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Hashtable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Mantém a ordem de inserção</a:t>
            </a:r>
          </a:p>
          <a:p>
            <a:r>
              <a:rPr lang="pt-BR" dirty="0" smtClean="0"/>
              <a:t>É mais lento que </a:t>
            </a:r>
            <a:r>
              <a:rPr lang="pt-BR" dirty="0" err="1" smtClean="0"/>
              <a:t>HashMap</a:t>
            </a:r>
            <a:r>
              <a:rPr lang="pt-BR" dirty="0" smtClean="0"/>
              <a:t> para adicionar e remover elementos</a:t>
            </a:r>
          </a:p>
          <a:p>
            <a:r>
              <a:rPr lang="pt-BR" dirty="0" smtClean="0"/>
              <a:t>No entanto, a iteração pelos elementos é mais rápida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LinkedHashMap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792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Bob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Bob(String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("I am a Bob, but you can call me " 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+". My shoe size is " +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Pergunta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Bob f = new Bob("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GoBobGo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", 19);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(f);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estabelecer uma classificação nos elementos utilizando </a:t>
            </a:r>
            <a:r>
              <a:rPr lang="pt-BR" dirty="0" err="1" smtClean="0"/>
              <a:t>Comparable</a:t>
            </a:r>
            <a:r>
              <a:rPr lang="pt-BR" dirty="0" smtClean="0"/>
              <a:t> ou </a:t>
            </a:r>
            <a:r>
              <a:rPr lang="pt-BR" dirty="0" err="1" smtClean="0"/>
              <a:t>Comparator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TreeMap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Queue</a:t>
            </a:r>
            <a:r>
              <a:rPr lang="pt-BR" dirty="0" smtClean="0"/>
              <a:t>(Fila) foi projetado para conter uma lista de coisas que devem processar de alguma forma</a:t>
            </a:r>
          </a:p>
          <a:p>
            <a:r>
              <a:rPr lang="pt-BR" dirty="0" smtClean="0"/>
              <a:t>É uma lista FIFO, ou seja, o primeiro a entrar é o primeira a sair</a:t>
            </a:r>
          </a:p>
          <a:p>
            <a:r>
              <a:rPr lang="pt-BR" dirty="0" smtClean="0"/>
              <a:t>Suporta todos os métodos padrões da interface </a:t>
            </a:r>
            <a:r>
              <a:rPr lang="pt-BR" dirty="0" err="1" smtClean="0"/>
              <a:t>Collection</a:t>
            </a:r>
            <a:r>
              <a:rPr lang="pt-BR" dirty="0" smtClean="0"/>
              <a:t> e mais alguns outros para adicionar e remover elementos da fila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Adicionado em Java 5</a:t>
            </a:r>
          </a:p>
          <a:p>
            <a:r>
              <a:rPr lang="pt-BR" dirty="0" smtClean="0"/>
              <a:t>Seu propósito é criar uma coleção classificada em vez de utilizar uma fila normal</a:t>
            </a:r>
          </a:p>
          <a:p>
            <a:r>
              <a:rPr lang="pt-BR" dirty="0" smtClean="0"/>
              <a:t>Seus elementos se ordenam com uma regra definida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ista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214422"/>
            <a:ext cx="8429684" cy="483020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Cresce dinamicamente</a:t>
            </a:r>
          </a:p>
          <a:p>
            <a:r>
              <a:rPr lang="pt-BR" dirty="0" smtClean="0"/>
              <a:t>Providencia melhores mecanismos de inserção e busca que os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A partir de Java 5, podemos utilizar genéricos</a:t>
            </a:r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&lt;String&gt;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&lt;String&gt;();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r>
              <a:rPr lang="pt-BR" dirty="0" smtClean="0"/>
              <a:t>&lt;String&gt; a String[]</a:t>
            </a:r>
          </a:p>
          <a:p>
            <a:r>
              <a:rPr lang="pt-BR" dirty="0" smtClean="0"/>
              <a:t>No entanto, é mais versátil</a:t>
            </a:r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&lt;String&gt; </a:t>
            </a:r>
            <a:r>
              <a:rPr lang="pt-BR" dirty="0" err="1" smtClean="0"/>
              <a:t>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&lt;String&gt;();</a:t>
            </a:r>
          </a:p>
          <a:p>
            <a:pPr lvl="1"/>
            <a:r>
              <a:rPr lang="pt-BR" dirty="0" smtClean="0"/>
              <a:t>String[] </a:t>
            </a:r>
            <a:r>
              <a:rPr lang="pt-BR" dirty="0" err="1" smtClean="0"/>
              <a:t>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String[x];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geral, as coleções não podem conter primitivos</a:t>
            </a:r>
          </a:p>
          <a:p>
            <a:pPr lvl="1"/>
            <a:r>
              <a:rPr lang="pt-BR" dirty="0" err="1" smtClean="0"/>
              <a:t>myInts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(12));</a:t>
            </a:r>
          </a:p>
          <a:p>
            <a:r>
              <a:rPr lang="pt-BR" dirty="0" smtClean="0"/>
              <a:t>A partir de Java 5, os tipos primitivos são convertidos em seus </a:t>
            </a:r>
            <a:r>
              <a:rPr lang="pt-BR" dirty="0" err="1" smtClean="0"/>
              <a:t>wrappers</a:t>
            </a:r>
            <a:r>
              <a:rPr lang="pt-BR" dirty="0" smtClean="0"/>
              <a:t> equivalentes automaticamente(</a:t>
            </a:r>
            <a:r>
              <a:rPr lang="pt-BR" dirty="0" err="1" smtClean="0"/>
              <a:t>autoboxing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myInts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(12);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Autoboxing</a:t>
            </a:r>
            <a:r>
              <a:rPr lang="pt-BR" dirty="0" smtClean="0"/>
              <a:t> em coleções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Classificando Coleções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7158" y="2143116"/>
            <a:ext cx="800105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Denver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Boulder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Vail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Aspen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Telluride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unsorted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Collections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5536" y="4860449"/>
            <a:ext cx="800105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unsorted [Denver, Boulder, Vail, Aspen, Telluride]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Aspen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Boulder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Denver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Telluride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Vail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Dada esta classe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Classificando Coleções(</a:t>
            </a:r>
            <a:r>
              <a:rPr lang="pt-BR" dirty="0" err="1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025086"/>
            <a:ext cx="800105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 t, String g, String a)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g;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"\n";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getters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setter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here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Podemos fazer isso?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Uma vez que </a:t>
            </a:r>
            <a:r>
              <a:rPr lang="pt-BR" dirty="0" err="1" smtClean="0"/>
              <a:t>sort</a:t>
            </a:r>
            <a:r>
              <a:rPr lang="pt-BR" dirty="0" smtClean="0"/>
              <a:t>() recebe como argumento uma lista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Classificando </a:t>
            </a:r>
            <a:r>
              <a:rPr lang="pt-BR" dirty="0" smtClean="0"/>
              <a:t>Coleções(</a:t>
            </a:r>
            <a:r>
              <a:rPr lang="pt-BR" dirty="0" err="1" smtClean="0"/>
              <a:t>Cont</a:t>
            </a:r>
            <a:r>
              <a:rPr lang="pt-BR" dirty="0" smtClean="0"/>
              <a:t> 2)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025086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populateList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file data to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Collections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não se sabe se duas referências são idênticas usa-se o ==</a:t>
            </a:r>
          </a:p>
          <a:p>
            <a:r>
              <a:rPr lang="pt-BR" dirty="0" smtClean="0"/>
              <a:t>Quando se quer saber se dois objetos são idênticos são iguais se usa 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#1: Implementamos </a:t>
            </a:r>
            <a:r>
              <a:rPr lang="pt-BR" dirty="0" err="1" smtClean="0"/>
              <a:t>Comparable</a:t>
            </a:r>
            <a:r>
              <a:rPr lang="pt-BR" dirty="0" smtClean="0"/>
              <a:t> de tal forma que um objeto </a:t>
            </a:r>
            <a:r>
              <a:rPr lang="pt-BR" dirty="0" err="1" smtClean="0"/>
              <a:t>DVDInfo</a:t>
            </a:r>
            <a:r>
              <a:rPr lang="pt-BR" dirty="0" smtClean="0"/>
              <a:t> pode se comparar com outros objetos </a:t>
            </a:r>
            <a:r>
              <a:rPr lang="pt-BR" dirty="0" err="1" smtClean="0"/>
              <a:t>DVDInfo</a:t>
            </a:r>
            <a:endParaRPr lang="pt-BR" dirty="0" smtClean="0"/>
          </a:p>
          <a:p>
            <a:r>
              <a:rPr lang="pt-BR" dirty="0" smtClean="0"/>
              <a:t>#2: Implementamos o método </a:t>
            </a:r>
            <a:r>
              <a:rPr lang="pt-BR" dirty="0" err="1" smtClean="0"/>
              <a:t>compareTo</a:t>
            </a:r>
            <a:r>
              <a:rPr lang="pt-BR" dirty="0" smtClean="0"/>
              <a:t>()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Formas de implementar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484784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Comparable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{ // #1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d)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d.getTitle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 // #2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//resto do classe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Negativo se o esse </a:t>
            </a:r>
            <a:r>
              <a:rPr lang="pt-BR" dirty="0" err="1" smtClean="0"/>
              <a:t>thisObjeto</a:t>
            </a:r>
            <a:r>
              <a:rPr lang="pt-BR" dirty="0" smtClean="0"/>
              <a:t> &lt; </a:t>
            </a:r>
            <a:r>
              <a:rPr lang="pt-BR" dirty="0" err="1" smtClean="0"/>
              <a:t>outroObjeto</a:t>
            </a:r>
            <a:endParaRPr lang="pt-BR" dirty="0" smtClean="0"/>
          </a:p>
          <a:p>
            <a:r>
              <a:rPr lang="pt-BR" dirty="0" smtClean="0"/>
              <a:t>Zero se </a:t>
            </a:r>
            <a:r>
              <a:rPr lang="pt-BR" dirty="0" err="1" smtClean="0"/>
              <a:t>thisObjeto</a:t>
            </a:r>
            <a:r>
              <a:rPr lang="pt-BR" dirty="0" smtClean="0"/>
              <a:t> == </a:t>
            </a:r>
            <a:r>
              <a:rPr lang="pt-BR" dirty="0" err="1" smtClean="0"/>
              <a:t>outroObjeto</a:t>
            </a:r>
            <a:endParaRPr lang="pt-BR" dirty="0" smtClean="0"/>
          </a:p>
          <a:p>
            <a:r>
              <a:rPr lang="pt-BR" dirty="0" smtClean="0"/>
              <a:t>Positivo se </a:t>
            </a:r>
            <a:r>
              <a:rPr lang="pt-BR" dirty="0" err="1" smtClean="0"/>
              <a:t>thisObjeto</a:t>
            </a:r>
            <a:r>
              <a:rPr lang="pt-BR" dirty="0" smtClean="0"/>
              <a:t> &gt; </a:t>
            </a:r>
            <a:r>
              <a:rPr lang="pt-BR" dirty="0" err="1" smtClean="0"/>
              <a:t>outroObjeto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37358"/>
            <a:ext cx="800105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package java.util;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Comparable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(T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outroObjeto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pt-BR" dirty="0" smtClean="0"/>
              <a:t>É importante recordar que quando sobrescrevemos </a:t>
            </a:r>
            <a:r>
              <a:rPr lang="pt-BR" dirty="0" err="1" smtClean="0"/>
              <a:t>equals</a:t>
            </a:r>
            <a:r>
              <a:rPr lang="pt-BR" dirty="0" smtClean="0"/>
              <a:t>(), devemos receber um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Enquanto que </a:t>
            </a:r>
            <a:r>
              <a:rPr lang="pt-BR" dirty="0" err="1" smtClean="0"/>
              <a:t>compareTo</a:t>
            </a:r>
            <a:r>
              <a:rPr lang="pt-BR" dirty="0" smtClean="0"/>
              <a:t>(), devemos receber uma argumento do mesmo tipo da classe que implementa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se quisemos ordenar por outro atributo?</a:t>
            </a:r>
          </a:p>
          <a:p>
            <a:r>
              <a:rPr lang="pt-BR" dirty="0" smtClean="0"/>
              <a:t>Precisamos usar a interface </a:t>
            </a:r>
            <a:r>
              <a:rPr lang="pt-BR" dirty="0" err="1" smtClean="0"/>
              <a:t>Comparator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Podem ser passados para outros métodos de </a:t>
            </a:r>
            <a:r>
              <a:rPr lang="pt-BR" dirty="0" err="1" smtClean="0"/>
              <a:t>sort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Classificando com </a:t>
            </a:r>
            <a:r>
              <a:rPr lang="pt-BR" dirty="0" err="1" smtClean="0"/>
              <a:t>Comparator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880366"/>
            <a:ext cx="700092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package java.util;</a:t>
            </a:r>
          </a:p>
          <a:p>
            <a:pPr>
              <a:buNone/>
            </a:pP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public interface Comparator&lt;T&gt;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    int compare(T o1, T o2);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diferença entre </a:t>
            </a:r>
            <a:r>
              <a:rPr lang="pt-BR" dirty="0" err="1" smtClean="0"/>
              <a:t>Comparable</a:t>
            </a:r>
            <a:r>
              <a:rPr lang="pt-BR" dirty="0" smtClean="0"/>
              <a:t> e </a:t>
            </a:r>
            <a:r>
              <a:rPr lang="pt-BR" dirty="0" err="1" smtClean="0"/>
              <a:t>Comparator</a:t>
            </a:r>
            <a:r>
              <a:rPr lang="pt-BR" dirty="0" smtClean="0"/>
              <a:t> é que </a:t>
            </a:r>
            <a:r>
              <a:rPr lang="pt-BR" dirty="0" err="1" smtClean="0"/>
              <a:t>Comparable</a:t>
            </a:r>
            <a:r>
              <a:rPr lang="pt-BR" dirty="0" smtClean="0"/>
              <a:t> precisa ser implementado na própria classe enquanto que </a:t>
            </a:r>
            <a:r>
              <a:rPr lang="pt-BR" dirty="0" err="1" smtClean="0"/>
              <a:t>Comparator</a:t>
            </a:r>
            <a:r>
              <a:rPr lang="pt-BR" dirty="0" smtClean="0"/>
              <a:t> não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Classificando com </a:t>
            </a:r>
            <a:r>
              <a:rPr lang="pt-BR" dirty="0" err="1" smtClean="0"/>
              <a:t>Comparator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3430976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.util.*;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compare(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ferencaCom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844" y="1603927"/>
            <a:ext cx="8919049" cy="38967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r>
              <a:rPr lang="pt-BR" dirty="0" smtClean="0"/>
              <a:t> e </a:t>
            </a:r>
            <a:r>
              <a:rPr lang="pt-BR" dirty="0" err="1" smtClean="0"/>
              <a:t>Comparator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 forma de iterar por uma </a:t>
            </a:r>
            <a:r>
              <a:rPr lang="pt-BR" dirty="0" err="1" smtClean="0"/>
              <a:t>collection</a:t>
            </a:r>
            <a:r>
              <a:rPr lang="pt-BR" dirty="0" smtClean="0"/>
              <a:t> é usando um </a:t>
            </a:r>
            <a:r>
              <a:rPr lang="pt-BR" dirty="0" err="1" smtClean="0"/>
              <a:t>Iterator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err="1" smtClean="0"/>
              <a:t>Iterator</a:t>
            </a:r>
            <a:r>
              <a:rPr lang="pt-BR" dirty="0" smtClean="0"/>
              <a:t> é um objeto que está associado a um determinada </a:t>
            </a:r>
            <a:r>
              <a:rPr lang="pt-BR" dirty="0" err="1" smtClean="0"/>
              <a:t>collection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err="1" smtClean="0"/>
              <a:t>Iterator</a:t>
            </a:r>
            <a:r>
              <a:rPr lang="pt-BR" dirty="0" smtClean="0"/>
              <a:t> permite a iteração nos elementos de uma </a:t>
            </a:r>
            <a:r>
              <a:rPr lang="pt-BR" dirty="0" err="1" smtClean="0"/>
              <a:t>collection</a:t>
            </a:r>
            <a:r>
              <a:rPr lang="pt-BR" dirty="0" smtClean="0"/>
              <a:t> um por um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Collection</a:t>
            </a:r>
            <a:r>
              <a:rPr lang="pt-BR" dirty="0" smtClean="0"/>
              <a:t> possui um método que retorna um </a:t>
            </a:r>
            <a:r>
              <a:rPr lang="pt-BR" dirty="0" err="1" smtClean="0"/>
              <a:t>Iterator</a:t>
            </a:r>
            <a:endParaRPr lang="pt-BR" dirty="0" smtClean="0"/>
          </a:p>
          <a:p>
            <a:r>
              <a:rPr lang="pt-BR" dirty="0" smtClean="0"/>
              <a:t>Podemos dizer que possui um cursor interno que sabe o elemento atual que </a:t>
            </a:r>
            <a:r>
              <a:rPr lang="pt-BR" dirty="0" smtClean="0"/>
              <a:t>está </a:t>
            </a:r>
            <a:r>
              <a:rPr lang="pt-BR" dirty="0" smtClean="0"/>
              <a:t>sendo retornado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</a:t>
            </a:r>
            <a:r>
              <a:rPr lang="pt-BR" dirty="0" err="1" smtClean="0"/>
              <a:t>Iterator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588835"/>
            <a:ext cx="800105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package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util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interface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&lt;E&gt; {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remove();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hasNext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pelo menos existe mais um elemento. A chamada desse método não modifica o “cursor” </a:t>
            </a:r>
          </a:p>
          <a:p>
            <a:r>
              <a:rPr lang="pt-BR" dirty="0" err="1" smtClean="0"/>
              <a:t>next</a:t>
            </a:r>
            <a:r>
              <a:rPr lang="pt-BR" dirty="0" smtClean="0"/>
              <a:t>() </a:t>
            </a:r>
          </a:p>
          <a:p>
            <a:pPr lvl="1"/>
            <a:r>
              <a:rPr lang="pt-BR" dirty="0" smtClean="0"/>
              <a:t>Retorna o próximo objeto da coleção  e move o “cursor” para o próximo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297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value;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{value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getValue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value;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boolean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equals(Object o)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if ((o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instanceof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&amp;&amp; (((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)o).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getValue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==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return true;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} else { return false;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consultas em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r>
              <a:rPr lang="pt-BR" dirty="0" smtClean="0"/>
              <a:t> são realizadas com o método </a:t>
            </a:r>
            <a:r>
              <a:rPr lang="pt-BR" dirty="0" err="1" smtClean="0"/>
              <a:t>binarySearch</a:t>
            </a:r>
            <a:r>
              <a:rPr lang="pt-BR" dirty="0" smtClean="0"/>
              <a:t>()</a:t>
            </a:r>
          </a:p>
          <a:p>
            <a:r>
              <a:rPr lang="pt-BR" dirty="0" smtClean="0"/>
              <a:t>Se obtiverem sucesso, retornam o índice encontrado</a:t>
            </a:r>
          </a:p>
          <a:p>
            <a:r>
              <a:rPr lang="pt-BR" dirty="0" smtClean="0"/>
              <a:t>Se não encontrarem retornam o provável lugar de inserção </a:t>
            </a:r>
            <a:r>
              <a:rPr lang="pt-BR" dirty="0" err="1" smtClean="0"/>
              <a:t>negativado</a:t>
            </a:r>
            <a:r>
              <a:rPr lang="pt-BR" dirty="0" smtClean="0"/>
              <a:t> e somado a -1</a:t>
            </a:r>
          </a:p>
          <a:p>
            <a:r>
              <a:rPr lang="pt-BR" dirty="0" smtClean="0"/>
              <a:t>A coleção ou </a:t>
            </a:r>
            <a:r>
              <a:rPr lang="pt-BR" dirty="0" err="1" smtClean="0"/>
              <a:t>array</a:t>
            </a:r>
            <a:r>
              <a:rPr lang="pt-BR" dirty="0" smtClean="0"/>
              <a:t> deve ter sido classificado antes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Consultando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o </a:t>
            </a:r>
            <a:r>
              <a:rPr lang="pt-BR" dirty="0" err="1" smtClean="0"/>
              <a:t>array</a:t>
            </a:r>
            <a:r>
              <a:rPr lang="pt-BR" dirty="0" smtClean="0"/>
              <a:t>/coleção não tiver sido classificado os resultados serão imprevisíveis</a:t>
            </a:r>
          </a:p>
          <a:p>
            <a:r>
              <a:rPr lang="pt-BR" dirty="0" smtClean="0"/>
              <a:t>Se uma coleção foi classificada em ordem natural, ela deve ser consultada em ordem natural</a:t>
            </a:r>
          </a:p>
          <a:p>
            <a:r>
              <a:rPr lang="pt-BR" dirty="0" smtClean="0"/>
              <a:t>Se a coleção/</a:t>
            </a:r>
            <a:r>
              <a:rPr lang="pt-BR" dirty="0" err="1" smtClean="0"/>
              <a:t>array</a:t>
            </a:r>
            <a:r>
              <a:rPr lang="pt-BR" dirty="0" smtClean="0"/>
              <a:t> foi classificada usando um </a:t>
            </a:r>
            <a:r>
              <a:rPr lang="pt-BR" dirty="0" err="1" smtClean="0"/>
              <a:t>Comparator</a:t>
            </a:r>
            <a:r>
              <a:rPr lang="pt-BR" dirty="0" smtClean="0"/>
              <a:t>, esse </a:t>
            </a:r>
            <a:r>
              <a:rPr lang="pt-BR" dirty="0" err="1" smtClean="0"/>
              <a:t>Comparator</a:t>
            </a:r>
            <a:r>
              <a:rPr lang="pt-BR" dirty="0" smtClean="0"/>
              <a:t> deve ser passado como parâmetro para o método de busca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Consultando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5804" y="7142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4282" y="1190701"/>
            <a:ext cx="8715436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.util.*;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compare(String a, String b)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b.compareTo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SearchObjArray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 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String 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{"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"four"};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for(String s :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	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5804" y="7142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20" y="1246892"/>
            <a:ext cx="871543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reverse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for(String s :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4429132"/>
            <a:ext cx="8715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four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reverse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four 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-1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2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Arrays</a:t>
            </a:r>
            <a:r>
              <a:rPr lang="pt-BR" dirty="0" smtClean="0"/>
              <a:t> possui um método </a:t>
            </a:r>
            <a:r>
              <a:rPr lang="pt-BR" dirty="0" err="1" smtClean="0"/>
              <a:t>asList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Modificações realizadas no </a:t>
            </a:r>
            <a:r>
              <a:rPr lang="pt-BR" dirty="0" err="1" smtClean="0"/>
              <a:t>array</a:t>
            </a:r>
            <a:r>
              <a:rPr lang="pt-BR" dirty="0" smtClean="0"/>
              <a:t> modificam também a lista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Convertendo de </a:t>
            </a:r>
            <a:r>
              <a:rPr lang="pt-BR" dirty="0" err="1" smtClean="0"/>
              <a:t>array</a:t>
            </a:r>
            <a:r>
              <a:rPr lang="pt-BR" dirty="0" smtClean="0"/>
              <a:t> para listas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5720" y="3357562"/>
            <a:ext cx="871543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{"one", "two", "three", "four"};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make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("idx2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(2));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.set(3,"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six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change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=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five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change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for(String s : as)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nsl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(1));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74739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  interface </a:t>
            </a:r>
            <a:r>
              <a:rPr lang="pt-BR" dirty="0" err="1" smtClean="0"/>
              <a:t>Collection</a:t>
            </a:r>
            <a:r>
              <a:rPr lang="pt-BR" dirty="0" smtClean="0"/>
              <a:t> possui um método </a:t>
            </a:r>
            <a:r>
              <a:rPr lang="pt-BR" dirty="0" err="1" smtClean="0"/>
              <a:t>toArray</a:t>
            </a:r>
            <a:r>
              <a:rPr lang="pt-BR" dirty="0" smtClean="0"/>
              <a:t>()</a:t>
            </a:r>
          </a:p>
          <a:p>
            <a:r>
              <a:rPr lang="pt-BR" dirty="0" smtClean="0"/>
              <a:t>Modificações realizadas na lista não modificam 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É sobrecarregado para retornar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Object</a:t>
            </a:r>
            <a:r>
              <a:rPr lang="pt-BR" dirty="0" smtClean="0"/>
              <a:t> e outro que recebe um </a:t>
            </a:r>
            <a:r>
              <a:rPr lang="pt-BR" dirty="0" err="1" smtClean="0"/>
              <a:t>array</a:t>
            </a:r>
            <a:r>
              <a:rPr lang="pt-BR" dirty="0" smtClean="0"/>
              <a:t> criado com um tipo específico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pt-BR" dirty="0" smtClean="0"/>
              <a:t>Convertendo de listas para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4748767"/>
            <a:ext cx="87154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x=0; x&lt;3; x++)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iL.toArray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// create an Object array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[] ia2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ia2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iL.toArray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(ia2);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Listas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4314" y="1500174"/>
            <a:ext cx="857252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d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aiko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clover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magnolia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i3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make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(i3.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d2 = i3.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cast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required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(d2.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403367"/>
            <a:ext cx="8229600" cy="4525963"/>
          </a:xfrm>
        </p:spPr>
        <p:txBody>
          <a:bodyPr/>
          <a:lstStyle/>
          <a:p>
            <a:r>
              <a:rPr lang="pt-BR" dirty="0" smtClean="0"/>
              <a:t>Sets não permitem  elementos duplicados</a:t>
            </a:r>
          </a:p>
          <a:p>
            <a:r>
              <a:rPr lang="pt-BR" dirty="0" smtClean="0"/>
              <a:t>Considere o seguinte código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Sets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7190" y="2571744"/>
            <a:ext cx="857252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[5];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insert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here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[0]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(42));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("b");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[3]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[4]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x=0; x&lt;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x++)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[x] + " 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("\n");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o : s)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(o + " 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 s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HashSet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false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err="1" smtClean="0"/>
              <a:t>homer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Object@</a:t>
            </a:r>
            <a:r>
              <a:rPr lang="pt-BR" dirty="0" smtClean="0"/>
              <a:t>e09713 42 </a:t>
            </a:r>
            <a:r>
              <a:rPr lang="pt-BR" dirty="0" err="1" smtClean="0"/>
              <a:t>bart</a:t>
            </a:r>
            <a:endParaRPr lang="pt-BR" dirty="0" smtClean="0"/>
          </a:p>
          <a:p>
            <a:r>
              <a:rPr lang="pt-BR" dirty="0" smtClean="0"/>
              <a:t>Set s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TreeSet</a:t>
            </a:r>
            <a:r>
              <a:rPr lang="pt-BR" dirty="0" smtClean="0"/>
              <a:t>();</a:t>
            </a:r>
          </a:p>
          <a:p>
            <a:pPr lvl="1"/>
            <a:r>
              <a:rPr lang="en-US" dirty="0" smtClean="0"/>
              <a:t>Exception in thread "main"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java.lang.ClassCastException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java.lang.String</a:t>
            </a:r>
            <a:r>
              <a:rPr lang="en-US" dirty="0" smtClean="0"/>
              <a:t>  cannot be cast to </a:t>
            </a:r>
            <a:r>
              <a:rPr lang="en-US" dirty="0" err="1" smtClean="0"/>
              <a:t>java.lang.Integer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para as declarações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ordem dos objetos impressos em </a:t>
            </a:r>
            <a:r>
              <a:rPr lang="pt-BR" dirty="0" err="1" smtClean="0"/>
              <a:t>HashSet</a:t>
            </a:r>
            <a:r>
              <a:rPr lang="pt-BR" dirty="0" smtClean="0"/>
              <a:t> e </a:t>
            </a:r>
            <a:r>
              <a:rPr lang="pt-BR" dirty="0" err="1" smtClean="0"/>
              <a:t>LinkedHashSet</a:t>
            </a:r>
            <a:r>
              <a:rPr lang="pt-BR" dirty="0" smtClean="0"/>
              <a:t> não é garantida</a:t>
            </a:r>
          </a:p>
          <a:p>
            <a:r>
              <a:rPr lang="pt-BR" dirty="0" smtClean="0"/>
              <a:t>A quarta chamada a </a:t>
            </a:r>
            <a:r>
              <a:rPr lang="pt-BR" dirty="0" err="1" smtClean="0"/>
              <a:t>add</a:t>
            </a:r>
            <a:r>
              <a:rPr lang="pt-BR" dirty="0" smtClean="0"/>
              <a:t> falha por que o objeto já existe na coleção</a:t>
            </a:r>
          </a:p>
          <a:p>
            <a:r>
              <a:rPr lang="pt-BR" dirty="0" smtClean="0"/>
              <a:t>Porque aparece uma exceção com </a:t>
            </a:r>
            <a:r>
              <a:rPr lang="pt-BR" dirty="0" err="1" smtClean="0"/>
              <a:t>TreeSet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Sets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792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EqualsTest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 (String 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one = new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(8);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two = new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(8);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if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one.equals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(two))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("one and two are equal");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value;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value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“One” 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igual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a “two”?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Literais String podem ser usados como chave</a:t>
            </a:r>
          </a:p>
          <a:p>
            <a:r>
              <a:rPr lang="pt-BR" smtClean="0"/>
              <a:t>Tipos </a:t>
            </a:r>
            <a:r>
              <a:rPr lang="pt-BR" dirty="0" smtClean="0"/>
              <a:t>enumerados podem ser usados como chave ou valor</a:t>
            </a:r>
          </a:p>
          <a:p>
            <a:r>
              <a:rPr lang="pt-BR" dirty="0" smtClean="0"/>
              <a:t>Classes sem um </a:t>
            </a:r>
            <a:r>
              <a:rPr lang="pt-BR" dirty="0" err="1" smtClean="0"/>
              <a:t>equals</a:t>
            </a:r>
            <a:r>
              <a:rPr lang="pt-BR" dirty="0" smtClean="0"/>
              <a:t>() ou </a:t>
            </a:r>
            <a:r>
              <a:rPr lang="pt-BR" dirty="0" err="1" smtClean="0"/>
              <a:t>hashcode</a:t>
            </a:r>
            <a:r>
              <a:rPr lang="pt-BR" dirty="0" smtClean="0"/>
              <a:t>() apropriado só podem ser usados com a referência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Maps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Considere as classes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1714488"/>
            <a:ext cx="7358114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(String n) {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= n; 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o)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((o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 &amp;&amp;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(((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)o).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))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 }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Pets {DOG, CAT, HORSE 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571612"/>
            <a:ext cx="7358114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 m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HashMap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// adicionamos pares chave/valor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("k1",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aiko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("k2", Pets.DOG);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(Pets.CAT, "CAT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d1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clover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(d1, 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(), 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r>
              <a:rPr lang="pt-BR" dirty="0" smtClean="0"/>
              <a:t>, se diferencia das outras estruturas FIFO, porque ordena seus elementos utilizando uma regra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PrioriryQueue</a:t>
            </a:r>
            <a:r>
              <a:rPr lang="pt-BR" dirty="0" smtClean="0"/>
              <a:t> pode ser ordenado com um </a:t>
            </a:r>
            <a:r>
              <a:rPr lang="pt-BR" dirty="0" err="1" smtClean="0"/>
              <a:t>Comparator</a:t>
            </a:r>
            <a:endParaRPr lang="pt-BR" dirty="0" smtClean="0"/>
          </a:p>
          <a:p>
            <a:r>
              <a:rPr lang="pt-BR" dirty="0" smtClean="0"/>
              <a:t>Como implementa </a:t>
            </a:r>
            <a:r>
              <a:rPr lang="pt-BR" dirty="0" err="1" smtClean="0"/>
              <a:t>Queue</a:t>
            </a:r>
            <a:r>
              <a:rPr lang="pt-BR" dirty="0" smtClean="0"/>
              <a:t>, tem métodos como </a:t>
            </a:r>
            <a:r>
              <a:rPr lang="pt-BR" dirty="0" err="1" smtClean="0"/>
              <a:t>peek</a:t>
            </a:r>
            <a:r>
              <a:rPr lang="pt-BR" dirty="0" smtClean="0"/>
              <a:t>, </a:t>
            </a:r>
            <a:r>
              <a:rPr lang="pt-BR" dirty="0" err="1" smtClean="0"/>
              <a:t>poll</a:t>
            </a:r>
            <a:r>
              <a:rPr lang="pt-BR" dirty="0" smtClean="0"/>
              <a:t> e </a:t>
            </a:r>
            <a:r>
              <a:rPr lang="pt-BR" dirty="0" err="1" smtClean="0"/>
              <a:t>offer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offer</a:t>
            </a:r>
            <a:r>
              <a:rPr lang="pt-BR" dirty="0" smtClean="0"/>
              <a:t>() adiciona elementos</a:t>
            </a:r>
          </a:p>
          <a:p>
            <a:r>
              <a:rPr lang="es-ES" dirty="0" err="1" smtClean="0"/>
              <a:t>peek</a:t>
            </a:r>
            <a:r>
              <a:rPr lang="es-ES" dirty="0" smtClean="0"/>
              <a:t>() retorna o elemento de </a:t>
            </a:r>
            <a:r>
              <a:rPr lang="es-ES" dirty="0" err="1" smtClean="0"/>
              <a:t>maior</a:t>
            </a:r>
            <a:r>
              <a:rPr lang="es-ES" dirty="0" smtClean="0"/>
              <a:t> </a:t>
            </a:r>
            <a:r>
              <a:rPr lang="es-ES" dirty="0" err="1" smtClean="0"/>
              <a:t>prioridadesem</a:t>
            </a:r>
            <a:r>
              <a:rPr lang="es-ES" dirty="0" smtClean="0"/>
              <a:t> remover</a:t>
            </a:r>
          </a:p>
          <a:p>
            <a:r>
              <a:rPr lang="es-ES" dirty="0" err="1" smtClean="0"/>
              <a:t>poll</a:t>
            </a:r>
            <a:r>
              <a:rPr lang="es-ES" dirty="0" smtClean="0"/>
              <a:t>() retorna o elemento de </a:t>
            </a:r>
            <a:r>
              <a:rPr lang="es-ES" dirty="0" err="1" smtClean="0"/>
              <a:t>maior</a:t>
            </a:r>
            <a:r>
              <a:rPr lang="es-ES" dirty="0" smtClean="0"/>
              <a:t> </a:t>
            </a:r>
            <a:r>
              <a:rPr lang="es-ES" dirty="0" err="1" smtClean="0"/>
              <a:t>prioridade</a:t>
            </a:r>
            <a:r>
              <a:rPr lang="es-ES" dirty="0" smtClean="0"/>
              <a:t> e o </a:t>
            </a:r>
            <a:r>
              <a:rPr lang="es-ES" dirty="0" err="1" smtClean="0"/>
              <a:t>remove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PrioriryQueue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8596" y="1674674"/>
            <a:ext cx="785818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[] ia = {1,5,3,7,6,9,8 };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 pq1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x : ia)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pq1.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offer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x : ia)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(pq1.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poll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 + " ");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Apesar que se pode pensar em </a:t>
            </a:r>
            <a:r>
              <a:rPr lang="pt-BR" dirty="0" err="1" smtClean="0"/>
              <a:t>hashCode</a:t>
            </a:r>
            <a:r>
              <a:rPr lang="pt-BR" dirty="0" smtClean="0"/>
              <a:t>() como um identificador de objeto,  ele não é necessariamente único</a:t>
            </a:r>
          </a:p>
          <a:p>
            <a:r>
              <a:rPr lang="pt-BR" dirty="0" smtClean="0"/>
              <a:t>Devemos saber quais coleções utilizam esse método(Todas aquelas que possuem “</a:t>
            </a:r>
            <a:r>
              <a:rPr lang="pt-BR" dirty="0" err="1" smtClean="0"/>
              <a:t>hash</a:t>
            </a:r>
            <a:r>
              <a:rPr lang="pt-BR" dirty="0" smtClean="0"/>
              <a:t>” no nome)</a:t>
            </a:r>
          </a:p>
          <a:p>
            <a:r>
              <a:rPr lang="pt-BR" dirty="0" smtClean="0"/>
              <a:t>Devemos conhecer as implementações apropriadas de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has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596" y="1500174"/>
            <a:ext cx="8183118" cy="417253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12291</TotalTime>
  <Words>2531</Words>
  <Application>Microsoft Office PowerPoint</Application>
  <PresentationFormat>Apresentação na tela (4:3)</PresentationFormat>
  <Paragraphs>594</Paragraphs>
  <Slides>74</Slides>
  <Notes>74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75" baseType="lpstr">
      <vt:lpstr>MODELO_JAVA_INOVE</vt:lpstr>
      <vt:lpstr>Treinamento Certificação JAVA</vt:lpstr>
      <vt:lpstr>Métodos da classe Object</vt:lpstr>
      <vt:lpstr>Sobrescrever toString()</vt:lpstr>
      <vt:lpstr>Exemplo</vt:lpstr>
      <vt:lpstr>Sobrescrevendo o método equals()</vt:lpstr>
      <vt:lpstr>Sobrescrevendo o método equals()</vt:lpstr>
      <vt:lpstr>Sobrescrevendo o método equals()</vt:lpstr>
      <vt:lpstr>Sobrescrever hashCode()</vt:lpstr>
      <vt:lpstr>Exemplo de hashCode()</vt:lpstr>
      <vt:lpstr>Entendendo hashCode()</vt:lpstr>
      <vt:lpstr>Qual o problema aqui?</vt:lpstr>
      <vt:lpstr>Cuidados com hashcode</vt:lpstr>
      <vt:lpstr>Contratos</vt:lpstr>
      <vt:lpstr>O contrato de equals </vt:lpstr>
      <vt:lpstr>O contrato de equals(cont)</vt:lpstr>
      <vt:lpstr>O contrato de hashcode</vt:lpstr>
      <vt:lpstr>O contrato de hashcode</vt:lpstr>
      <vt:lpstr>Exemplo</vt:lpstr>
      <vt:lpstr>Coleções</vt:lpstr>
      <vt:lpstr>Classes Concretas</vt:lpstr>
      <vt:lpstr>A palavra “collection”</vt:lpstr>
      <vt:lpstr>A palavra “collection”(cont)</vt:lpstr>
      <vt:lpstr>Hierarquia de Collection</vt:lpstr>
      <vt:lpstr>Coleções(Grupos de objetos)</vt:lpstr>
      <vt:lpstr>Comparação entre List, Set, Map</vt:lpstr>
      <vt:lpstr>“Ordenação”</vt:lpstr>
      <vt:lpstr>Sorted</vt:lpstr>
      <vt:lpstr>Interface List</vt:lpstr>
      <vt:lpstr>ArrayList</vt:lpstr>
      <vt:lpstr>Vector</vt:lpstr>
      <vt:lpstr>LinkedList</vt:lpstr>
      <vt:lpstr>Interface Set</vt:lpstr>
      <vt:lpstr>HashSet</vt:lpstr>
      <vt:lpstr>LinkedHashSet</vt:lpstr>
      <vt:lpstr>TreeSet</vt:lpstr>
      <vt:lpstr>Interface Map</vt:lpstr>
      <vt:lpstr>HashMap</vt:lpstr>
      <vt:lpstr>Hashtable</vt:lpstr>
      <vt:lpstr>LinkedHashMap</vt:lpstr>
      <vt:lpstr>TreeMap</vt:lpstr>
      <vt:lpstr>Interface Queue</vt:lpstr>
      <vt:lpstr>PriorityQueue</vt:lpstr>
      <vt:lpstr>Resumo</vt:lpstr>
      <vt:lpstr>ArrayList</vt:lpstr>
      <vt:lpstr>ArrayList(Cont)</vt:lpstr>
      <vt:lpstr>Autoboxing em coleções</vt:lpstr>
      <vt:lpstr>Classificando Coleções</vt:lpstr>
      <vt:lpstr>Classificando Coleções(Cont)</vt:lpstr>
      <vt:lpstr>Classificando Coleções(Cont 2)</vt:lpstr>
      <vt:lpstr>Formas de implementar Comparable</vt:lpstr>
      <vt:lpstr>Comparable</vt:lpstr>
      <vt:lpstr>Comparable(cont)</vt:lpstr>
      <vt:lpstr>Classificando com Comparator</vt:lpstr>
      <vt:lpstr>Classificando com Comparator(cont)</vt:lpstr>
      <vt:lpstr>Comparable e Comparator</vt:lpstr>
      <vt:lpstr>Interface Iterator</vt:lpstr>
      <vt:lpstr>Interface Iterator</vt:lpstr>
      <vt:lpstr>Declaração Iterator</vt:lpstr>
      <vt:lpstr>Métodos de Iterator</vt:lpstr>
      <vt:lpstr>Consultando arrays e collections</vt:lpstr>
      <vt:lpstr>Consultando arrays e collections(cont)</vt:lpstr>
      <vt:lpstr>Exemplo</vt:lpstr>
      <vt:lpstr>Exemplo(cont)</vt:lpstr>
      <vt:lpstr>Convertendo de array para listas</vt:lpstr>
      <vt:lpstr>Convertendo de listas para arrays</vt:lpstr>
      <vt:lpstr>Usando Listas</vt:lpstr>
      <vt:lpstr>Usando Sets</vt:lpstr>
      <vt:lpstr>Resultados para as declarações</vt:lpstr>
      <vt:lpstr>Objetos Sets</vt:lpstr>
      <vt:lpstr>Usando Maps</vt:lpstr>
      <vt:lpstr>Considere as classes</vt:lpstr>
      <vt:lpstr>Exemplo</vt:lpstr>
      <vt:lpstr>PriorityQueue</vt:lpstr>
      <vt:lpstr>Usando PrioriryQueue</vt:lpstr>
    </vt:vector>
  </TitlesOfParts>
  <Company>Inove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portodigital</cp:lastModifiedBy>
  <cp:revision>613</cp:revision>
  <dcterms:created xsi:type="dcterms:W3CDTF">2011-11-07T18:59:48Z</dcterms:created>
  <dcterms:modified xsi:type="dcterms:W3CDTF">2012-04-13T18:14:54Z</dcterms:modified>
</cp:coreProperties>
</file>