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58" r:id="rId4"/>
    <p:sldId id="260" r:id="rId5"/>
    <p:sldId id="261" r:id="rId6"/>
    <p:sldId id="264" r:id="rId7"/>
    <p:sldId id="265" r:id="rId8"/>
    <p:sldId id="268" r:id="rId9"/>
    <p:sldId id="26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D0DE3-45DB-4C54-87B2-6479F59A40E2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2E129-955E-4FC4-B1A9-16892DF4131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363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2E129-955E-4FC4-B1A9-16892DF4131E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9067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36831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25405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5115019" y="1901451"/>
            <a:ext cx="3648074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lipse 8"/>
          <p:cNvSpPr/>
          <p:nvPr/>
        </p:nvSpPr>
        <p:spPr>
          <a:xfrm>
            <a:off x="5004049" y="2204864"/>
            <a:ext cx="3960439" cy="4032448"/>
          </a:xfrm>
          <a:prstGeom prst="ellipse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B97"/>
                </a:solidFill>
              </a:defRPr>
            </a:lvl1pPr>
            <a:lvl2pPr>
              <a:defRPr>
                <a:solidFill>
                  <a:srgbClr val="004B97"/>
                </a:solidFill>
              </a:defRPr>
            </a:lvl2pPr>
            <a:lvl3pPr>
              <a:defRPr>
                <a:solidFill>
                  <a:srgbClr val="004B97"/>
                </a:solidFill>
              </a:defRPr>
            </a:lvl3pPr>
            <a:lvl4pPr>
              <a:defRPr>
                <a:solidFill>
                  <a:srgbClr val="004B97"/>
                </a:solidFill>
              </a:defRPr>
            </a:lvl4pPr>
            <a:lvl5pPr>
              <a:defRPr>
                <a:solidFill>
                  <a:srgbClr val="004B97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08077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4B9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35907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4B97"/>
                </a:solidFill>
              </a:defRPr>
            </a:lvl1pPr>
            <a:lvl2pPr>
              <a:defRPr sz="2400">
                <a:solidFill>
                  <a:srgbClr val="004B97"/>
                </a:solidFill>
              </a:defRPr>
            </a:lvl2pPr>
            <a:lvl3pPr>
              <a:defRPr sz="2000">
                <a:solidFill>
                  <a:srgbClr val="004B97"/>
                </a:solidFill>
              </a:defRPr>
            </a:lvl3pPr>
            <a:lvl4pPr>
              <a:defRPr sz="1800">
                <a:solidFill>
                  <a:srgbClr val="004B97"/>
                </a:solidFill>
              </a:defRPr>
            </a:lvl4pPr>
            <a:lvl5pPr>
              <a:defRPr sz="1800">
                <a:solidFill>
                  <a:srgbClr val="004B9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203184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B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4B97"/>
                </a:solidFill>
              </a:defRPr>
            </a:lvl1pPr>
            <a:lvl2pPr>
              <a:defRPr sz="2000">
                <a:solidFill>
                  <a:srgbClr val="004B97"/>
                </a:solidFill>
              </a:defRPr>
            </a:lvl2pPr>
            <a:lvl3pPr>
              <a:defRPr sz="1800">
                <a:solidFill>
                  <a:srgbClr val="004B97"/>
                </a:solidFill>
              </a:defRPr>
            </a:lvl3pPr>
            <a:lvl4pPr>
              <a:defRPr sz="1600">
                <a:solidFill>
                  <a:srgbClr val="004B97"/>
                </a:solidFill>
              </a:defRPr>
            </a:lvl4pPr>
            <a:lvl5pPr>
              <a:defRPr sz="1600">
                <a:solidFill>
                  <a:srgbClr val="004B9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65520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8390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52621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004B97"/>
                </a:solidFill>
              </a:defRPr>
            </a:lvl1pPr>
            <a:lvl2pPr>
              <a:defRPr sz="2800">
                <a:solidFill>
                  <a:srgbClr val="004B97"/>
                </a:solidFill>
              </a:defRPr>
            </a:lvl2pPr>
            <a:lvl3pPr>
              <a:defRPr sz="2400">
                <a:solidFill>
                  <a:srgbClr val="004B97"/>
                </a:solidFill>
              </a:defRPr>
            </a:lvl3pPr>
            <a:lvl4pPr>
              <a:defRPr sz="2000">
                <a:solidFill>
                  <a:srgbClr val="004B97"/>
                </a:solidFill>
              </a:defRPr>
            </a:lvl4pPr>
            <a:lvl5pPr>
              <a:defRPr sz="2000">
                <a:solidFill>
                  <a:srgbClr val="004B97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4B97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896340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4B97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004B9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0936-2EAE-45ED-BF76-21D747438BFA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4848169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0936-2EAE-45ED-BF76-21D747438BFA}" type="datetimeFigureOut">
              <a:rPr lang="pt-BR" smtClean="0"/>
              <a:pPr/>
              <a:t>14/01/2012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AA2B1-FBEA-4E37-8D3C-CC8253EE730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2" descr="C:\Users\noelle.marão\Desktop\TEMPLATE PAGS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887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727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15019" y="1901451"/>
            <a:ext cx="36480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0040" y="1962001"/>
            <a:ext cx="7772400" cy="1470025"/>
          </a:xfrm>
        </p:spPr>
        <p:txBody>
          <a:bodyPr/>
          <a:lstStyle/>
          <a:p>
            <a:pPr algn="l"/>
            <a:r>
              <a:rPr lang="en-US" b="1" dirty="0" err="1" smtClean="0"/>
              <a:t>Treinamento</a:t>
            </a:r>
            <a:r>
              <a:rPr lang="en-US" b="1" dirty="0" smtClean="0"/>
              <a:t> </a:t>
            </a:r>
            <a:r>
              <a:rPr lang="en-US" dirty="0" err="1" smtClean="0"/>
              <a:t>Certificação</a:t>
            </a:r>
            <a:r>
              <a:rPr lang="en-US" dirty="0" smtClean="0"/>
              <a:t> </a:t>
            </a:r>
            <a:r>
              <a:rPr lang="en-US" b="1" dirty="0" smtClean="0"/>
              <a:t>JAVA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7808" y="3044552"/>
            <a:ext cx="6400800" cy="1752600"/>
          </a:xfrm>
        </p:spPr>
        <p:txBody>
          <a:bodyPr/>
          <a:lstStyle/>
          <a:p>
            <a:pPr algn="l"/>
            <a:r>
              <a:rPr lang="pt-PT" dirty="0" smtClean="0"/>
              <a:t>Declarando, Inicializando e Usando Variáveis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999820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7504" y="692696"/>
            <a:ext cx="8855968" cy="4905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Shirt {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shirtID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 0; </a:t>
            </a:r>
            <a:r>
              <a:rPr lang="en-US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Default ID for the </a:t>
            </a:r>
            <a:r>
              <a:rPr lang="en-US" sz="1600" dirty="0" smtClean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shirt</a:t>
            </a:r>
          </a:p>
          <a:p>
            <a:pPr lvl="0">
              <a:lnSpc>
                <a:spcPct val="115000"/>
              </a:lnSpc>
            </a:pPr>
            <a:r>
              <a:rPr lang="en-US" sz="1600" dirty="0" smtClean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en-US" sz="1600" dirty="0" smtClean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default</a:t>
            </a:r>
            <a:endParaRPr lang="pt-BR" sz="1600" dirty="0" smtClean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String </a:t>
            </a:r>
            <a:r>
              <a:rPr lang="en-US" sz="1600" dirty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description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"-description required-"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 </a:t>
            </a:r>
            <a:endParaRPr lang="en-US" sz="1600" dirty="0" smtClean="0">
              <a:solidFill>
                <a:srgbClr val="000000"/>
              </a:solidFill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The color codes are R=Red, B=Blue, G=Green, U=</a:t>
            </a:r>
            <a:r>
              <a:rPr lang="en-US" sz="1600" u="sng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Unset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colorCode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'U'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 0.0; </a:t>
            </a:r>
            <a:r>
              <a:rPr lang="en-US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Default price for all shirts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quantityInStock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= 0; </a:t>
            </a:r>
            <a:r>
              <a:rPr lang="en-US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Default quantity for all shirts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This method displays the values for an item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displayShirtInformation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() {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"Shirt ID: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shirtID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"Shirt description:"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1600" dirty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description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"Color Code: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colorCode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"Shirt price: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1600" dirty="0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price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itchFamily="49" charset="0"/>
                <a:ea typeface="Calibri"/>
                <a:cs typeface="Consolas" pitchFamily="49" charset="0"/>
              </a:rPr>
              <a:t>"Quantity in stock: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 + </a:t>
            </a:r>
            <a:r>
              <a:rPr lang="en-US" sz="1600" dirty="0" err="1">
                <a:solidFill>
                  <a:srgbClr val="0000C0"/>
                </a:solidFill>
                <a:latin typeface="Consolas" pitchFamily="49" charset="0"/>
                <a:ea typeface="Calibri"/>
                <a:cs typeface="Consolas" pitchFamily="49" charset="0"/>
              </a:rPr>
              <a:t>quantityInStock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);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	</a:t>
            </a:r>
            <a:r>
              <a:rPr lang="pt-BR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 </a:t>
            </a:r>
            <a:r>
              <a:rPr lang="pt-BR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end</a:t>
            </a:r>
            <a:r>
              <a:rPr lang="pt-BR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of</a:t>
            </a:r>
            <a:r>
              <a:rPr lang="pt-BR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 display </a:t>
            </a:r>
            <a:r>
              <a:rPr lang="pt-BR" sz="1600" dirty="0" err="1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method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BR" sz="1600" dirty="0">
                <a:solidFill>
                  <a:srgbClr val="000000"/>
                </a:solidFill>
                <a:latin typeface="Consolas" pitchFamily="49" charset="0"/>
                <a:ea typeface="Calibri"/>
                <a:cs typeface="Consolas" pitchFamily="49" charset="0"/>
              </a:rPr>
              <a:t>} </a:t>
            </a:r>
            <a:r>
              <a:rPr lang="pt-BR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// </a:t>
            </a:r>
            <a:r>
              <a:rPr lang="pt-BR" sz="1600" dirty="0" err="1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end</a:t>
            </a:r>
            <a:r>
              <a:rPr lang="pt-BR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of</a:t>
            </a:r>
            <a:r>
              <a:rPr lang="pt-BR" sz="1600" dirty="0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pt-BR" sz="1600" dirty="0" err="1">
                <a:solidFill>
                  <a:srgbClr val="3F7F5F"/>
                </a:solidFill>
                <a:latin typeface="Consolas" pitchFamily="49" charset="0"/>
                <a:ea typeface="Calibri"/>
                <a:cs typeface="Consolas" pitchFamily="49" charset="0"/>
              </a:rPr>
              <a:t>class</a:t>
            </a:r>
            <a:endParaRPr lang="pt-BR" sz="160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78533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Mantem dados para </a:t>
            </a:r>
            <a:r>
              <a:rPr lang="pt-PT" dirty="0"/>
              <a:t>uma instância de objeto</a:t>
            </a:r>
            <a:endParaRPr lang="en-US" dirty="0"/>
          </a:p>
          <a:p>
            <a:r>
              <a:rPr lang="en-US" dirty="0" err="1" smtClean="0"/>
              <a:t>Atribuir</a:t>
            </a:r>
            <a:r>
              <a:rPr lang="en-US" dirty="0" smtClean="0"/>
              <a:t> o valor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outra</a:t>
            </a:r>
            <a:endParaRPr lang="en-US" dirty="0" smtClean="0"/>
          </a:p>
          <a:p>
            <a:r>
              <a:rPr lang="en-US" dirty="0" err="1" smtClean="0"/>
              <a:t>Representando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endParaRPr lang="en-US" dirty="0"/>
          </a:p>
          <a:p>
            <a:r>
              <a:rPr lang="en-US" dirty="0" err="1" smtClean="0"/>
              <a:t>Mantendo</a:t>
            </a:r>
            <a:r>
              <a:rPr lang="en-US" dirty="0" smtClean="0"/>
              <a:t> </a:t>
            </a:r>
            <a:r>
              <a:rPr lang="en-US" dirty="0" err="1" smtClean="0"/>
              <a:t>referências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outros </a:t>
            </a:r>
            <a:r>
              <a:rPr lang="en-US" dirty="0" err="1" smtClean="0"/>
              <a:t>objetos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Variável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331952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Sintaxe </a:t>
            </a:r>
            <a:r>
              <a:rPr lang="fr-FR" dirty="0"/>
              <a:t>(</a:t>
            </a:r>
            <a:r>
              <a:rPr lang="fr-FR" dirty="0" smtClean="0"/>
              <a:t>atributos ou instância):</a:t>
            </a:r>
            <a:endParaRPr lang="fr-FR" dirty="0"/>
          </a:p>
          <a:p>
            <a:pPr marL="0" indent="0">
              <a:buNone/>
            </a:pPr>
            <a:r>
              <a:rPr lang="pt-BR" sz="2800" dirty="0">
                <a:latin typeface="Consolas" pitchFamily="49" charset="0"/>
                <a:cs typeface="Consolas" pitchFamily="49" charset="0"/>
              </a:rPr>
              <a:t>[</a:t>
            </a:r>
            <a:r>
              <a:rPr lang="pt-BR" sz="2800" dirty="0" err="1">
                <a:latin typeface="Consolas" pitchFamily="49" charset="0"/>
                <a:cs typeface="Consolas" pitchFamily="49" charset="0"/>
              </a:rPr>
              <a:t>modifiers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] </a:t>
            </a:r>
            <a:r>
              <a:rPr lang="pt-BR" sz="2800" dirty="0" err="1">
                <a:latin typeface="Consolas" pitchFamily="49" charset="0"/>
                <a:cs typeface="Consolas" pitchFamily="49" charset="0"/>
              </a:rPr>
              <a:t>type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dirty="0" err="1">
                <a:latin typeface="Consolas" pitchFamily="49" charset="0"/>
                <a:cs typeface="Consolas" pitchFamily="49" charset="0"/>
              </a:rPr>
              <a:t>identifier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pt-BR" sz="2800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pt-BR" sz="28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pt-BR" dirty="0" smtClean="0"/>
              <a:t>Sintaxe (variáveis locais):</a:t>
            </a:r>
            <a:endParaRPr lang="pt-BR" dirty="0"/>
          </a:p>
          <a:p>
            <a:pPr marL="0" indent="0">
              <a:buNone/>
            </a:pPr>
            <a:r>
              <a:rPr lang="pt-BR" sz="2600" dirty="0" err="1">
                <a:latin typeface="Consolas" pitchFamily="49" charset="0"/>
                <a:cs typeface="Consolas" pitchFamily="49" charset="0"/>
              </a:rPr>
              <a:t>type</a:t>
            </a:r>
            <a:r>
              <a:rPr lang="pt-BR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dirty="0" err="1">
                <a:latin typeface="Consolas" pitchFamily="49" charset="0"/>
                <a:cs typeface="Consolas" pitchFamily="49" charset="0"/>
              </a:rPr>
              <a:t>identifier</a:t>
            </a:r>
            <a:r>
              <a:rPr lang="pt-BR" sz="2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pt-BR" sz="2600" dirty="0" err="1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pt-BR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dirty="0" err="1">
                <a:latin typeface="Consolas" pitchFamily="49" charset="0"/>
                <a:cs typeface="Consolas" pitchFamily="49" charset="0"/>
              </a:rPr>
              <a:t>identifier</a:t>
            </a:r>
            <a:r>
              <a:rPr lang="pt-BR" sz="26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pt-BR" sz="2600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pt-BR" sz="26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pt-BR" dirty="0" smtClean="0"/>
              <a:t>Exemplos: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Declaração</a:t>
            </a:r>
            <a:r>
              <a:rPr lang="en-US" dirty="0" smtClean="0"/>
              <a:t> e </a:t>
            </a:r>
            <a:r>
              <a:rPr lang="en-US" dirty="0" err="1" smtClean="0"/>
              <a:t>Inicialização</a:t>
            </a:r>
            <a:r>
              <a:rPr lang="en-US" dirty="0" smtClean="0"/>
              <a:t> de Uma </a:t>
            </a:r>
            <a:r>
              <a:rPr lang="en-US" dirty="0" err="1" smtClean="0"/>
              <a:t>Variável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4581128"/>
            <a:ext cx="669674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0000C0"/>
                </a:solidFill>
                <a:latin typeface="Courier New"/>
              </a:rPr>
              <a:t>shirtID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= 0;</a:t>
            </a:r>
          </a:p>
          <a:p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0000C0"/>
                </a:solidFill>
                <a:latin typeface="Courier New"/>
              </a:rPr>
              <a:t>description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pt-BR" sz="1600" b="1" dirty="0" smtClean="0">
                <a:solidFill>
                  <a:srgbClr val="2A00FF"/>
                </a:solidFill>
                <a:latin typeface="Courier New"/>
              </a:rPr>
              <a:t>"-</a:t>
            </a:r>
            <a:r>
              <a:rPr lang="pt-BR" sz="1600" b="1" dirty="0" err="1" smtClean="0">
                <a:solidFill>
                  <a:srgbClr val="2A00FF"/>
                </a:solidFill>
                <a:latin typeface="Courier New"/>
              </a:rPr>
              <a:t>description</a:t>
            </a:r>
            <a:r>
              <a:rPr lang="pt-BR" sz="1600" b="1" dirty="0" smtClean="0">
                <a:solidFill>
                  <a:srgbClr val="2A00FF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2A00FF"/>
                </a:solidFill>
                <a:latin typeface="Courier New"/>
              </a:rPr>
              <a:t>required</a:t>
            </a:r>
            <a:r>
              <a:rPr lang="pt-BR" sz="1600" b="1" dirty="0" smtClean="0">
                <a:solidFill>
                  <a:srgbClr val="2A00FF"/>
                </a:solidFill>
                <a:latin typeface="Courier New"/>
              </a:rPr>
              <a:t>-"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0000C0"/>
                </a:solidFill>
                <a:latin typeface="Courier New"/>
              </a:rPr>
              <a:t>colorCode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pt-BR" sz="1600" b="1" dirty="0" smtClean="0">
                <a:solidFill>
                  <a:srgbClr val="2A00FF"/>
                </a:solidFill>
                <a:latin typeface="Courier New"/>
              </a:rPr>
              <a:t>'U'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0000C0"/>
                </a:solidFill>
                <a:latin typeface="Courier New"/>
              </a:rPr>
              <a:t>price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= 0.0;</a:t>
            </a:r>
          </a:p>
          <a:p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int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0000C0"/>
                </a:solidFill>
                <a:latin typeface="Courier New"/>
              </a:rPr>
              <a:t>quantityInStock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xmlns="" val="19076738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classificados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Integrais</a:t>
            </a:r>
            <a:r>
              <a:rPr lang="en-US" dirty="0" smtClean="0"/>
              <a:t>/</a:t>
            </a:r>
            <a:r>
              <a:rPr lang="en-US" dirty="0" err="1" smtClean="0"/>
              <a:t>Inteiros</a:t>
            </a:r>
            <a:r>
              <a:rPr lang="en-US" dirty="0" smtClean="0"/>
              <a:t> (</a:t>
            </a:r>
            <a:r>
              <a:rPr lang="en-US" dirty="0"/>
              <a:t>byte, short, </a:t>
            </a:r>
            <a:r>
              <a:rPr lang="en-US" dirty="0" err="1"/>
              <a:t>int</a:t>
            </a:r>
            <a:r>
              <a:rPr lang="en-US" dirty="0"/>
              <a:t>, and long)</a:t>
            </a:r>
          </a:p>
          <a:p>
            <a:pPr lvl="1"/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Ponto </a:t>
            </a:r>
            <a:r>
              <a:rPr lang="en-US" dirty="0" err="1" smtClean="0"/>
              <a:t>Flutuante</a:t>
            </a:r>
            <a:r>
              <a:rPr lang="en-US" dirty="0" smtClean="0"/>
              <a:t> (</a:t>
            </a:r>
            <a:r>
              <a:rPr lang="en-US" dirty="0"/>
              <a:t>float and double)</a:t>
            </a:r>
          </a:p>
          <a:p>
            <a:pPr lvl="1"/>
            <a:r>
              <a:rPr lang="pt-BR" dirty="0" smtClean="0"/>
              <a:t>Tipos Textuais (</a:t>
            </a:r>
            <a:r>
              <a:rPr lang="pt-BR" dirty="0"/>
              <a:t>char)</a:t>
            </a:r>
          </a:p>
          <a:p>
            <a:pPr lvl="1"/>
            <a:r>
              <a:rPr lang="pt-BR" dirty="0" smtClean="0"/>
              <a:t>Tipos </a:t>
            </a:r>
            <a:r>
              <a:rPr lang="pt-BR" dirty="0" err="1" smtClean="0"/>
              <a:t>Logicos</a:t>
            </a:r>
            <a:r>
              <a:rPr lang="pt-BR" dirty="0" smtClean="0"/>
              <a:t> (</a:t>
            </a:r>
            <a:r>
              <a:rPr lang="pt-BR" dirty="0" err="1"/>
              <a:t>boolean</a:t>
            </a:r>
            <a:r>
              <a:rPr lang="pt-BR" dirty="0"/>
              <a:t>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181219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é o </a:t>
            </a:r>
            <a:r>
              <a:rPr lang="en-US" b="1" i="1" dirty="0" smtClean="0"/>
              <a:t>char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representar</a:t>
            </a:r>
            <a:r>
              <a:rPr lang="en-US" dirty="0" smtClean="0"/>
              <a:t> um </a:t>
            </a:r>
            <a:r>
              <a:rPr lang="en-US" dirty="0" err="1" smtClean="0"/>
              <a:t>caractere</a:t>
            </a:r>
            <a:r>
              <a:rPr lang="en-US" dirty="0" smtClean="0"/>
              <a:t> </a:t>
            </a:r>
            <a:r>
              <a:rPr lang="en-US" dirty="0" err="1" smtClean="0"/>
              <a:t>único</a:t>
            </a:r>
            <a:r>
              <a:rPr lang="en-US" dirty="0" smtClean="0"/>
              <a:t> (16 </a:t>
            </a:r>
            <a:r>
              <a:rPr lang="en-US" dirty="0"/>
              <a:t>bits), </a:t>
            </a:r>
            <a:r>
              <a:rPr lang="en-US" dirty="0" err="1" smtClean="0"/>
              <a:t>como</a:t>
            </a:r>
            <a:r>
              <a:rPr lang="en-US" dirty="0" smtClean="0"/>
              <a:t> um ‘y’.</a:t>
            </a:r>
            <a:endParaRPr lang="en-US" dirty="0"/>
          </a:p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r>
              <a:rPr lang="en-US" dirty="0" smtClean="0"/>
              <a:t> – Textual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9592" y="4581128"/>
            <a:ext cx="669674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b="1" dirty="0" err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smtClean="0">
                <a:solidFill>
                  <a:srgbClr val="7F0055"/>
                </a:solidFill>
                <a:latin typeface="Courier New"/>
              </a:rPr>
              <a:t>char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pt-BR" sz="1600" b="1" dirty="0" err="1" smtClean="0">
                <a:solidFill>
                  <a:srgbClr val="0000C0"/>
                </a:solidFill>
                <a:latin typeface="Courier New"/>
              </a:rPr>
              <a:t>colorCode</a:t>
            </a:r>
            <a:r>
              <a:rPr lang="pt-BR" sz="1600" b="1" dirty="0" smtClean="0">
                <a:solidFill>
                  <a:srgbClr val="000000"/>
                </a:solidFill>
                <a:latin typeface="Courier New"/>
              </a:rPr>
              <a:t> = </a:t>
            </a:r>
            <a:r>
              <a:rPr lang="pt-BR" sz="16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‘U’;</a:t>
            </a:r>
          </a:p>
        </p:txBody>
      </p:sp>
    </p:spTree>
    <p:extLst>
      <p:ext uri="{BB962C8B-B14F-4D97-AF65-F5344CB8AC3E}">
        <p14:creationId xmlns:p14="http://schemas.microsoft.com/office/powerpoint/2010/main" xmlns="" val="2191036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é </a:t>
            </a:r>
            <a:r>
              <a:rPr lang="en-US" b="1" i="1" dirty="0" err="1" smtClean="0"/>
              <a:t>boolean</a:t>
            </a:r>
            <a:r>
              <a:rPr lang="en-US" dirty="0"/>
              <a:t>.</a:t>
            </a:r>
          </a:p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</a:t>
            </a:r>
            <a:r>
              <a:rPr lang="en-US" dirty="0" err="1" smtClean="0"/>
              <a:t>somente</a:t>
            </a:r>
            <a:r>
              <a:rPr lang="en-US" dirty="0" smtClean="0"/>
              <a:t> </a:t>
            </a:r>
            <a:r>
              <a:rPr lang="en-US" b="1" i="1" dirty="0" smtClean="0"/>
              <a:t>true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b="1" i="1" dirty="0"/>
              <a:t>false</a:t>
            </a:r>
            <a:r>
              <a:rPr lang="en-US" dirty="0"/>
              <a:t>.</a:t>
            </a:r>
          </a:p>
          <a:p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expressão</a:t>
            </a:r>
            <a:r>
              <a:rPr lang="en-US" dirty="0" smtClean="0"/>
              <a:t> </a:t>
            </a:r>
            <a:r>
              <a:rPr lang="en-US" dirty="0" err="1" smtClean="0"/>
              <a:t>cujo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b="1" i="1" dirty="0" smtClean="0"/>
              <a:t>true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i="1" dirty="0"/>
              <a:t>false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ógicos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9894878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 smtClean="0"/>
              <a:t>Sintax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type identifier = value [, identifier = value];</a:t>
            </a:r>
          </a:p>
          <a:p>
            <a:r>
              <a:rPr lang="pt-BR" dirty="0" smtClean="0"/>
              <a:t>Exemplos:</a:t>
            </a:r>
            <a:endParaRPr lang="pt-BR" dirty="0"/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price = 0.0,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wholesalePrice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0.0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rice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wholesalePrice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 10;</a:t>
            </a:r>
          </a:p>
          <a:p>
            <a:pPr marL="0" indent="0">
              <a:buNone/>
            </a:pPr>
            <a:r>
              <a:rPr lang="pt-BR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ID = 0;</a:t>
            </a:r>
          </a:p>
          <a:p>
            <a:pPr marL="0" indent="0">
              <a:buNone/>
            </a:pP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pi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3.14F;</a:t>
            </a:r>
          </a:p>
          <a:p>
            <a:pPr marL="0" indent="0">
              <a:buNone/>
            </a:pPr>
            <a:r>
              <a:rPr lang="pt-BR" sz="2000" b="1" dirty="0">
                <a:latin typeface="Consolas" pitchFamily="49" charset="0"/>
                <a:cs typeface="Consolas" pitchFamily="49" charset="0"/>
              </a:rPr>
              <a:t>char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myChar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’G’;</a:t>
            </a:r>
          </a:p>
          <a:p>
            <a:pPr marL="0" indent="0">
              <a:buNone/>
            </a:pP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false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saleID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ID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numberOrdered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908.5F;</a:t>
            </a:r>
          </a:p>
          <a:p>
            <a:pPr marL="0" indent="0">
              <a:buNone/>
            </a:pP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casePrice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19.99F;</a:t>
            </a:r>
          </a:p>
          <a:p>
            <a:pPr marL="0" indent="0">
              <a:buNone/>
            </a:pP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float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price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casePrice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*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numberOrdered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hour = 12;</a:t>
            </a:r>
          </a:p>
          <a:p>
            <a:pPr marL="0" indent="0">
              <a:buNone/>
            </a:pPr>
            <a:r>
              <a:rPr lang="pt-BR" sz="2000" b="1" dirty="0" err="1">
                <a:latin typeface="Consolas" pitchFamily="49" charset="0"/>
                <a:cs typeface="Consolas" pitchFamily="49" charset="0"/>
              </a:rPr>
              <a:t>boolean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latin typeface="Consolas" pitchFamily="49" charset="0"/>
                <a:cs typeface="Consolas" pitchFamily="49" charset="0"/>
              </a:rPr>
              <a:t>isOpen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= (hour &gt; 8);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Declarando</a:t>
            </a:r>
            <a:r>
              <a:rPr lang="en-US" dirty="0" smtClean="0"/>
              <a:t> e </a:t>
            </a:r>
            <a:r>
              <a:rPr lang="en-US" dirty="0" err="1" smtClean="0"/>
              <a:t>Inicializando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492015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Variável (pode mudar):</a:t>
            </a:r>
            <a:endParaRPr lang="pt-BR" dirty="0"/>
          </a:p>
          <a:p>
            <a:pPr marL="0" indent="0">
              <a:buNone/>
            </a:pPr>
            <a:r>
              <a:rPr lang="pt-BR" sz="2400" dirty="0" err="1"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err="1">
                <a:latin typeface="Consolas" pitchFamily="49" charset="0"/>
                <a:cs typeface="Consolas" pitchFamily="49" charset="0"/>
              </a:rPr>
              <a:t>salesTax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= 6.25;</a:t>
            </a:r>
          </a:p>
          <a:p>
            <a:r>
              <a:rPr lang="pt-BR" dirty="0" smtClean="0"/>
              <a:t>Constante (não muda):</a:t>
            </a:r>
            <a:endParaRPr lang="pt-BR" dirty="0"/>
          </a:p>
          <a:p>
            <a:pPr marL="0" indent="0">
              <a:buNone/>
            </a:pPr>
            <a:r>
              <a:rPr lang="pt-BR" sz="2400" b="1" dirty="0">
                <a:latin typeface="Consolas" pitchFamily="49" charset="0"/>
                <a:cs typeface="Consolas" pitchFamily="49" charset="0"/>
              </a:rPr>
              <a:t>final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err="1">
                <a:latin typeface="Consolas" pitchFamily="49" charset="0"/>
                <a:cs typeface="Consolas" pitchFamily="49" charset="0"/>
              </a:rPr>
              <a:t>double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SALES_TAX = 6.25;</a:t>
            </a:r>
          </a:p>
          <a:p>
            <a:r>
              <a:rPr lang="en-US" dirty="0" err="1" smtClean="0"/>
              <a:t>Constantes</a:t>
            </a:r>
            <a:r>
              <a:rPr lang="en-US" dirty="0" smtClean="0"/>
              <a:t>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estar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caixa</a:t>
            </a:r>
            <a:r>
              <a:rPr lang="en-US" dirty="0" smtClean="0"/>
              <a:t> </a:t>
            </a:r>
            <a:r>
              <a:rPr lang="en-US" dirty="0" err="1" smtClean="0"/>
              <a:t>alta</a:t>
            </a:r>
            <a:r>
              <a:rPr lang="en-US" dirty="0" smtClean="0"/>
              <a:t> e as </a:t>
            </a:r>
            <a:r>
              <a:rPr lang="en-US" dirty="0" err="1" smtClean="0"/>
              <a:t>palavras</a:t>
            </a:r>
            <a:r>
              <a:rPr lang="en-US" dirty="0" smtClean="0"/>
              <a:t> </a:t>
            </a:r>
            <a:r>
              <a:rPr lang="en-US" dirty="0" err="1" smtClean="0"/>
              <a:t>separadas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underscore</a:t>
            </a:r>
            <a:r>
              <a:rPr lang="en-US" dirty="0"/>
              <a:t>(_).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1915405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JAVA_INOV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MODELO_JAVA_INOVE</Template>
  <TotalTime>973</TotalTime>
  <Words>346</Words>
  <Application>Microsoft Office PowerPoint</Application>
  <PresentationFormat>Apresentação na tela (4:3)</PresentationFormat>
  <Paragraphs>82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MODELO_JAVA_INOVE</vt:lpstr>
      <vt:lpstr>Treinamento Certificação JAVA</vt:lpstr>
      <vt:lpstr>Slide 2</vt:lpstr>
      <vt:lpstr>Usos para uma Variável</vt:lpstr>
      <vt:lpstr>Declaração e Inicialização de Uma Variável</vt:lpstr>
      <vt:lpstr>Tipos Primitivos</vt:lpstr>
      <vt:lpstr>Tipos Primitivos – Textual</vt:lpstr>
      <vt:lpstr>Tipos Primitivos Lógicos</vt:lpstr>
      <vt:lpstr>Declarando e Inicializando</vt:lpstr>
      <vt:lpstr>Constantes</vt:lpstr>
    </vt:vector>
  </TitlesOfParts>
  <Company>Inove Informática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JAVA</dc:title>
  <dc:creator>Thiago Burgo Belo</dc:creator>
  <cp:lastModifiedBy>ozieljose</cp:lastModifiedBy>
  <cp:revision>62</cp:revision>
  <dcterms:created xsi:type="dcterms:W3CDTF">2011-11-03T07:20:09Z</dcterms:created>
  <dcterms:modified xsi:type="dcterms:W3CDTF">2012-01-15T01:51:50Z</dcterms:modified>
</cp:coreProperties>
</file>