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63" r:id="rId3"/>
    <p:sldId id="264" r:id="rId4"/>
    <p:sldId id="269" r:id="rId5"/>
    <p:sldId id="265" r:id="rId6"/>
    <p:sldId id="266" r:id="rId7"/>
    <p:sldId id="267" r:id="rId8"/>
    <p:sldId id="285" r:id="rId9"/>
    <p:sldId id="268" r:id="rId10"/>
    <p:sldId id="270" r:id="rId11"/>
    <p:sldId id="271" r:id="rId12"/>
    <p:sldId id="272" r:id="rId13"/>
    <p:sldId id="273" r:id="rId14"/>
    <p:sldId id="274" r:id="rId15"/>
    <p:sldId id="276" r:id="rId16"/>
    <p:sldId id="275" r:id="rId17"/>
    <p:sldId id="277" r:id="rId18"/>
    <p:sldId id="278" r:id="rId19"/>
    <p:sldId id="279" r:id="rId20"/>
    <p:sldId id="280" r:id="rId21"/>
    <p:sldId id="286" r:id="rId22"/>
    <p:sldId id="287" r:id="rId23"/>
    <p:sldId id="289" r:id="rId24"/>
    <p:sldId id="288" r:id="rId25"/>
    <p:sldId id="290" r:id="rId26"/>
    <p:sldId id="291" r:id="rId27"/>
    <p:sldId id="292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73" d="100"/>
          <a:sy n="73" d="100"/>
        </p:scale>
        <p:origin x="-100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B8178-8A45-4C2E-9DB7-194A84701E99}" type="datetimeFigureOut">
              <a:rPr lang="pt-BR" smtClean="0"/>
              <a:pPr/>
              <a:t>21/01/2012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0264-F1A7-42A7-B12D-21876A471C6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21/01/2012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1906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21/01/2012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93683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21/01/2012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32540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5019" y="1901451"/>
            <a:ext cx="3648074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ipse 8"/>
          <p:cNvSpPr/>
          <p:nvPr/>
        </p:nvSpPr>
        <p:spPr>
          <a:xfrm>
            <a:off x="5004049" y="2204864"/>
            <a:ext cx="3960439" cy="4032448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21/01/2012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40807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4B9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21/01/2012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35907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21/01/2012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20318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21/01/2012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66552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21/01/2012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58390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21/01/2012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05262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4B97"/>
                </a:solidFill>
              </a:defRPr>
            </a:lvl1pPr>
            <a:lvl2pPr>
              <a:defRPr sz="2800">
                <a:solidFill>
                  <a:srgbClr val="004B97"/>
                </a:solidFill>
              </a:defRPr>
            </a:lvl2pPr>
            <a:lvl3pPr>
              <a:defRPr sz="2400">
                <a:solidFill>
                  <a:srgbClr val="004B97"/>
                </a:solidFill>
              </a:defRPr>
            </a:lvl3pPr>
            <a:lvl4pPr>
              <a:defRPr sz="2000">
                <a:solidFill>
                  <a:srgbClr val="004B97"/>
                </a:solidFill>
              </a:defRPr>
            </a:lvl4pPr>
            <a:lvl5pPr>
              <a:defRPr sz="2000">
                <a:solidFill>
                  <a:srgbClr val="004B9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4B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21/01/2012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89634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004B97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21/01/2012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484816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5C04-B1D7-4314-A174-D1660FB6FF37}" type="datetimeFigureOut">
              <a:rPr lang="pt-BR" smtClean="0"/>
              <a:pPr/>
              <a:t>21/01/2012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noelle.marão\Desktop\TEMPLATE PAGS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887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572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19" y="1901451"/>
            <a:ext cx="364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Treinamento</a:t>
            </a:r>
            <a:r>
              <a:rPr lang="en-US" dirty="0"/>
              <a:t> </a:t>
            </a:r>
            <a:r>
              <a:rPr lang="en-US" dirty="0" err="1" smtClean="0"/>
              <a:t>Certificação</a:t>
            </a:r>
            <a:r>
              <a:rPr lang="en-US" smtClean="0"/>
              <a:t>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468288"/>
            <a:ext cx="5544616" cy="1760912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Desenvolvendo e Usando Métodos</a:t>
            </a:r>
            <a:endParaRPr lang="pt-BR" sz="4000" dirty="0"/>
          </a:p>
        </p:txBody>
      </p:sp>
    </p:spTree>
    <p:extLst>
      <p:ext uri="{BB962C8B-B14F-4D97-AF65-F5344CB8AC3E}">
        <p14:creationId xmlns="" xmlns:p14="http://schemas.microsoft.com/office/powerpoint/2010/main" val="1649857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Não </a:t>
            </a:r>
            <a:r>
              <a:rPr lang="pt-BR" dirty="0"/>
              <a:t>há limite para o número de chamadas de métodos que </a:t>
            </a:r>
            <a:r>
              <a:rPr lang="pt-BR" dirty="0" smtClean="0"/>
              <a:t>um método pode </a:t>
            </a:r>
            <a:r>
              <a:rPr lang="pt-BR" dirty="0"/>
              <a:t>fazer</a:t>
            </a:r>
            <a:r>
              <a:rPr lang="pt-BR" dirty="0" smtClean="0"/>
              <a:t>. (Na verdade é limitado pelo tamanho da pilha </a:t>
            </a:r>
            <a:r>
              <a:rPr lang="pt-BR" i="1" dirty="0" err="1" smtClean="0"/>
              <a:t>StackOverflowError</a:t>
            </a:r>
            <a:r>
              <a:rPr lang="pt-BR" dirty="0" smtClean="0"/>
              <a:t>)</a:t>
            </a:r>
            <a:endParaRPr lang="pt-BR" dirty="0"/>
          </a:p>
          <a:p>
            <a:r>
              <a:rPr lang="pt-BR" dirty="0" smtClean="0"/>
              <a:t>O </a:t>
            </a:r>
            <a:r>
              <a:rPr lang="pt-BR" dirty="0"/>
              <a:t>método chamador e o método de trabalho pode ser </a:t>
            </a:r>
            <a:r>
              <a:rPr lang="pt-BR" dirty="0" smtClean="0"/>
              <a:t>em </a:t>
            </a:r>
            <a:r>
              <a:rPr lang="pt-BR" dirty="0"/>
              <a:t>mesma classe ou em classes diferentes.</a:t>
            </a:r>
          </a:p>
          <a:p>
            <a:r>
              <a:rPr lang="pt-BR" dirty="0" smtClean="0"/>
              <a:t>A </a:t>
            </a:r>
            <a:r>
              <a:rPr lang="pt-BR" dirty="0"/>
              <a:t>forma como você chama o método de trabalho é </a:t>
            </a:r>
            <a:r>
              <a:rPr lang="pt-BR" dirty="0" smtClean="0"/>
              <a:t>diferente, dependendo </a:t>
            </a:r>
            <a:r>
              <a:rPr lang="pt-BR" dirty="0"/>
              <a:t>se ele está na mesma classe ou em </a:t>
            </a:r>
            <a:r>
              <a:rPr lang="pt-BR" dirty="0" smtClean="0"/>
              <a:t>uma </a:t>
            </a:r>
            <a:r>
              <a:rPr lang="pt-BR" dirty="0"/>
              <a:t>classe diferente do método chamador.</a:t>
            </a:r>
          </a:p>
          <a:p>
            <a:r>
              <a:rPr lang="pt-BR" dirty="0" smtClean="0"/>
              <a:t>Você </a:t>
            </a:r>
            <a:r>
              <a:rPr lang="pt-BR" dirty="0"/>
              <a:t>pode chamar métodos em qualquer ordem. Métodos </a:t>
            </a:r>
            <a:r>
              <a:rPr lang="pt-BR" dirty="0" smtClean="0"/>
              <a:t>não precisam </a:t>
            </a:r>
            <a:r>
              <a:rPr lang="pt-BR" dirty="0"/>
              <a:t>ser criados na ordem em que </a:t>
            </a:r>
            <a:r>
              <a:rPr lang="pt-BR" dirty="0" smtClean="0"/>
              <a:t>são chamados.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Diretrizes </a:t>
            </a:r>
            <a:r>
              <a:rPr lang="pt-BR" dirty="0" smtClean="0"/>
              <a:t>Para Chamar </a:t>
            </a:r>
            <a:r>
              <a:rPr lang="pt-BR" dirty="0"/>
              <a:t>M</a:t>
            </a:r>
            <a:r>
              <a:rPr lang="pt-BR" dirty="0" smtClean="0"/>
              <a:t>étodos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525299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Passando Argumentos e Retornando Valores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899592" y="2636912"/>
            <a:ext cx="2376264" cy="230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259632" y="2920752"/>
            <a:ext cx="1656184" cy="166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 smtClean="0"/>
              <a:t>1. </a:t>
            </a:r>
          </a:p>
          <a:p>
            <a:r>
              <a:rPr lang="pt-BR" dirty="0" smtClean="0"/>
              <a:t>2.</a:t>
            </a:r>
          </a:p>
          <a:p>
            <a:r>
              <a:rPr lang="pt-BR" dirty="0" smtClean="0"/>
              <a:t>3. </a:t>
            </a:r>
          </a:p>
          <a:p>
            <a:r>
              <a:rPr lang="pt-BR" dirty="0" smtClean="0"/>
              <a:t>9.</a:t>
            </a:r>
          </a:p>
          <a:p>
            <a:r>
              <a:rPr lang="pt-BR" dirty="0" smtClean="0"/>
              <a:t>10.  </a:t>
            </a:r>
            <a:endParaRPr lang="pt-BR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1780371" y="3226831"/>
            <a:ext cx="1188132" cy="0"/>
          </a:xfrm>
          <a:prstGeom prst="line">
            <a:avLst/>
          </a:prstGeom>
          <a:ln w="571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1780371" y="3501008"/>
            <a:ext cx="1188132" cy="0"/>
          </a:xfrm>
          <a:prstGeom prst="line">
            <a:avLst/>
          </a:prstGeom>
          <a:ln w="571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1780371" y="3758597"/>
            <a:ext cx="1188132" cy="0"/>
          </a:xfrm>
          <a:prstGeom prst="line">
            <a:avLst/>
          </a:prstGeom>
          <a:ln w="571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1774810" y="4046629"/>
            <a:ext cx="1188132" cy="0"/>
          </a:xfrm>
          <a:prstGeom prst="line">
            <a:avLst/>
          </a:prstGeom>
          <a:ln w="571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774805" y="4323724"/>
            <a:ext cx="1188132" cy="0"/>
          </a:xfrm>
          <a:prstGeom prst="line">
            <a:avLst/>
          </a:prstGeom>
          <a:ln w="571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de cantos arredondados 14"/>
          <p:cNvSpPr/>
          <p:nvPr/>
        </p:nvSpPr>
        <p:spPr>
          <a:xfrm>
            <a:off x="5580112" y="2636912"/>
            <a:ext cx="2376264" cy="230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5940152" y="2920752"/>
            <a:ext cx="1656184" cy="166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4</a:t>
            </a:r>
            <a:r>
              <a:rPr lang="pt-BR" dirty="0" smtClean="0"/>
              <a:t>. </a:t>
            </a:r>
          </a:p>
          <a:p>
            <a:r>
              <a:rPr lang="pt-BR" dirty="0" smtClean="0"/>
              <a:t>5.</a:t>
            </a:r>
          </a:p>
          <a:p>
            <a:r>
              <a:rPr lang="pt-BR" dirty="0"/>
              <a:t>6</a:t>
            </a:r>
            <a:r>
              <a:rPr lang="pt-BR" dirty="0" smtClean="0"/>
              <a:t>. </a:t>
            </a:r>
          </a:p>
          <a:p>
            <a:r>
              <a:rPr lang="pt-BR" dirty="0"/>
              <a:t>7</a:t>
            </a:r>
            <a:r>
              <a:rPr lang="pt-BR" dirty="0" smtClean="0"/>
              <a:t>.</a:t>
            </a:r>
          </a:p>
          <a:p>
            <a:r>
              <a:rPr lang="pt-BR" dirty="0"/>
              <a:t>8</a:t>
            </a:r>
            <a:r>
              <a:rPr lang="pt-BR" dirty="0" smtClean="0"/>
              <a:t>.  </a:t>
            </a:r>
            <a:endParaRPr lang="pt-BR" dirty="0"/>
          </a:p>
        </p:txBody>
      </p:sp>
      <p:cxnSp>
        <p:nvCxnSpPr>
          <p:cNvPr id="17" name="Conector reto 16"/>
          <p:cNvCxnSpPr/>
          <p:nvPr/>
        </p:nvCxnSpPr>
        <p:spPr>
          <a:xfrm>
            <a:off x="6460891" y="3226831"/>
            <a:ext cx="1188132" cy="0"/>
          </a:xfrm>
          <a:prstGeom prst="line">
            <a:avLst/>
          </a:prstGeom>
          <a:ln w="571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460891" y="3501008"/>
            <a:ext cx="1188132" cy="0"/>
          </a:xfrm>
          <a:prstGeom prst="line">
            <a:avLst/>
          </a:prstGeom>
          <a:ln w="571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6460891" y="3758597"/>
            <a:ext cx="1188132" cy="0"/>
          </a:xfrm>
          <a:prstGeom prst="line">
            <a:avLst/>
          </a:prstGeom>
          <a:ln w="571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455330" y="4046629"/>
            <a:ext cx="1188132" cy="0"/>
          </a:xfrm>
          <a:prstGeom prst="line">
            <a:avLst/>
          </a:prstGeom>
          <a:ln w="571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6455325" y="4323724"/>
            <a:ext cx="1188132" cy="0"/>
          </a:xfrm>
          <a:prstGeom prst="line">
            <a:avLst/>
          </a:prstGeom>
          <a:ln w="571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1590761" y="2249333"/>
            <a:ext cx="99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Objeto 1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6271281" y="2267580"/>
            <a:ext cx="99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Objeto 2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 flipV="1">
            <a:off x="2940385" y="3212977"/>
            <a:ext cx="3143783" cy="545620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H="1" flipV="1">
            <a:off x="2915816" y="3789040"/>
            <a:ext cx="3096344" cy="504056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de cantos arredondados 35"/>
          <p:cNvSpPr/>
          <p:nvPr/>
        </p:nvSpPr>
        <p:spPr>
          <a:xfrm>
            <a:off x="3796682" y="3167261"/>
            <a:ext cx="504056" cy="4780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v1</a:t>
            </a:r>
            <a:endParaRPr lang="pt-BR" sz="1400" b="1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4788024" y="4005064"/>
            <a:ext cx="504056" cy="4780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v2</a:t>
            </a:r>
            <a:endParaRPr lang="pt-BR" sz="1400" b="1" dirty="0"/>
          </a:p>
        </p:txBody>
      </p:sp>
      <p:cxnSp>
        <p:nvCxnSpPr>
          <p:cNvPr id="39" name="Conector de seta reta 38"/>
          <p:cNvCxnSpPr>
            <a:stCxn id="36" idx="0"/>
            <a:endCxn id="40" idx="2"/>
          </p:cNvCxnSpPr>
          <p:nvPr/>
        </p:nvCxnSpPr>
        <p:spPr>
          <a:xfrm flipV="1">
            <a:off x="4048710" y="1782108"/>
            <a:ext cx="787603" cy="1385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2940385" y="1412776"/>
            <a:ext cx="379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Valor passado do objeto 1 para o 2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2339752" y="5651956"/>
            <a:ext cx="379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objeto </a:t>
            </a:r>
            <a:r>
              <a:rPr lang="pt-BR" dirty="0"/>
              <a:t>2</a:t>
            </a:r>
            <a:r>
              <a:rPr lang="pt-BR" dirty="0" smtClean="0"/>
              <a:t> retorna para o objeto 1</a:t>
            </a:r>
            <a:endParaRPr lang="pt-BR" dirty="0"/>
          </a:p>
        </p:txBody>
      </p:sp>
      <p:cxnSp>
        <p:nvCxnSpPr>
          <p:cNvPr id="43" name="Conector de seta reta 42"/>
          <p:cNvCxnSpPr>
            <a:stCxn id="37" idx="2"/>
            <a:endCxn id="42" idx="0"/>
          </p:cNvCxnSpPr>
          <p:nvPr/>
        </p:nvCxnSpPr>
        <p:spPr>
          <a:xfrm flipH="1">
            <a:off x="4235680" y="4483160"/>
            <a:ext cx="804372" cy="1168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 flipV="1">
            <a:off x="2962942" y="2564904"/>
            <a:ext cx="600788" cy="11521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2699476" y="2041103"/>
            <a:ext cx="1728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Método Chamador</a:t>
            </a:r>
            <a:endParaRPr lang="pt-BR" sz="1400" dirty="0"/>
          </a:p>
        </p:txBody>
      </p:sp>
      <p:cxnSp>
        <p:nvCxnSpPr>
          <p:cNvPr id="53" name="Conector de seta reta 52"/>
          <p:cNvCxnSpPr>
            <a:endCxn id="54" idx="2"/>
          </p:cNvCxnSpPr>
          <p:nvPr/>
        </p:nvCxnSpPr>
        <p:spPr>
          <a:xfrm flipH="1" flipV="1">
            <a:off x="5697570" y="2309183"/>
            <a:ext cx="386598" cy="9176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4833316" y="2001406"/>
            <a:ext cx="1728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Método Trabalhador</a:t>
            </a:r>
            <a:endParaRPr lang="pt-BR" sz="1400" dirty="0"/>
          </a:p>
        </p:txBody>
      </p:sp>
    </p:spTree>
    <p:extLst>
      <p:ext uri="{BB962C8B-B14F-4D97-AF65-F5344CB8AC3E}">
        <p14:creationId xmlns="" xmlns:p14="http://schemas.microsoft.com/office/powerpoint/2010/main" val="26608022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340768"/>
            <a:ext cx="8208912" cy="3894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Calculator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sum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numberOne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numberTwo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result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= 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numberOne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 + 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numberTwo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result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pt-BR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//recebendo valores…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(String[] 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sumResult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Calculator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().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sum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(10, 10);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	System.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sumResult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);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pt-BR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43786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Métodos </a:t>
            </a:r>
            <a:r>
              <a:rPr lang="pt-BR" dirty="0" smtClean="0"/>
              <a:t>tornam </a:t>
            </a:r>
            <a:r>
              <a:rPr lang="pt-BR" dirty="0"/>
              <a:t>os programas mais legíveis e mais fáceis </a:t>
            </a:r>
            <a:r>
              <a:rPr lang="pt-BR" dirty="0" smtClean="0"/>
              <a:t>de manter.</a:t>
            </a:r>
          </a:p>
          <a:p>
            <a:r>
              <a:rPr lang="pt-BR" dirty="0" smtClean="0"/>
              <a:t>Métodos tornam </a:t>
            </a:r>
            <a:r>
              <a:rPr lang="pt-BR" dirty="0"/>
              <a:t>o desenvolvimento e manutenção mais </a:t>
            </a:r>
            <a:r>
              <a:rPr lang="pt-BR" dirty="0" smtClean="0"/>
              <a:t>rápida.</a:t>
            </a:r>
          </a:p>
          <a:p>
            <a:r>
              <a:rPr lang="pt-BR" dirty="0" smtClean="0"/>
              <a:t>Métodos </a:t>
            </a:r>
            <a:r>
              <a:rPr lang="pt-BR" dirty="0"/>
              <a:t>são fundamentais para </a:t>
            </a:r>
            <a:r>
              <a:rPr lang="pt-BR" dirty="0" smtClean="0"/>
              <a:t>softwares reutilizáveis.</a:t>
            </a:r>
          </a:p>
          <a:p>
            <a:r>
              <a:rPr lang="pt-BR" dirty="0" smtClean="0"/>
              <a:t>Métodos </a:t>
            </a:r>
            <a:r>
              <a:rPr lang="pt-BR" dirty="0"/>
              <a:t>permitem </a:t>
            </a:r>
            <a:r>
              <a:rPr lang="pt-BR" dirty="0" smtClean="0"/>
              <a:t>separar a comunicação dos objetos e distribuir </a:t>
            </a:r>
            <a:r>
              <a:rPr lang="pt-BR" dirty="0"/>
              <a:t>o trabalho realizado pelo programa.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do Uso de Métodos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2740560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Os membros estáticos são </a:t>
            </a:r>
            <a:r>
              <a:rPr lang="pt-BR" dirty="0" smtClean="0"/>
              <a:t>campos ou métodos que </a:t>
            </a:r>
            <a:r>
              <a:rPr lang="pt-BR" dirty="0"/>
              <a:t>podem ser chamados em uma classe mesmo que não tenha sido criada uma instância desta classe.</a:t>
            </a:r>
          </a:p>
          <a:p>
            <a:r>
              <a:rPr lang="pt-BR" dirty="0"/>
              <a:t>Podemos usar membros estáticos para separar os dados e o comportamento, que independem de qualquer identidade do objeto, ou seja, os dados e funções nunca irão </a:t>
            </a:r>
            <a:r>
              <a:rPr lang="pt-BR" dirty="0" smtClean="0"/>
              <a:t>modificar-se, </a:t>
            </a:r>
            <a:r>
              <a:rPr lang="pt-BR" dirty="0"/>
              <a:t>independente do que acontecer com seu </a:t>
            </a:r>
            <a:r>
              <a:rPr lang="pt-BR" dirty="0" smtClean="0"/>
              <a:t>objeto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e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Estáticas</a:t>
            </a:r>
            <a:r>
              <a:rPr lang="en-US" dirty="0" smtClean="0"/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(static)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1075895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</a:t>
            </a:r>
            <a:r>
              <a:rPr lang="pt-BR" dirty="0" smtClean="0"/>
              <a:t>deve ser </a:t>
            </a:r>
            <a:r>
              <a:rPr lang="pt-BR" dirty="0"/>
              <a:t>acessados por meio de instâncias criadas para a </a:t>
            </a:r>
            <a:r>
              <a:rPr lang="pt-BR" dirty="0" smtClean="0"/>
              <a:t>classe</a:t>
            </a:r>
            <a:endParaRPr lang="pt-BR" dirty="0"/>
          </a:p>
          <a:p>
            <a:r>
              <a:rPr lang="pt-BR" dirty="0" smtClean="0"/>
              <a:t>Propriedades </a:t>
            </a:r>
            <a:r>
              <a:rPr lang="pt-BR" dirty="0"/>
              <a:t>e métodos estáticos podem acessar apenas campos estáticos e </a:t>
            </a:r>
            <a:r>
              <a:rPr lang="pt-BR" dirty="0" smtClean="0"/>
              <a:t>métodos estáticos diretamente</a:t>
            </a:r>
            <a:endParaRPr lang="pt-BR" dirty="0"/>
          </a:p>
          <a:p>
            <a:r>
              <a:rPr lang="pt-BR" dirty="0" smtClean="0"/>
              <a:t>Campos </a:t>
            </a:r>
            <a:r>
              <a:rPr lang="pt-BR" dirty="0"/>
              <a:t>estáticos possuem apenas uma cópia.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Regras Sobre </a:t>
            </a:r>
            <a:r>
              <a:rPr lang="pt-BR" dirty="0"/>
              <a:t>o </a:t>
            </a:r>
            <a:r>
              <a:rPr lang="pt-BR" dirty="0" smtClean="0"/>
              <a:t>Uso </a:t>
            </a:r>
            <a:r>
              <a:rPr lang="pt-BR" dirty="0"/>
              <a:t>de </a:t>
            </a:r>
            <a:r>
              <a:rPr lang="pt-BR" dirty="0" smtClean="0"/>
              <a:t>Membros Estáticos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9855513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46856" y="404664"/>
            <a:ext cx="8229600" cy="1143000"/>
          </a:xfrm>
        </p:spPr>
        <p:txBody>
          <a:bodyPr>
            <a:normAutofit/>
          </a:bodyPr>
          <a:lstStyle/>
          <a:p>
            <a:r>
              <a:rPr lang="pt-BR" sz="4800" dirty="0" smtClean="0"/>
              <a:t>Exemplo</a:t>
            </a:r>
            <a:endParaRPr lang="pt-BR" sz="4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2060848"/>
            <a:ext cx="8208912" cy="3207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convertShirtSize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numericalSize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numericalSize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3)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‘</a:t>
            </a:r>
            <a:r>
              <a:rPr lang="en-US" sz="1600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P’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numericalSize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4)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‘M</a:t>
            </a:r>
            <a:r>
              <a:rPr lang="en-US" sz="1600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’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numericalSize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6)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‘G’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‘</a:t>
            </a:r>
            <a:r>
              <a:rPr lang="en-US" sz="1600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XG’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pt-B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pt-BR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92247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Sintaxe</a:t>
            </a:r>
          </a:p>
          <a:p>
            <a:pPr marL="0" indent="0">
              <a:buNone/>
            </a:pPr>
            <a:r>
              <a:rPr lang="pt-BR" sz="2400" dirty="0" err="1" smtClean="0">
                <a:latin typeface="Consolas" pitchFamily="49" charset="0"/>
                <a:cs typeface="Consolas" pitchFamily="49" charset="0"/>
              </a:rPr>
              <a:t>ClassName.</a:t>
            </a:r>
            <a:r>
              <a:rPr lang="pt-BR" sz="2400" i="1" dirty="0" err="1" smtClean="0">
                <a:latin typeface="Consolas" pitchFamily="49" charset="0"/>
                <a:cs typeface="Consolas" pitchFamily="49" charset="0"/>
              </a:rPr>
              <a:t>member</a:t>
            </a:r>
            <a:endParaRPr lang="pt-BR" sz="2400" i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2800" dirty="0" smtClean="0">
                <a:cs typeface="Consolas" pitchFamily="49" charset="0"/>
              </a:rPr>
              <a:t>Exemplo</a:t>
            </a:r>
          </a:p>
          <a:p>
            <a:pPr marL="0" indent="0">
              <a:buNone/>
            </a:pPr>
            <a:r>
              <a:rPr lang="pt-BR" sz="2400" b="1" dirty="0">
                <a:latin typeface="Consolas" pitchFamily="49" charset="0"/>
                <a:cs typeface="Consolas" pitchFamily="49" charset="0"/>
              </a:rPr>
              <a:t>char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400" dirty="0" err="1">
                <a:latin typeface="Consolas" pitchFamily="49" charset="0"/>
                <a:cs typeface="Consolas" pitchFamily="49" charset="0"/>
              </a:rPr>
              <a:t>size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2400" b="1" dirty="0" err="1">
                <a:latin typeface="Consolas" pitchFamily="49" charset="0"/>
                <a:cs typeface="Consolas" pitchFamily="49" charset="0"/>
              </a:rPr>
              <a:t>Shirt</a:t>
            </a:r>
            <a:r>
              <a:rPr lang="pt-BR" sz="2400" dirty="0" err="1">
                <a:latin typeface="Consolas" pitchFamily="49" charset="0"/>
                <a:cs typeface="Consolas" pitchFamily="49" charset="0"/>
              </a:rPr>
              <a:t>.convertShirtSize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(16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pt-BR" sz="2800" dirty="0" smtClean="0">
              <a:cs typeface="Consolas" pitchFamily="49" charset="0"/>
            </a:endParaRPr>
          </a:p>
          <a:p>
            <a:pPr marL="0" indent="0">
              <a:buNone/>
            </a:pPr>
            <a:r>
              <a:rPr lang="pt-BR" sz="2800" dirty="0" smtClean="0">
                <a:cs typeface="Consolas" pitchFamily="49" charset="0"/>
              </a:rPr>
              <a:t>Observação: Apesar de não recomendado é possível chamar um membro estático a partir de uma instância de um objeto. (provavelmente um erro conceitual do início do </a:t>
            </a:r>
            <a:r>
              <a:rPr lang="pt-BR" sz="2800" dirty="0" err="1" smtClean="0">
                <a:cs typeface="Consolas" pitchFamily="49" charset="0"/>
              </a:rPr>
              <a:t>java</a:t>
            </a:r>
            <a:r>
              <a:rPr lang="pt-BR" sz="2800" dirty="0" smtClean="0">
                <a:cs typeface="Consolas" pitchFamily="49" charset="0"/>
              </a:rPr>
              <a:t>)</a:t>
            </a:r>
            <a:endParaRPr lang="pt-BR" sz="2800" dirty="0">
              <a:cs typeface="Consolas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Chamando Membros </a:t>
            </a:r>
            <a:r>
              <a:rPr lang="pt-BR" dirty="0" smtClean="0"/>
              <a:t>Estáticos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6379650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Declarando variáveis estáticas:</a:t>
            </a:r>
            <a:endParaRPr lang="pt-BR" dirty="0"/>
          </a:p>
          <a:p>
            <a:pPr marL="0" indent="0">
              <a:buNone/>
            </a:pPr>
            <a:r>
              <a:rPr lang="pt-BR" sz="2400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400" dirty="0" err="1"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400" dirty="0" err="1">
                <a:latin typeface="Consolas" pitchFamily="49" charset="0"/>
                <a:cs typeface="Consolas" pitchFamily="49" charset="0"/>
              </a:rPr>
              <a:t>salesTAX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 = 8.25;</a:t>
            </a:r>
          </a:p>
          <a:p>
            <a:r>
              <a:rPr lang="pt-BR" dirty="0" err="1" smtClean="0"/>
              <a:t>Accessando</a:t>
            </a:r>
            <a:r>
              <a:rPr lang="pt-BR" dirty="0" smtClean="0"/>
              <a:t> </a:t>
            </a:r>
            <a:r>
              <a:rPr lang="pt-BR" dirty="0"/>
              <a:t>variáveis estáticas </a:t>
            </a:r>
            <a:r>
              <a:rPr lang="pt-BR" dirty="0" smtClean="0"/>
              <a:t>:</a:t>
            </a:r>
            <a:endParaRPr lang="pt-BR" dirty="0"/>
          </a:p>
          <a:p>
            <a:pPr marL="0" indent="0">
              <a:buNone/>
            </a:pPr>
            <a:r>
              <a:rPr lang="pt-BR" sz="2400" i="1" dirty="0" err="1">
                <a:latin typeface="Consolas" pitchFamily="49" charset="0"/>
                <a:cs typeface="Consolas" pitchFamily="49" charset="0"/>
              </a:rPr>
              <a:t>Classname.variable</a:t>
            </a:r>
            <a:r>
              <a:rPr lang="pt-BR" sz="2400" i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 smtClean="0"/>
              <a:t>Exemplo:</a:t>
            </a:r>
            <a:endParaRPr lang="pt-BR" dirty="0"/>
          </a:p>
          <a:p>
            <a:pPr marL="0" indent="0">
              <a:buNone/>
            </a:pPr>
            <a:r>
              <a:rPr lang="pt-BR" sz="2400" b="1" dirty="0" err="1"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400" dirty="0" err="1" smtClean="0">
                <a:latin typeface="Consolas" pitchFamily="49" charset="0"/>
                <a:cs typeface="Consolas" pitchFamily="49" charset="0"/>
              </a:rPr>
              <a:t>myPI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2400" dirty="0" err="1">
                <a:latin typeface="Consolas" pitchFamily="49" charset="0"/>
                <a:cs typeface="Consolas" pitchFamily="49" charset="0"/>
              </a:rPr>
              <a:t>Math.PI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Estáticas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0085042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Quando </a:t>
            </a:r>
            <a:r>
              <a:rPr lang="pt-PT" dirty="0"/>
              <a:t>a operação </a:t>
            </a:r>
            <a:r>
              <a:rPr lang="pt-PT" dirty="0" smtClean="0"/>
              <a:t>ou a variável de um objeto </a:t>
            </a:r>
            <a:r>
              <a:rPr lang="pt-PT" dirty="0"/>
              <a:t>específico não </a:t>
            </a:r>
            <a:r>
              <a:rPr lang="pt-PT" dirty="0" smtClean="0"/>
              <a:t>é importante </a:t>
            </a:r>
          </a:p>
          <a:p>
            <a:r>
              <a:rPr lang="pt-PT" dirty="0" smtClean="0"/>
              <a:t>Quando queremos acessar </a:t>
            </a:r>
            <a:r>
              <a:rPr lang="pt-PT" dirty="0"/>
              <a:t>a variável ou método antes de </a:t>
            </a:r>
            <a:r>
              <a:rPr lang="pt-PT" dirty="0" smtClean="0"/>
              <a:t>instanciar um objeto</a:t>
            </a:r>
          </a:p>
          <a:p>
            <a:r>
              <a:rPr lang="pt-PT" dirty="0" smtClean="0"/>
              <a:t>Quando o </a:t>
            </a:r>
            <a:r>
              <a:rPr lang="pt-PT" dirty="0"/>
              <a:t>método ou variável </a:t>
            </a:r>
            <a:r>
              <a:rPr lang="pt-PT" dirty="0" smtClean="0"/>
              <a:t>não pertecem </a:t>
            </a:r>
            <a:r>
              <a:rPr lang="pt-PT" dirty="0"/>
              <a:t>logicamente </a:t>
            </a:r>
            <a:r>
              <a:rPr lang="pt-PT" dirty="0" smtClean="0"/>
              <a:t>a uma instância de um objeto</a:t>
            </a:r>
            <a:r>
              <a:rPr lang="pt-PT" dirty="0"/>
              <a:t>, mas possivelmente </a:t>
            </a:r>
            <a:r>
              <a:rPr lang="pt-PT" dirty="0" smtClean="0"/>
              <a:t>a </a:t>
            </a:r>
            <a:r>
              <a:rPr lang="pt-PT" dirty="0"/>
              <a:t>uma classe </a:t>
            </a:r>
            <a:r>
              <a:rPr lang="pt-PT" dirty="0" smtClean="0"/>
              <a:t>utilitária, como a classe </a:t>
            </a:r>
            <a:r>
              <a:rPr lang="pt-PT" b="1" i="1" dirty="0" smtClean="0"/>
              <a:t>Math</a:t>
            </a:r>
            <a:r>
              <a:rPr lang="pt-PT" dirty="0" smtClean="0"/>
              <a:t>, da </a:t>
            </a:r>
            <a:r>
              <a:rPr lang="pt-PT" dirty="0"/>
              <a:t>API </a:t>
            </a:r>
            <a:r>
              <a:rPr lang="pt-PT" dirty="0" smtClean="0"/>
              <a:t>Java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Usar Membros Estáticos?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5919119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PT" dirty="0" smtClean="0"/>
              <a:t>Uma </a:t>
            </a:r>
            <a:r>
              <a:rPr lang="pt-PT" dirty="0"/>
              <a:t>maneira de fazer algo, especialmente de forma sistemática; implica um arranjo </a:t>
            </a:r>
            <a:r>
              <a:rPr lang="pt-PT" dirty="0" smtClean="0"/>
              <a:t>lógico ordenado (</a:t>
            </a:r>
            <a:r>
              <a:rPr lang="pt-PT" dirty="0"/>
              <a:t>geralmente em etapas</a:t>
            </a:r>
            <a:r>
              <a:rPr lang="pt-PT" dirty="0" smtClean="0"/>
              <a:t>)</a:t>
            </a:r>
          </a:p>
          <a:p>
            <a:r>
              <a:rPr lang="pt-PT" dirty="0" smtClean="0"/>
              <a:t>Em POO, </a:t>
            </a:r>
            <a:r>
              <a:rPr lang="pt-PT" dirty="0"/>
              <a:t>um método é uma subrotina (procedimento ou função) associado a uma classe. Métodos definem o comportamento a ser exibido por instâncias da </a:t>
            </a:r>
            <a:r>
              <a:rPr lang="pt-PT" dirty="0" smtClean="0"/>
              <a:t>classe em tempo de execução. </a:t>
            </a:r>
          </a:p>
          <a:p>
            <a:r>
              <a:rPr lang="pt-PT" dirty="0" smtClean="0"/>
              <a:t>Métodos </a:t>
            </a:r>
            <a:r>
              <a:rPr lang="pt-PT" dirty="0"/>
              <a:t>têm a propriedade </a:t>
            </a:r>
            <a:r>
              <a:rPr lang="pt-PT" dirty="0" smtClean="0"/>
              <a:t>de acessar, em </a:t>
            </a:r>
            <a:r>
              <a:rPr lang="pt-PT" dirty="0"/>
              <a:t>tempo de execução, </a:t>
            </a:r>
            <a:r>
              <a:rPr lang="pt-PT" dirty="0" smtClean="0"/>
              <a:t>os </a:t>
            </a:r>
            <a:r>
              <a:rPr lang="pt-PT" dirty="0"/>
              <a:t>dados armazenados em uma instância da </a:t>
            </a:r>
            <a:r>
              <a:rPr lang="pt-PT" dirty="0" smtClean="0"/>
              <a:t>classe, sendo, </a:t>
            </a:r>
            <a:r>
              <a:rPr lang="pt-PT" dirty="0"/>
              <a:t>portanto, capaz de controlar o estado da instância.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Método - Definição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2584860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Membros Estáticos na API Java</a:t>
            </a:r>
            <a:endParaRPr lang="pt-BR" dirty="0"/>
          </a:p>
        </p:txBody>
      </p:sp>
      <p:pic>
        <p:nvPicPr>
          <p:cNvPr id="3074" name="Picture 2" descr="Static methods and variables in the Java API   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7273535" cy="360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625941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Pacotes são unidades de software que podem ser distribuídas independentes ou combinadas com outros pacotes para formar uma aplicação</a:t>
            </a:r>
          </a:p>
          <a:p>
            <a:r>
              <a:rPr lang="pt-BR" dirty="0" smtClean="0"/>
              <a:t>Podem conter classes, interfaces, </a:t>
            </a:r>
            <a:r>
              <a:rPr lang="pt-BR" dirty="0" err="1" smtClean="0"/>
              <a:t>subpacotes</a:t>
            </a:r>
            <a:r>
              <a:rPr lang="pt-BR" dirty="0" smtClean="0"/>
              <a:t> e até recursos como imagens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Pacotes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Pacotes criam grupos relacionados de interfaces e classe</a:t>
            </a:r>
          </a:p>
          <a:p>
            <a:r>
              <a:rPr lang="pt-BR" dirty="0" smtClean="0"/>
              <a:t>Pacotes criam nomes que evitam conflitos entre tipos</a:t>
            </a:r>
          </a:p>
          <a:p>
            <a:r>
              <a:rPr lang="pt-BR" dirty="0" smtClean="0"/>
              <a:t>Pacotes criam um espaço que pode compartilhar estruturas que não devem ser usados fora do mesmo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Utilidade dos pacotes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</a:p>
          <a:p>
            <a:pPr>
              <a:buNone/>
            </a:pPr>
            <a:r>
              <a:rPr lang="pt-BR" dirty="0" smtClean="0"/>
              <a:t>package [</a:t>
            </a:r>
            <a:r>
              <a:rPr lang="pt-BR" dirty="0" err="1" smtClean="0"/>
              <a:t>name</a:t>
            </a:r>
            <a:r>
              <a:rPr lang="pt-BR" dirty="0" smtClean="0"/>
              <a:t>].[</a:t>
            </a:r>
            <a:r>
              <a:rPr lang="pt-BR" dirty="0" err="1" smtClean="0"/>
              <a:t>subpacote_name</a:t>
            </a:r>
            <a:r>
              <a:rPr lang="pt-BR" dirty="0" smtClean="0"/>
              <a:t>]. ...;</a:t>
            </a:r>
          </a:p>
          <a:p>
            <a:endParaRPr lang="pt-BR" dirty="0" smtClean="0"/>
          </a:p>
          <a:p>
            <a:r>
              <a:rPr lang="pt-BR" dirty="0" smtClean="0"/>
              <a:t>Ex</a:t>
            </a:r>
          </a:p>
          <a:p>
            <a:pPr lvl="1"/>
            <a:r>
              <a:rPr lang="pt-BR" dirty="0" smtClean="0"/>
              <a:t>package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lang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package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util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package  faculdade;</a:t>
            </a:r>
          </a:p>
          <a:p>
            <a:pPr lvl="1"/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pacote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se escreve código de um pacote que necessita de uma classe do outro existem duas abordagens</a:t>
            </a:r>
          </a:p>
          <a:p>
            <a:pPr lvl="1"/>
            <a:r>
              <a:rPr lang="pt-BR" dirty="0" smtClean="0"/>
              <a:t>Escrever o nome completo da classe</a:t>
            </a:r>
          </a:p>
          <a:p>
            <a:pPr lvl="1"/>
            <a:r>
              <a:rPr lang="pt-BR" dirty="0" smtClean="0"/>
              <a:t>Usar o comando </a:t>
            </a:r>
            <a:r>
              <a:rPr lang="pt-BR" dirty="0" err="1" smtClean="0"/>
              <a:t>import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Importação de tipos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Sintaxe 1</a:t>
            </a:r>
          </a:p>
          <a:p>
            <a:pPr>
              <a:buNone/>
            </a:pPr>
            <a:r>
              <a:rPr lang="pt-BR" dirty="0" err="1" smtClean="0"/>
              <a:t>import</a:t>
            </a:r>
            <a:r>
              <a:rPr lang="pt-BR" dirty="0" smtClean="0"/>
              <a:t> [</a:t>
            </a:r>
            <a:r>
              <a:rPr lang="pt-BR" dirty="0" err="1" smtClean="0"/>
              <a:t>package_name</a:t>
            </a:r>
            <a:r>
              <a:rPr lang="pt-BR" dirty="0" smtClean="0"/>
              <a:t>].[</a:t>
            </a:r>
            <a:r>
              <a:rPr lang="pt-BR" dirty="0" err="1" smtClean="0"/>
              <a:t>class_name</a:t>
            </a:r>
            <a:r>
              <a:rPr lang="pt-BR" dirty="0" smtClean="0"/>
              <a:t>]</a:t>
            </a:r>
          </a:p>
          <a:p>
            <a:r>
              <a:rPr lang="pt-BR" dirty="0" smtClean="0"/>
              <a:t>Ex</a:t>
            </a:r>
          </a:p>
          <a:p>
            <a:pPr lvl="1"/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util.Collections;</a:t>
            </a:r>
            <a:endParaRPr lang="pt-BR" dirty="0" smtClean="0"/>
          </a:p>
          <a:p>
            <a:pPr lvl="1"/>
            <a:r>
              <a:rPr lang="pt-BR" dirty="0" err="1" smtClean="0"/>
              <a:t>import</a:t>
            </a:r>
            <a:r>
              <a:rPr lang="pt-BR" dirty="0" smtClean="0"/>
              <a:t> faculdade.Aluno;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Importação de tipos(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Sintaxe 2</a:t>
            </a:r>
          </a:p>
          <a:p>
            <a:pPr>
              <a:buNone/>
            </a:pPr>
            <a:r>
              <a:rPr lang="pt-BR" dirty="0" err="1" smtClean="0"/>
              <a:t>import</a:t>
            </a:r>
            <a:r>
              <a:rPr lang="pt-BR" dirty="0" smtClean="0"/>
              <a:t> [</a:t>
            </a:r>
            <a:r>
              <a:rPr lang="pt-BR" dirty="0" err="1" smtClean="0"/>
              <a:t>package_name</a:t>
            </a:r>
            <a:r>
              <a:rPr lang="pt-BR" dirty="0" smtClean="0"/>
              <a:t>].*</a:t>
            </a:r>
          </a:p>
          <a:p>
            <a:r>
              <a:rPr lang="pt-BR" dirty="0" smtClean="0"/>
              <a:t>Ex</a:t>
            </a:r>
          </a:p>
          <a:p>
            <a:pPr lvl="1"/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java</a:t>
            </a:r>
            <a:r>
              <a:rPr lang="pt-BR" dirty="0" smtClean="0"/>
              <a:t>.util.*;</a:t>
            </a:r>
          </a:p>
          <a:p>
            <a:pPr lvl="1"/>
            <a:r>
              <a:rPr lang="pt-BR" dirty="0" err="1" smtClean="0"/>
              <a:t>import</a:t>
            </a:r>
            <a:r>
              <a:rPr lang="pt-BR" dirty="0" smtClean="0"/>
              <a:t> faculdade.*;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Importação de tipos(</a:t>
            </a:r>
            <a:r>
              <a:rPr lang="pt-BR" dirty="0" err="1" smtClean="0"/>
              <a:t>cont</a:t>
            </a:r>
            <a:r>
              <a:rPr lang="pt-BR" dirty="0" smtClean="0"/>
              <a:t> 2)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Desejo utilizar duas classes Date em meu código, uma está no 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util</a:t>
            </a:r>
            <a:r>
              <a:rPr lang="pt-BR" dirty="0" smtClean="0"/>
              <a:t> e a outra no 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sql</a:t>
            </a:r>
            <a:endParaRPr lang="pt-BR" dirty="0" smtClean="0"/>
          </a:p>
          <a:p>
            <a:pPr lvl="1"/>
            <a:r>
              <a:rPr lang="pt-BR" dirty="0" smtClean="0"/>
              <a:t>1: Usar o nome completo das classes</a:t>
            </a:r>
          </a:p>
          <a:p>
            <a:pPr lvl="1"/>
            <a:r>
              <a:rPr lang="pt-BR" dirty="0" smtClean="0"/>
              <a:t>2: Importar a classe que irei utilizar mais e usar o nome completo </a:t>
            </a:r>
            <a:r>
              <a:rPr lang="pt-BR" smtClean="0"/>
              <a:t>da outra classe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fazer nessa situação?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Mensagem</a:t>
            </a:r>
            <a:r>
              <a:rPr lang="pt-BR" dirty="0"/>
              <a:t> é uma chamada a um objeto para invocar um de seus métodos, ativando um comportamento </a:t>
            </a:r>
            <a:r>
              <a:rPr lang="pt-BR" dirty="0" smtClean="0"/>
              <a:t>descrito. </a:t>
            </a:r>
            <a:r>
              <a:rPr lang="pt-BR" dirty="0"/>
              <a:t>Também pode ser direcionada diretamente a uma classe (através de </a:t>
            </a:r>
            <a:r>
              <a:rPr lang="pt-BR" dirty="0" smtClean="0"/>
              <a:t>uma chamada a </a:t>
            </a:r>
            <a:r>
              <a:rPr lang="pt-BR" dirty="0"/>
              <a:t>um método estático)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Mensagem -  Definição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9322929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2205038"/>
            <a:ext cx="37719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961242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[modifiers]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return_type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method_identifier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([arguments]) {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method_code_block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  <a:endParaRPr lang="pt-B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e Chamando Métodos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3528" y="3429000"/>
            <a:ext cx="8424936" cy="2357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displayRectangle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width,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height)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rowCount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rowCount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 height;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rowCount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++)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colCount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colCount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 width;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colCount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++)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"@"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pt-B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pt-BR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11671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dirty="0" smtClean="0"/>
              <a:t>Exemplo(Classe </a:t>
            </a:r>
            <a:r>
              <a:rPr lang="pt-BR" dirty="0" err="1" smtClean="0"/>
              <a:t>Elevator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3528" y="1124744"/>
            <a:ext cx="8424936" cy="49059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Elevator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boolean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doorOpen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currentFloor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1;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final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TOP_FLOOR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5;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final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BOTTOM_FLOOR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1;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 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openDoor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"Opening door."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doorOpen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"Door is open."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closeDoor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"Closing door."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doorOpen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"Door is closed."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98002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Exemplo(Cont...)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1412776"/>
            <a:ext cx="8424936" cy="419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C0C0C0"/>
                </a:highlight>
                <a:latin typeface="Consolas"/>
                <a:ea typeface="Calibri"/>
                <a:cs typeface="Times New Roman"/>
              </a:rPr>
              <a:t>goUp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"Going up one floor."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currentFloor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++;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"Floor: 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+ </a:t>
            </a:r>
            <a:r>
              <a:rPr lang="en-US" sz="1600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currentFloor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pt-BR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pt-BR" sz="12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goDown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{</a:t>
            </a:r>
            <a:endParaRPr lang="pt-BR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"Going down one floor."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currentFloor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--;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"Floor: 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+ </a:t>
            </a:r>
            <a:r>
              <a:rPr lang="en-US" sz="1600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currentFloor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getFloor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currentFloor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6614503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71988" y="1628800"/>
            <a:ext cx="8424936" cy="4056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6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	public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setFloor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desiredFloor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pt-BR" sz="1200" dirty="0" smtClean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while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currentFloor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!=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desiredFloor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pt-BR" sz="1200" dirty="0" smtClean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currentFloor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desiredFloor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pt-BR" sz="1200" dirty="0" smtClean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	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C0C0C0"/>
                </a:highlight>
                <a:latin typeface="Consolas"/>
                <a:ea typeface="Calibri"/>
                <a:cs typeface="Times New Roman"/>
              </a:rPr>
              <a:t>goUp</a:t>
            </a:r>
            <a:r>
              <a:rPr lang="pt-BR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pt-BR" sz="1200" dirty="0" smtClean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pt-BR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} </a:t>
            </a:r>
            <a:r>
              <a:rPr lang="pt-BR" sz="16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pt-BR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</a:t>
            </a:r>
            <a:endParaRPr lang="pt-BR" sz="1200" dirty="0" smtClean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pt-BR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	</a:t>
            </a:r>
            <a:r>
              <a:rPr lang="pt-BR" sz="16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goDown</a:t>
            </a:r>
            <a:r>
              <a:rPr lang="pt-BR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pt-BR" sz="1200" dirty="0" smtClean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pt-BR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pt-BR" sz="1200" dirty="0" smtClean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pt-BR" sz="1200" dirty="0" smtClean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pt-BR" sz="1200" dirty="0" smtClean="0"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endParaRPr lang="en-US" sz="16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en-US" sz="16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	public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boolean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checkDoorStatus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doorOpen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pt-B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}//Fim da classe </a:t>
            </a:r>
            <a:r>
              <a:rPr lang="pt-BR" sz="16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Elevator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Exemplo(Cont...)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3662030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/>
          <a:p>
            <a:r>
              <a:rPr lang="pt-BR" dirty="0" smtClean="0"/>
              <a:t>Métodos da classe chamados internamente podem ser precedidos da palavra chave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this</a:t>
            </a:r>
            <a:endParaRPr lang="pt-BR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pt-BR" dirty="0" smtClean="0">
                <a:cs typeface="Consolas" pitchFamily="49" charset="0"/>
              </a:rPr>
              <a:t>A palavra chave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this</a:t>
            </a:r>
            <a:r>
              <a:rPr lang="pt-BR" dirty="0">
                <a:cs typeface="Consolas" pitchFamily="49" charset="0"/>
              </a:rPr>
              <a:t> </a:t>
            </a:r>
            <a:r>
              <a:rPr lang="pt-BR" dirty="0" smtClean="0">
                <a:cs typeface="Consolas" pitchFamily="49" charset="0"/>
              </a:rPr>
              <a:t>refere-se a instância atual da classe e pode ser usada para acessar qualquer membro de instância da classe.</a:t>
            </a:r>
            <a:endParaRPr lang="pt-BR" dirty="0">
              <a:cs typeface="Consolas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95536" y="3469564"/>
            <a:ext cx="8424936" cy="26237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6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setFloor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desiredFloor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pt-BR" sz="12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en-US" sz="1600" dirty="0" err="1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currentFloor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!=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desiredFloor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pt-BR" sz="12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en-US" sz="1600" dirty="0" err="1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currentFloor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desiredFloor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pt-BR" sz="12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600" dirty="0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this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C0C0C0"/>
                </a:highlight>
                <a:latin typeface="Consolas"/>
                <a:ea typeface="Calibri"/>
                <a:cs typeface="Times New Roman"/>
              </a:rPr>
              <a:t>goUp</a:t>
            </a:r>
            <a:r>
              <a:rPr lang="pt-B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pt-BR" sz="12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pt-B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 </a:t>
            </a:r>
            <a:r>
              <a:rPr lang="pt-BR" sz="16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pt-B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</a:t>
            </a:r>
            <a:endParaRPr lang="pt-BR" sz="12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pt-B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6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this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pt-BR" sz="16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goDown</a:t>
            </a:r>
            <a:r>
              <a:rPr lang="pt-B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pt-BR" sz="12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pt-B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pt-BR" sz="12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pt-BR" sz="12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pt-BR" sz="1200" dirty="0">
              <a:ea typeface="Calibri"/>
              <a:cs typeface="Times New Roman"/>
            </a:endParaRPr>
          </a:p>
        </p:txBody>
      </p:sp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Diretrizes </a:t>
            </a:r>
            <a:r>
              <a:rPr lang="pt-BR" dirty="0" smtClean="0"/>
              <a:t>Para Chamar </a:t>
            </a:r>
            <a:r>
              <a:rPr lang="pt-BR" dirty="0"/>
              <a:t>M</a:t>
            </a:r>
            <a:r>
              <a:rPr lang="pt-BR" dirty="0" smtClean="0"/>
              <a:t>étodos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3662030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JAVA_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MODELO_JAVA_INOVE</Template>
  <TotalTime>3070</TotalTime>
  <Words>901</Words>
  <Application>Microsoft Office PowerPoint</Application>
  <PresentationFormat>Apresentação na tela (4:3)</PresentationFormat>
  <Paragraphs>224</Paragraphs>
  <Slides>27</Slides>
  <Notes>27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MODELO_JAVA_INOVE</vt:lpstr>
      <vt:lpstr>Treinamento Certificação JAVA</vt:lpstr>
      <vt:lpstr> Método - Definição</vt:lpstr>
      <vt:lpstr>Mensagem -  Definição</vt:lpstr>
      <vt:lpstr>Slide 4</vt:lpstr>
      <vt:lpstr>Criando e Chamando Métodos</vt:lpstr>
      <vt:lpstr>Exemplo(Classe Elevator)</vt:lpstr>
      <vt:lpstr>Exemplo(Cont...)</vt:lpstr>
      <vt:lpstr>Exemplo(Cont...)</vt:lpstr>
      <vt:lpstr>Diretrizes Para Chamar Métodos</vt:lpstr>
      <vt:lpstr>Diretrizes Para Chamar Métodos</vt:lpstr>
      <vt:lpstr>Passando Argumentos e Retornando Valores</vt:lpstr>
      <vt:lpstr>Exemplo</vt:lpstr>
      <vt:lpstr>Vantagens do Uso de Métodos</vt:lpstr>
      <vt:lpstr>Criando Métodos e Variáveis Estáticas (static)</vt:lpstr>
      <vt:lpstr>Regras Sobre o Uso de Membros Estáticos</vt:lpstr>
      <vt:lpstr>Exemplo</vt:lpstr>
      <vt:lpstr>Chamando Membros Estáticos</vt:lpstr>
      <vt:lpstr>Variáveis Estáticas</vt:lpstr>
      <vt:lpstr>Quando Usar Membros Estáticos?</vt:lpstr>
      <vt:lpstr>Membros Estáticos na API Java</vt:lpstr>
      <vt:lpstr>Pacotes</vt:lpstr>
      <vt:lpstr>Utilidade dos pacotes</vt:lpstr>
      <vt:lpstr>Declaração de pacote</vt:lpstr>
      <vt:lpstr>Importação de tipos</vt:lpstr>
      <vt:lpstr>Importação de tipos(cont)</vt:lpstr>
      <vt:lpstr>Importação de tipos(cont 2)</vt:lpstr>
      <vt:lpstr>O que fazer nessa situação?</vt:lpstr>
    </vt:vector>
  </TitlesOfParts>
  <Company>Inove Informática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Burgo Belo</dc:creator>
  <cp:lastModifiedBy>ozieljose</cp:lastModifiedBy>
  <cp:revision>153</cp:revision>
  <dcterms:created xsi:type="dcterms:W3CDTF">2011-11-07T18:59:48Z</dcterms:created>
  <dcterms:modified xsi:type="dcterms:W3CDTF">2012-01-21T10:33:20Z</dcterms:modified>
</cp:coreProperties>
</file>