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sldIdLst>
    <p:sldId id="257" r:id="rId2"/>
    <p:sldId id="258" r:id="rId3"/>
    <p:sldId id="261" r:id="rId4"/>
    <p:sldId id="262" r:id="rId5"/>
    <p:sldId id="263" r:id="rId6"/>
    <p:sldId id="264" r:id="rId7"/>
    <p:sldId id="259" r:id="rId8"/>
    <p:sldId id="265" r:id="rId9"/>
    <p:sldId id="266" r:id="rId10"/>
    <p:sldId id="267" r:id="rId11"/>
    <p:sldId id="268" r:id="rId12"/>
    <p:sldId id="269" r:id="rId13"/>
    <p:sldId id="270" r:id="rId14"/>
    <p:sldId id="260" r:id="rId15"/>
    <p:sldId id="273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4" r:id="rId27"/>
    <p:sldId id="283" r:id="rId28"/>
    <p:sldId id="286" r:id="rId29"/>
    <p:sldId id="287" r:id="rId30"/>
    <p:sldId id="285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8" r:id="rId41"/>
    <p:sldId id="299" r:id="rId42"/>
    <p:sldId id="300" r:id="rId43"/>
    <p:sldId id="301" r:id="rId44"/>
    <p:sldId id="302" r:id="rId45"/>
    <p:sldId id="303" r:id="rId46"/>
    <p:sldId id="318" r:id="rId47"/>
    <p:sldId id="304" r:id="rId48"/>
    <p:sldId id="305" r:id="rId49"/>
    <p:sldId id="306" r:id="rId50"/>
    <p:sldId id="307" r:id="rId51"/>
    <p:sldId id="308" r:id="rId52"/>
    <p:sldId id="309" r:id="rId53"/>
    <p:sldId id="312" r:id="rId54"/>
    <p:sldId id="310" r:id="rId55"/>
    <p:sldId id="313" r:id="rId56"/>
    <p:sldId id="315" r:id="rId57"/>
    <p:sldId id="316" r:id="rId58"/>
    <p:sldId id="314" r:id="rId59"/>
    <p:sldId id="317" r:id="rId6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810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D0DE3-45DB-4C54-87B2-6479F59A40E2}" type="datetimeFigureOut">
              <a:rPr lang="pt-BR" smtClean="0"/>
              <a:pPr/>
              <a:t>16/01/2012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2E129-955E-4FC4-B1A9-16892DF4131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2363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40</a:t>
            </a:fld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41</a:t>
            </a:fld>
            <a:endParaRPr 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42</a:t>
            </a:fld>
            <a:endParaRPr 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43</a:t>
            </a:fld>
            <a:endParaRPr 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44</a:t>
            </a:fld>
            <a:endParaRPr 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45</a:t>
            </a:fld>
            <a:endParaRPr lang="pt-B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46</a:t>
            </a:fld>
            <a:endParaRPr lang="pt-B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47</a:t>
            </a:fld>
            <a:endParaRPr lang="pt-B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48</a:t>
            </a:fld>
            <a:endParaRPr lang="pt-B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49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50</a:t>
            </a:fld>
            <a:endParaRPr lang="pt-B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51</a:t>
            </a:fld>
            <a:endParaRPr lang="pt-B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52</a:t>
            </a:fld>
            <a:endParaRPr lang="pt-B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53</a:t>
            </a:fld>
            <a:endParaRPr lang="pt-B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54</a:t>
            </a:fld>
            <a:endParaRPr lang="pt-B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55</a:t>
            </a:fld>
            <a:endParaRPr lang="pt-B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56</a:t>
            </a:fld>
            <a:endParaRPr lang="pt-B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57</a:t>
            </a:fld>
            <a:endParaRPr lang="pt-B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58</a:t>
            </a:fld>
            <a:endParaRPr lang="pt-BR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59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16/01/2012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190675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16/01/2012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2936831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16/01/2012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32540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5019" y="1901451"/>
            <a:ext cx="3648074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lipse 8"/>
          <p:cNvSpPr/>
          <p:nvPr/>
        </p:nvSpPr>
        <p:spPr>
          <a:xfrm>
            <a:off x="5004049" y="2204864"/>
            <a:ext cx="3960439" cy="4032448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16/01/2012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408077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4B9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16/01/2012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359078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16/01/2012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8203184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16/01/2012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665520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16/01/2012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583901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16/01/2012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052621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004B97"/>
                </a:solidFill>
              </a:defRPr>
            </a:lvl1pPr>
            <a:lvl2pPr>
              <a:defRPr sz="2800">
                <a:solidFill>
                  <a:srgbClr val="004B97"/>
                </a:solidFill>
              </a:defRPr>
            </a:lvl2pPr>
            <a:lvl3pPr>
              <a:defRPr sz="2400">
                <a:solidFill>
                  <a:srgbClr val="004B97"/>
                </a:solidFill>
              </a:defRPr>
            </a:lvl3pPr>
            <a:lvl4pPr>
              <a:defRPr sz="2000">
                <a:solidFill>
                  <a:srgbClr val="004B97"/>
                </a:solidFill>
              </a:defRPr>
            </a:lvl4pPr>
            <a:lvl5pPr>
              <a:defRPr sz="2000">
                <a:solidFill>
                  <a:srgbClr val="004B9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04B9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16/01/2012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896340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004B97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16/01/2012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4848169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E0936-2EAE-45ED-BF76-21D747438BFA}" type="datetimeFigureOut">
              <a:rPr lang="pt-BR" smtClean="0"/>
              <a:pPr/>
              <a:t>16/01/2012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C:\Users\noelle.marão\Desktop\TEMPLATE PAGS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887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5727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019" y="1901451"/>
            <a:ext cx="36480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0040" y="1962001"/>
            <a:ext cx="7772400" cy="1470025"/>
          </a:xfrm>
        </p:spPr>
        <p:txBody>
          <a:bodyPr/>
          <a:lstStyle/>
          <a:p>
            <a:pPr algn="l"/>
            <a:r>
              <a:rPr lang="en-US" dirty="0" err="1" smtClean="0"/>
              <a:t>Treinamento</a:t>
            </a:r>
            <a:r>
              <a:rPr lang="en-US" dirty="0" smtClean="0"/>
              <a:t> </a:t>
            </a:r>
            <a:r>
              <a:rPr lang="en-US" dirty="0" err="1" smtClean="0"/>
              <a:t>Certificação</a:t>
            </a:r>
            <a:r>
              <a:rPr lang="en-US" dirty="0" smtClean="0"/>
              <a:t> JAVA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7808" y="3044552"/>
            <a:ext cx="6400800" cy="1752600"/>
          </a:xfrm>
        </p:spPr>
        <p:txBody>
          <a:bodyPr/>
          <a:lstStyle/>
          <a:p>
            <a:pPr algn="l"/>
            <a:r>
              <a:rPr lang="pt-PT" dirty="0" smtClean="0"/>
              <a:t>Conceitos de orientação a objeto</a:t>
            </a:r>
          </a:p>
        </p:txBody>
      </p:sp>
    </p:spTree>
    <p:extLst>
      <p:ext uri="{BB962C8B-B14F-4D97-AF65-F5344CB8AC3E}">
        <p14:creationId xmlns="" xmlns:p14="http://schemas.microsoft.com/office/powerpoint/2010/main" val="34999820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525963"/>
          </a:xfrm>
        </p:spPr>
        <p:txBody>
          <a:bodyPr/>
          <a:lstStyle/>
          <a:p>
            <a:r>
              <a:rPr lang="pt-BR" dirty="0" smtClean="0"/>
              <a:t>Usando polimorfismo Ex: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0034" y="1785926"/>
            <a:ext cx="8316416" cy="4339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AbaixoAssinado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assinar(Pessoa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pessoa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(pessoa.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getNome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main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(String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[]){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Pessoa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pessoa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Pessoa();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Aluno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aluno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Aluno();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Professor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professor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Professor();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AbaixoAssinado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abaixoAssinado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AbaixoAssinado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abaixoAssinado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.assinar(pessoa);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abaixoAssinado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.assinar(aluno);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abaixoAssinado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.assinar(professor);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525963"/>
          </a:xfrm>
        </p:spPr>
        <p:txBody>
          <a:bodyPr/>
          <a:lstStyle/>
          <a:p>
            <a:r>
              <a:rPr lang="pt-BR" dirty="0" smtClean="0"/>
              <a:t>Usando polimorfismo</a:t>
            </a:r>
          </a:p>
          <a:p>
            <a:pPr lvl="1"/>
            <a:r>
              <a:rPr lang="pt-BR" dirty="0" smtClean="0"/>
              <a:t>Os membros do tipo declarado são os únicos que podem ser acessados, mesmo de for uma referência  de subclasse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525963"/>
          </a:xfrm>
        </p:spPr>
        <p:txBody>
          <a:bodyPr/>
          <a:lstStyle/>
          <a:p>
            <a:r>
              <a:rPr lang="pt-BR" dirty="0" smtClean="0"/>
              <a:t>É o conceito no qual podemos dizer que uma subclasse é de um tipo da superclasse</a:t>
            </a:r>
          </a:p>
          <a:p>
            <a:r>
              <a:rPr lang="pt-BR" dirty="0" smtClean="0"/>
              <a:t>Ex: Cavalo é um Animal</a:t>
            </a:r>
          </a:p>
          <a:p>
            <a:pPr>
              <a:buNone/>
            </a:pPr>
            <a:r>
              <a:rPr lang="pt-BR" dirty="0" smtClean="0"/>
              <a:t>          Carro é um Transporte</a:t>
            </a:r>
          </a:p>
          <a:p>
            <a:pPr>
              <a:buNone/>
            </a:pPr>
            <a:r>
              <a:rPr lang="pt-BR" dirty="0" smtClean="0"/>
              <a:t>          Palio é um Carro</a:t>
            </a:r>
          </a:p>
          <a:p>
            <a:pPr>
              <a:buNone/>
            </a:pPr>
            <a:r>
              <a:rPr lang="pt-BR" dirty="0" smtClean="0"/>
              <a:t>          Palio é um Transporte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Relação “É um”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525963"/>
          </a:xfrm>
        </p:spPr>
        <p:txBody>
          <a:bodyPr/>
          <a:lstStyle/>
          <a:p>
            <a:r>
              <a:rPr lang="pt-BR" dirty="0" smtClean="0"/>
              <a:t>É o conceito no qual uma classe possui referência para outra classe podendo assumir seu comportamento</a:t>
            </a:r>
          </a:p>
          <a:p>
            <a:r>
              <a:rPr lang="pt-BR" dirty="0" smtClean="0"/>
              <a:t>Ex: Pessoa tem um </a:t>
            </a:r>
            <a:r>
              <a:rPr lang="pt-BR" dirty="0" err="1" smtClean="0"/>
              <a:t>Endereco</a:t>
            </a:r>
            <a:endParaRPr lang="pt-BR" dirty="0" smtClean="0"/>
          </a:p>
          <a:p>
            <a:pPr>
              <a:buNone/>
            </a:pPr>
            <a:r>
              <a:rPr lang="pt-BR" smtClean="0"/>
              <a:t>          Casa </a:t>
            </a:r>
            <a:r>
              <a:rPr lang="pt-BR" dirty="0" smtClean="0"/>
              <a:t>te uma Porta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Relação “Tem um”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Capacidade de assumir várias formas</a:t>
            </a:r>
          </a:p>
          <a:p>
            <a:r>
              <a:rPr lang="pt-BR" dirty="0" smtClean="0"/>
              <a:t>Toda classe em </a:t>
            </a:r>
            <a:r>
              <a:rPr lang="pt-BR" dirty="0" err="1" smtClean="0"/>
              <a:t>java</a:t>
            </a:r>
            <a:r>
              <a:rPr lang="pt-BR" dirty="0" smtClean="0"/>
              <a:t> é polimórfica com exceção de uma</a:t>
            </a:r>
          </a:p>
          <a:p>
            <a:r>
              <a:rPr lang="pt-BR" dirty="0" smtClean="0"/>
              <a:t>Uma interface também adiciona um tipo novo, ou seja, uma classe que implementa uma interface é do tipo dessa interface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Só pode ser de um tipo e uma vez declarado, não pode mudar(mesmo que o objeto mude)</a:t>
            </a:r>
          </a:p>
          <a:p>
            <a:r>
              <a:rPr lang="pt-BR" dirty="0" smtClean="0"/>
              <a:t>A variável em si pode ser referenciada para outro objeto</a:t>
            </a:r>
          </a:p>
          <a:p>
            <a:r>
              <a:rPr lang="pt-BR" dirty="0" smtClean="0"/>
              <a:t>O tipo determina os métodos que pode ser chamados</a:t>
            </a:r>
          </a:p>
          <a:p>
            <a:r>
              <a:rPr lang="pt-BR" dirty="0" smtClean="0"/>
              <a:t>Pode referenciar qualquer objeto do tipo ou de uma subclasse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Polimorfismo(Variável de Referência)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Ex: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0034" y="2143116"/>
            <a:ext cx="8286808" cy="3490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interface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AcessadorLaboratorio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acessarComputador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pt-BR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Aluno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extends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Pessoa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implements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AcessadorLaboratorio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responderProva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acessarComputador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Professor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extends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Pessoa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implements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AcessadorLaboratorio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criarProva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acessarComputador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Ex: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0034" y="2143116"/>
            <a:ext cx="8286808" cy="29238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Main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main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(String...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){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Aluno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aluno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Aluno();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Professor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professor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Professor(); 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AcessadorLaboratorio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al1 = aluno;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AcessadorLaboratorio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al2 = professor;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al1.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acessarComputador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al2.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acessarComputador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Sempre que se estende uma classe, pode-se sobrescrever um método</a:t>
            </a:r>
          </a:p>
          <a:p>
            <a:r>
              <a:rPr lang="pt-BR" dirty="0" smtClean="0"/>
              <a:t>A sobrescrita permite definir um comportamento específico da subclasse</a:t>
            </a:r>
          </a:p>
          <a:p>
            <a:r>
              <a:rPr lang="pt-BR" dirty="0" smtClean="0"/>
              <a:t>Podemos pensar em métodos abstratos como métodos que forçam sua sobrescrita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Sobrescrever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Ex: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Sobrescrever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0034" y="2143116"/>
            <a:ext cx="8286808" cy="2905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("animal do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!");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extends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im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and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eatin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!");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Tem como principal objetivo permitir que mudanças no código de uma classe não influencia o seu uso</a:t>
            </a:r>
          </a:p>
          <a:p>
            <a:r>
              <a:rPr lang="pt-BR" dirty="0" smtClean="0"/>
              <a:t>Deve-se então esconder os detalhes de implementação por trás do acesso público</a:t>
            </a:r>
          </a:p>
          <a:p>
            <a:r>
              <a:rPr lang="pt-BR" dirty="0" smtClean="0"/>
              <a:t>Pode-se então mudar os métodos internos e as variáveis de instância sem interferir no uso da classe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Encapsulamento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se pode sobrescrever um método com um modificador de acesso mais restritivo</a:t>
            </a:r>
          </a:p>
          <a:p>
            <a:pPr lvl="1"/>
            <a:r>
              <a:rPr lang="pt-BR" dirty="0" smtClean="0"/>
              <a:t>Ex: Um método com acesso </a:t>
            </a:r>
            <a:r>
              <a:rPr lang="pt-BR" dirty="0" err="1" smtClean="0"/>
              <a:t>public</a:t>
            </a:r>
            <a:r>
              <a:rPr lang="pt-BR" dirty="0" smtClean="0"/>
              <a:t> não pode ser sobrescrito com </a:t>
            </a:r>
            <a:r>
              <a:rPr lang="pt-BR" dirty="0" err="1" smtClean="0"/>
              <a:t>com</a:t>
            </a:r>
            <a:r>
              <a:rPr lang="pt-BR" dirty="0" smtClean="0"/>
              <a:t> um acesso </a:t>
            </a:r>
            <a:r>
              <a:rPr lang="pt-BR" dirty="0" err="1" smtClean="0"/>
              <a:t>protected</a:t>
            </a:r>
            <a:endParaRPr lang="pt-BR" dirty="0" smtClean="0"/>
          </a:p>
          <a:p>
            <a:r>
              <a:rPr lang="pt-BR" dirty="0" smtClean="0"/>
              <a:t>O contrato da superclasse deve ser respeitado</a:t>
            </a:r>
          </a:p>
          <a:p>
            <a:r>
              <a:rPr lang="pt-BR" dirty="0" smtClean="0"/>
              <a:t>O modificador de acesso </a:t>
            </a:r>
            <a:r>
              <a:rPr lang="pt-BR" b="1" dirty="0" smtClean="0"/>
              <a:t>pode</a:t>
            </a:r>
            <a:r>
              <a:rPr lang="pt-BR" dirty="0" smtClean="0"/>
              <a:t> ser mais público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Sobrescrever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Ex: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Não Compila! Mas pode-se substituir </a:t>
            </a:r>
            <a:r>
              <a:rPr lang="pt-BR" dirty="0" err="1" smtClean="0"/>
              <a:t>private</a:t>
            </a:r>
            <a:r>
              <a:rPr lang="pt-BR" dirty="0" smtClean="0"/>
              <a:t> por </a:t>
            </a:r>
            <a:r>
              <a:rPr lang="pt-BR" dirty="0" err="1" smtClean="0"/>
              <a:t>public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Sobrescrever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0034" y="2143116"/>
            <a:ext cx="8286808" cy="2905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("animal do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!");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extends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b="1" dirty="0" err="1" smtClean="0">
                <a:latin typeface="Consolas" pitchFamily="49" charset="0"/>
                <a:ea typeface="Calibri"/>
                <a:cs typeface="Consolas" pitchFamily="49" charset="0"/>
              </a:rPr>
              <a:t>private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im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and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eatin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!");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tipo da variável define quais métodos podem ser chamados</a:t>
            </a:r>
          </a:p>
          <a:p>
            <a:r>
              <a:rPr lang="pt-BR" dirty="0" smtClean="0"/>
              <a:t>A versão utilizado do método sobrescrito é definido em </a:t>
            </a:r>
            <a:r>
              <a:rPr lang="pt-BR" dirty="0" err="1" smtClean="0"/>
              <a:t>runtime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Sobrescrever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lista de argumentos deve ser igual</a:t>
            </a:r>
          </a:p>
          <a:p>
            <a:r>
              <a:rPr lang="pt-BR" dirty="0" smtClean="0"/>
              <a:t>O tipo de retorno deve ser igual ou um subtipo</a:t>
            </a:r>
          </a:p>
          <a:p>
            <a:r>
              <a:rPr lang="pt-BR" dirty="0" smtClean="0"/>
              <a:t>Métodos só podem ser sobrescritos se forem acessíveis </a:t>
            </a:r>
          </a:p>
          <a:p>
            <a:r>
              <a:rPr lang="pt-BR" dirty="0" smtClean="0"/>
              <a:t>Os métodos sobrescritos podem lançar quaisquer exceções de </a:t>
            </a:r>
            <a:r>
              <a:rPr lang="pt-BR" dirty="0" err="1" smtClean="0"/>
              <a:t>runtime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de sobrescrita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lista de argumentos deve ser igual</a:t>
            </a:r>
          </a:p>
          <a:p>
            <a:r>
              <a:rPr lang="pt-BR" dirty="0" smtClean="0"/>
              <a:t>O tipo de retorno deve ser igual ou um subtipo</a:t>
            </a:r>
          </a:p>
          <a:p>
            <a:r>
              <a:rPr lang="pt-BR" dirty="0" smtClean="0"/>
              <a:t>Métodos só podem ser sobrescritos se forem acessíveis </a:t>
            </a:r>
          </a:p>
          <a:p>
            <a:r>
              <a:rPr lang="pt-BR" dirty="0" smtClean="0"/>
              <a:t>Os métodos sobrescritos podem lançar quaisquer exceções de </a:t>
            </a:r>
            <a:r>
              <a:rPr lang="pt-BR" dirty="0" err="1" smtClean="0"/>
              <a:t>runtime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de sobrescrita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método sobrescrito não pode lançar novas exceções checadas</a:t>
            </a:r>
          </a:p>
          <a:p>
            <a:r>
              <a:rPr lang="pt-BR" dirty="0" smtClean="0"/>
              <a:t>O método sobrescrito não pode lançar exceções checadas mais genéricas</a:t>
            </a:r>
          </a:p>
          <a:p>
            <a:r>
              <a:rPr lang="pt-BR" dirty="0" smtClean="0"/>
              <a:t>O método sobrescrito pode lançar menos exceções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de sobrescrita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Ex: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BR" dirty="0" smtClean="0"/>
              <a:t>Regras de sobrescrita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0034" y="1556792"/>
            <a:ext cx="8286808" cy="46047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throws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java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IOException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("animal do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!");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makeSound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throws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Exception{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("animal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sound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extends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throws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java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FileNotFoundException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im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and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eatin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!");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makeSound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sound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se pode sobrescrever métodos final</a:t>
            </a:r>
          </a:p>
          <a:p>
            <a:r>
              <a:rPr lang="pt-BR" dirty="0" smtClean="0"/>
              <a:t>Não se pode sobrescrever métodos </a:t>
            </a:r>
            <a:r>
              <a:rPr lang="pt-BR" dirty="0" err="1" smtClean="0"/>
              <a:t>static</a:t>
            </a:r>
            <a:endParaRPr lang="pt-BR" dirty="0" smtClean="0"/>
          </a:p>
          <a:p>
            <a:r>
              <a:rPr lang="pt-BR" dirty="0" smtClean="0"/>
              <a:t>Pode-se chamar o método da super classe através da palavra-chave super</a:t>
            </a:r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de sobrescrita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erroSobrescrita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" y="3400368"/>
            <a:ext cx="9144000" cy="254891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de sobrescrita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83568" y="1484784"/>
            <a:ext cx="7560840" cy="1508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("animal do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!");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métodos diferentes mas que reusam o mesmo o nome de outro método</a:t>
            </a:r>
          </a:p>
          <a:p>
            <a:r>
              <a:rPr lang="pt-BR" dirty="0" smtClean="0"/>
              <a:t>Não se relaciona com herança, mas se mistura com a sobrescrita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Sobrecarga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  Incorreto: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Encapsulamento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4056" y="2107764"/>
            <a:ext cx="8316416" cy="40384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Pessoa{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String nome;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fone;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String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getDados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nome + fone; }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pt-BR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Encapsulation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main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(String...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Pessoa p =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Pessoa();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p.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nome = "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Ze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";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p.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fone = -123;//mas isso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nao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pode!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p.getDados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nome do método tem que ser igual</a:t>
            </a:r>
          </a:p>
          <a:p>
            <a:r>
              <a:rPr lang="pt-BR" dirty="0" smtClean="0"/>
              <a:t>A lista de argumentos não pode ser igual</a:t>
            </a:r>
          </a:p>
          <a:p>
            <a:r>
              <a:rPr lang="pt-BR" dirty="0" smtClean="0"/>
              <a:t>Pode-se mudar o tipo de retorno</a:t>
            </a:r>
          </a:p>
          <a:p>
            <a:r>
              <a:rPr lang="pt-BR" dirty="0" smtClean="0"/>
              <a:t>Pode-se mudar o modificador de acesso</a:t>
            </a:r>
          </a:p>
          <a:p>
            <a:r>
              <a:rPr lang="pt-BR" dirty="0" smtClean="0"/>
              <a:t>Pode-se mudar as exceções lançadas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de sobrecarga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dirty="0" smtClean="0"/>
              <a:t>Regras de sobrecarga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11560" y="908720"/>
            <a:ext cx="7560840" cy="5189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Animal{}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extends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Animal{}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NewAnimalRunner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{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test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(Animal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animal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{System.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("Animal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eat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");}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pt-BR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test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{System.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race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");}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main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(String[]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Animal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animal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test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(animal);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test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);	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Animal animal2 =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test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(animal2); 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Observar quando um método está sendo sobrecarregado e não </a:t>
            </a:r>
            <a:r>
              <a:rPr lang="pt-BR" dirty="0" err="1" smtClean="0"/>
              <a:t>sobrecrito</a:t>
            </a:r>
            <a:endParaRPr lang="pt-BR" dirty="0" smtClean="0"/>
          </a:p>
          <a:p>
            <a:r>
              <a:rPr lang="pt-BR" dirty="0" smtClean="0"/>
              <a:t>Ex: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Cuidados com sobrecarga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3568" y="3429000"/>
            <a:ext cx="7560840" cy="1773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Foo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doStuff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 { 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Bar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extends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Foo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doStuff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(String s) { 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Diferença entre sobrecarga e sobrescrita</a:t>
            </a:r>
            <a:endParaRPr lang="pt-BR" dirty="0"/>
          </a:p>
        </p:txBody>
      </p:sp>
      <p:pic>
        <p:nvPicPr>
          <p:cNvPr id="6" name="Espaço Reservado para Conteúdo 5" descr="diferencaSobres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689021"/>
            <a:ext cx="8229600" cy="4348321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Conversão de variáveis de referência para outro tipo na árvore hierárquica</a:t>
            </a:r>
          </a:p>
          <a:p>
            <a:pPr lvl="1"/>
            <a:r>
              <a:rPr lang="pt-BR" dirty="0" err="1" smtClean="0"/>
              <a:t>Upcast</a:t>
            </a:r>
            <a:r>
              <a:rPr lang="pt-BR" dirty="0" smtClean="0"/>
              <a:t>: Conversão para cima na árvore</a:t>
            </a:r>
          </a:p>
          <a:p>
            <a:pPr lvl="1"/>
            <a:r>
              <a:rPr lang="pt-BR" dirty="0" err="1" smtClean="0"/>
              <a:t>Downcast</a:t>
            </a:r>
            <a:r>
              <a:rPr lang="pt-BR" dirty="0" smtClean="0"/>
              <a:t>: Conversão para baixo na árvore</a:t>
            </a:r>
          </a:p>
          <a:p>
            <a:r>
              <a:rPr lang="pt-BR" dirty="0" smtClean="0"/>
              <a:t>Para o </a:t>
            </a:r>
            <a:r>
              <a:rPr lang="pt-BR" dirty="0" err="1" smtClean="0"/>
              <a:t>downcast</a:t>
            </a:r>
            <a:r>
              <a:rPr lang="pt-BR" dirty="0" smtClean="0"/>
              <a:t> o compilador não pode fazer nada a não ser confiar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Casting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Casting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71472" y="2214554"/>
            <a:ext cx="7929618" cy="29238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Pessoa{}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Aluno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extends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Pessoa{}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pt-BR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CastTest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main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(String[]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Pessoa p =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Pessoa();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Aluno a1 = (Aluno)p;//Compila,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runtime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error</a:t>
            </a:r>
            <a:endParaRPr lang="pt-BR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Aluno a2 = (String)p;//Não compila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Upcast</a:t>
            </a:r>
            <a:r>
              <a:rPr lang="pt-BR" dirty="0" smtClean="0"/>
              <a:t> é natural e pode ser explícito ou implícito</a:t>
            </a:r>
          </a:p>
          <a:p>
            <a:r>
              <a:rPr lang="pt-BR" dirty="0" err="1" smtClean="0"/>
              <a:t>Downcast</a:t>
            </a:r>
            <a:r>
              <a:rPr lang="pt-BR" dirty="0" smtClean="0"/>
              <a:t> sempre tem que ser explícito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Casting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 concreta precisa</a:t>
            </a:r>
          </a:p>
          <a:p>
            <a:pPr lvl="1"/>
            <a:r>
              <a:rPr lang="pt-BR" dirty="0" smtClean="0"/>
              <a:t>Implementar todos os métodos não-abstratos</a:t>
            </a:r>
          </a:p>
          <a:p>
            <a:pPr lvl="1"/>
            <a:r>
              <a:rPr lang="pt-BR" dirty="0" smtClean="0"/>
              <a:t>Seguir todas as regras de sobrescrita</a:t>
            </a:r>
          </a:p>
          <a:p>
            <a:r>
              <a:rPr lang="pt-BR" dirty="0" smtClean="0"/>
              <a:t>Uma interface pode estender muitas interfaces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sobrecarga não se pode mudar apenas o tipo de retorno</a:t>
            </a:r>
          </a:p>
          <a:p>
            <a:r>
              <a:rPr lang="pt-BR" dirty="0" smtClean="0"/>
              <a:t>Em sobrescrita subtipos do retorno do método podem ser retornados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Retorno 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tipo de retorno </a:t>
            </a:r>
            <a:r>
              <a:rPr lang="pt-BR" dirty="0" err="1" smtClean="0"/>
              <a:t>null</a:t>
            </a:r>
            <a:r>
              <a:rPr lang="pt-BR" dirty="0" smtClean="0"/>
              <a:t> é um tipo válido para tipos de referência</a:t>
            </a:r>
          </a:p>
          <a:p>
            <a:r>
              <a:rPr lang="pt-BR" dirty="0" smtClean="0"/>
              <a:t>Com tipos primitivos, tipos compatíveis podem ser retornados. Ex: </a:t>
            </a:r>
            <a:r>
              <a:rPr lang="pt-BR" dirty="0" err="1" smtClean="0"/>
              <a:t>char</a:t>
            </a:r>
            <a:r>
              <a:rPr lang="pt-BR" dirty="0" smtClean="0"/>
              <a:t> para </a:t>
            </a:r>
            <a:r>
              <a:rPr lang="pt-BR" dirty="0" err="1" smtClean="0"/>
              <a:t>int</a:t>
            </a:r>
            <a:endParaRPr lang="pt-BR" dirty="0" smtClean="0"/>
          </a:p>
          <a:p>
            <a:r>
              <a:rPr lang="pt-BR" dirty="0" smtClean="0"/>
              <a:t>Tipos primitivos que podem ser explicitamente convertidos</a:t>
            </a:r>
          </a:p>
          <a:p>
            <a:pPr>
              <a:buNone/>
            </a:pPr>
            <a:r>
              <a:rPr lang="pt-BR" dirty="0" smtClean="0"/>
              <a:t>	Ex: </a:t>
            </a:r>
            <a:r>
              <a:rPr lang="pt-BR" dirty="0" err="1" smtClean="0"/>
              <a:t>return</a:t>
            </a:r>
            <a:r>
              <a:rPr lang="pt-BR" dirty="0" smtClean="0"/>
              <a:t> (</a:t>
            </a:r>
            <a:r>
              <a:rPr lang="pt-BR" dirty="0" err="1" smtClean="0"/>
              <a:t>int</a:t>
            </a:r>
            <a:r>
              <a:rPr lang="pt-BR" dirty="0" smtClean="0"/>
              <a:t>)10.0f;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Retorno 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podemos garantir o </a:t>
            </a:r>
            <a:r>
              <a:rPr lang="pt-BR" dirty="0" err="1" smtClean="0"/>
              <a:t>encapsulamento</a:t>
            </a:r>
            <a:r>
              <a:rPr lang="pt-BR" dirty="0" smtClean="0"/>
              <a:t>?</a:t>
            </a:r>
          </a:p>
          <a:p>
            <a:pPr lvl="1"/>
            <a:r>
              <a:rPr lang="pt-BR" dirty="0" smtClean="0"/>
              <a:t>Deixar as variáveis protegidas</a:t>
            </a:r>
          </a:p>
          <a:p>
            <a:pPr lvl="1"/>
            <a:r>
              <a:rPr lang="pt-BR" dirty="0" smtClean="0"/>
              <a:t>Criar métodos públicos para essas variáveis</a:t>
            </a:r>
          </a:p>
          <a:p>
            <a:pPr lvl="1"/>
            <a:r>
              <a:rPr lang="pt-BR" dirty="0" smtClean="0"/>
              <a:t>Usar a convenção </a:t>
            </a:r>
            <a:r>
              <a:rPr lang="pt-BR" dirty="0" err="1" smtClean="0"/>
              <a:t>JavaBeans</a:t>
            </a:r>
            <a:r>
              <a:rPr lang="pt-BR" dirty="0" smtClean="0"/>
              <a:t> quando possível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Encapsulamento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métodos </a:t>
            </a:r>
            <a:r>
              <a:rPr lang="pt-BR" dirty="0" err="1" smtClean="0"/>
              <a:t>void</a:t>
            </a:r>
            <a:r>
              <a:rPr lang="pt-BR" dirty="0" smtClean="0"/>
              <a:t> não se pode retornar nenhum valor, mas pode-se chamar o </a:t>
            </a:r>
            <a:r>
              <a:rPr lang="pt-BR" dirty="0" err="1" smtClean="0"/>
              <a:t>return</a:t>
            </a:r>
            <a:r>
              <a:rPr lang="pt-BR" dirty="0" smtClean="0"/>
              <a:t> sem valor</a:t>
            </a:r>
          </a:p>
          <a:p>
            <a:r>
              <a:rPr lang="pt-BR" dirty="0" smtClean="0"/>
              <a:t>Pode-se retornar um subtipo do tipo de retorno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Retorno 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Representam o código que é executado quando a palavra-chave </a:t>
            </a:r>
            <a:r>
              <a:rPr lang="pt-BR" dirty="0" err="1" smtClean="0"/>
              <a:t>new</a:t>
            </a:r>
            <a:r>
              <a:rPr lang="pt-BR" dirty="0" smtClean="0"/>
              <a:t> é usada</a:t>
            </a:r>
          </a:p>
          <a:p>
            <a:r>
              <a:rPr lang="pt-BR" dirty="0" smtClean="0"/>
              <a:t>Podem existir outras formas de inicializar, mas um construtor sempre é executado</a:t>
            </a:r>
          </a:p>
          <a:p>
            <a:r>
              <a:rPr lang="pt-BR" dirty="0" smtClean="0"/>
              <a:t>Todas as classes precisam de um construtor, inclusive classes abstratas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Construtores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Geralmente é utilizado para inicializar variáveis de instância</a:t>
            </a:r>
          </a:p>
          <a:p>
            <a:r>
              <a:rPr lang="pt-BR" dirty="0" smtClean="0"/>
              <a:t>Um construtor não possui tipo de retorno</a:t>
            </a:r>
          </a:p>
          <a:p>
            <a:r>
              <a:rPr lang="pt-BR" dirty="0" smtClean="0"/>
              <a:t>Antes de executar um construtor, todos os construtores das superclasses devem ser chamados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Construtores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acontece quando chamamos </a:t>
            </a:r>
            <a:r>
              <a:rPr lang="pt-BR" dirty="0" err="1" smtClean="0"/>
              <a:t>new</a:t>
            </a:r>
            <a:r>
              <a:rPr lang="pt-BR" dirty="0" smtClean="0"/>
              <a:t>?</a:t>
            </a:r>
          </a:p>
          <a:p>
            <a:pPr lvl="1">
              <a:buNone/>
            </a:pPr>
            <a:r>
              <a:rPr lang="pt-BR" dirty="0" smtClean="0"/>
              <a:t>Ex: </a:t>
            </a:r>
            <a:r>
              <a:rPr lang="pt-BR" dirty="0" err="1" smtClean="0"/>
              <a:t>Horse</a:t>
            </a:r>
            <a:r>
              <a:rPr lang="pt-BR" dirty="0" smtClean="0"/>
              <a:t> h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Horse</a:t>
            </a:r>
            <a:r>
              <a:rPr lang="pt-BR" dirty="0" smtClean="0"/>
              <a:t>(); //</a:t>
            </a:r>
            <a:r>
              <a:rPr lang="pt-BR" dirty="0" err="1" smtClean="0"/>
              <a:t>Horse</a:t>
            </a:r>
            <a:r>
              <a:rPr lang="pt-BR" dirty="0" smtClean="0"/>
              <a:t> </a:t>
            </a:r>
            <a:r>
              <a:rPr lang="pt-BR" dirty="0" err="1" smtClean="0"/>
              <a:t>extends</a:t>
            </a:r>
            <a:r>
              <a:rPr lang="pt-BR" dirty="0" smtClean="0"/>
              <a:t> Animal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O construtor de </a:t>
            </a:r>
            <a:r>
              <a:rPr lang="pt-BR" dirty="0" err="1" smtClean="0"/>
              <a:t>Horse</a:t>
            </a:r>
            <a:r>
              <a:rPr lang="pt-BR" dirty="0" smtClean="0"/>
              <a:t> é executado mas na </a:t>
            </a:r>
            <a:r>
              <a:rPr lang="pt-BR" b="1" dirty="0" smtClean="0"/>
              <a:t>primeira</a:t>
            </a:r>
            <a:r>
              <a:rPr lang="pt-BR" dirty="0" smtClean="0"/>
              <a:t> linha o construtor de Animal é chamado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O construtor de Animal é invocado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O construtor de </a:t>
            </a:r>
            <a:r>
              <a:rPr lang="pt-BR" dirty="0" err="1" smtClean="0"/>
              <a:t>Object</a:t>
            </a:r>
            <a:r>
              <a:rPr lang="pt-BR" dirty="0" smtClean="0"/>
              <a:t> é invocado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Variáveis de </a:t>
            </a:r>
            <a:r>
              <a:rPr lang="pt-BR" dirty="0" err="1" smtClean="0"/>
              <a:t>Object</a:t>
            </a:r>
            <a:r>
              <a:rPr lang="pt-BR" dirty="0" smtClean="0"/>
              <a:t> recebem seus valores explícitos. Ex: </a:t>
            </a:r>
            <a:r>
              <a:rPr lang="pt-BR" dirty="0" err="1" smtClean="0"/>
              <a:t>int</a:t>
            </a:r>
            <a:r>
              <a:rPr lang="pt-BR" dirty="0" smtClean="0"/>
              <a:t> x = 27;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 os construtores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Cont...</a:t>
            </a:r>
          </a:p>
          <a:p>
            <a:pPr marL="971550" lvl="1" indent="-514350">
              <a:buFont typeface="+mj-lt"/>
              <a:buAutoNum type="arabicPeriod" startAt="5"/>
            </a:pPr>
            <a:r>
              <a:rPr lang="pt-BR" dirty="0" smtClean="0"/>
              <a:t>O construtor de </a:t>
            </a:r>
            <a:r>
              <a:rPr lang="pt-BR" dirty="0" err="1" smtClean="0"/>
              <a:t>Object</a:t>
            </a:r>
            <a:r>
              <a:rPr lang="pt-BR" dirty="0" smtClean="0"/>
              <a:t> completa</a:t>
            </a:r>
          </a:p>
          <a:p>
            <a:pPr marL="971550" lvl="1" indent="-514350">
              <a:buFont typeface="+mj-lt"/>
              <a:buAutoNum type="arabicPeriod" startAt="5"/>
            </a:pPr>
            <a:r>
              <a:rPr lang="pt-BR" dirty="0" smtClean="0"/>
              <a:t>Variáveis de Animal recebem seus valores explícitos</a:t>
            </a:r>
          </a:p>
          <a:p>
            <a:pPr marL="971550" lvl="1" indent="-514350">
              <a:buFont typeface="+mj-lt"/>
              <a:buAutoNum type="arabicPeriod" startAt="5"/>
            </a:pPr>
            <a:r>
              <a:rPr lang="pt-BR" dirty="0" smtClean="0"/>
              <a:t>O construtor de Animal completa </a:t>
            </a:r>
          </a:p>
          <a:p>
            <a:pPr marL="971550" lvl="1" indent="-514350">
              <a:buFont typeface="+mj-lt"/>
              <a:buAutoNum type="arabicPeriod" startAt="5"/>
            </a:pPr>
            <a:r>
              <a:rPr lang="pt-BR" dirty="0" smtClean="0"/>
              <a:t>Variáveis de </a:t>
            </a:r>
            <a:r>
              <a:rPr lang="pt-BR" dirty="0" err="1" smtClean="0"/>
              <a:t>Horse</a:t>
            </a:r>
            <a:r>
              <a:rPr lang="pt-BR" dirty="0" smtClean="0"/>
              <a:t> recebem seus valores explícitos</a:t>
            </a:r>
          </a:p>
          <a:p>
            <a:pPr marL="971550" lvl="1" indent="-514350">
              <a:buFont typeface="+mj-lt"/>
              <a:buAutoNum type="arabicPeriod" startAt="5"/>
            </a:pPr>
            <a:r>
              <a:rPr lang="pt-BR" dirty="0" smtClean="0"/>
              <a:t>O construtor de </a:t>
            </a:r>
            <a:r>
              <a:rPr lang="pt-BR" dirty="0" err="1" smtClean="0"/>
              <a:t>Horse</a:t>
            </a:r>
            <a:r>
              <a:rPr lang="pt-BR" dirty="0" smtClean="0"/>
              <a:t> completa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 os construtores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 os construtores</a:t>
            </a:r>
            <a:endParaRPr lang="pt-BR" dirty="0"/>
          </a:p>
        </p:txBody>
      </p:sp>
      <p:pic>
        <p:nvPicPr>
          <p:cNvPr id="5" name="Espaço Reservado para Conteúdo 4" descr="segConstrutor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14480" y="2143116"/>
            <a:ext cx="5813265" cy="3429024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Construtores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Exec</a:t>
            </a:r>
            <a:r>
              <a:rPr lang="pt-BR" dirty="0" smtClean="0"/>
              <a:t> 1: Construir um uma pequena árvore hierárquica com pelo menos 3 classes Ex:Pessoa, Aluno, </a:t>
            </a:r>
            <a:r>
              <a:rPr lang="pt-BR" dirty="0" err="1" smtClean="0"/>
              <a:t>AlunoGraduacao</a:t>
            </a:r>
            <a:endParaRPr lang="pt-BR" dirty="0" smtClean="0"/>
          </a:p>
          <a:p>
            <a:r>
              <a:rPr lang="pt-BR" dirty="0" err="1" smtClean="0"/>
              <a:t>Exec</a:t>
            </a:r>
            <a:r>
              <a:rPr lang="pt-BR" dirty="0" smtClean="0"/>
              <a:t> 2: Declarar construtores sem argumentos e verificar a ordem de execução com saídas para o console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 ter qualquer modificador de acesso</a:t>
            </a:r>
          </a:p>
          <a:p>
            <a:r>
              <a:rPr lang="pt-BR" dirty="0" smtClean="0"/>
              <a:t>Precise ter o mesmo nome da classe</a:t>
            </a:r>
          </a:p>
          <a:p>
            <a:r>
              <a:rPr lang="pt-BR" dirty="0" smtClean="0"/>
              <a:t>Não podem ter tipo de retorno</a:t>
            </a:r>
          </a:p>
          <a:p>
            <a:r>
              <a:rPr lang="pt-BR" dirty="0" smtClean="0"/>
              <a:t>Se nenhum construtor for declarado, um default será criado</a:t>
            </a:r>
          </a:p>
          <a:p>
            <a:r>
              <a:rPr lang="pt-BR" dirty="0" smtClean="0"/>
              <a:t>O construtor default não possui parâmetros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para construtores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Se algum construtor tiver sido definido, um construtor sem parâmetro deve ser declarado caso seja necessário</a:t>
            </a:r>
          </a:p>
          <a:p>
            <a:r>
              <a:rPr lang="pt-BR" dirty="0" smtClean="0"/>
              <a:t>Todo construtor primeiro executa ou uma chamada para super </a:t>
            </a:r>
            <a:r>
              <a:rPr lang="pt-BR" b="1" dirty="0" smtClean="0"/>
              <a:t>ou</a:t>
            </a:r>
            <a:r>
              <a:rPr lang="pt-BR" dirty="0" smtClean="0"/>
              <a:t> </a:t>
            </a:r>
            <a:r>
              <a:rPr lang="pt-BR" dirty="0" err="1" smtClean="0"/>
              <a:t>this</a:t>
            </a:r>
            <a:endParaRPr lang="pt-BR" dirty="0" smtClean="0"/>
          </a:p>
          <a:p>
            <a:r>
              <a:rPr lang="pt-BR" dirty="0" smtClean="0"/>
              <a:t>Se não houver, o construtor vai inserir automaticamente uma chamada para super</a:t>
            </a:r>
          </a:p>
          <a:p>
            <a:r>
              <a:rPr lang="pt-BR" dirty="0" smtClean="0"/>
              <a:t>Não se pode chamar métodos de instância na chamada a super ou </a:t>
            </a:r>
            <a:r>
              <a:rPr lang="pt-BR" dirty="0" err="1" smtClean="0"/>
              <a:t>this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para construtores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Apenas variáveis ou métodos estáticos, podem ser chamados na primeira linha</a:t>
            </a:r>
          </a:p>
          <a:p>
            <a:r>
              <a:rPr lang="pt-BR" dirty="0" smtClean="0"/>
              <a:t>Classes abstratas tem construtores</a:t>
            </a:r>
          </a:p>
          <a:p>
            <a:r>
              <a:rPr lang="pt-BR" dirty="0" smtClean="0"/>
              <a:t>Interfaces não tem construtores</a:t>
            </a:r>
          </a:p>
          <a:p>
            <a:r>
              <a:rPr lang="pt-BR" dirty="0" smtClean="0"/>
              <a:t>Construtores não podem ser chamados como métodos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para construtores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 correto: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Encapsulamento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4056" y="2107764"/>
            <a:ext cx="8316416" cy="3207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Pessoa{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private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String nome;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private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fone;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String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getDados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nome + fone; }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setNome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(String nome){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.nome = nome; 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setFone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fone){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(fone &gt; 0){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.fone = fone;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construtoresadd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16024" y="836712"/>
            <a:ext cx="8748464" cy="7975771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00034" y="-142900"/>
            <a:ext cx="8229600" cy="1143000"/>
          </a:xfrm>
        </p:spPr>
        <p:txBody>
          <a:bodyPr/>
          <a:lstStyle/>
          <a:p>
            <a:r>
              <a:rPr lang="pt-BR" dirty="0" smtClean="0"/>
              <a:t>Regras para construtores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Construtores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71472" y="2214554"/>
            <a:ext cx="7929618" cy="40564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Animal(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i){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(i, "");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Animal(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i, String s){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 smtClean="0">
                <a:latin typeface="Consolas" pitchFamily="49" charset="0"/>
                <a:ea typeface="Calibri"/>
                <a:cs typeface="Consolas" pitchFamily="49" charset="0"/>
              </a:rPr>
              <a:t>		super();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pt-BR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extends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Horse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super();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}//se comentar essa linha da erro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Usado para métodos e variáveis que não necessitam ou que não precisam de uma instância</a:t>
            </a:r>
          </a:p>
          <a:p>
            <a:pPr lvl="1"/>
            <a:r>
              <a:rPr lang="pt-BR" dirty="0" smtClean="0"/>
              <a:t>Ex: Métodos utilitários, contadores, constantes</a:t>
            </a:r>
          </a:p>
          <a:p>
            <a:r>
              <a:rPr lang="pt-BR" dirty="0" smtClean="0"/>
              <a:t>É compartilhado por todas as instâncias de uma classe</a:t>
            </a:r>
          </a:p>
          <a:p>
            <a:r>
              <a:rPr lang="pt-BR" dirty="0" smtClean="0"/>
              <a:t>Recebem os mesmos valores padrão de variáveis de instância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Statics</a:t>
            </a:r>
            <a:endParaRPr lang="pt-B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pt-BR" dirty="0" smtClean="0"/>
              <a:t>Ex: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Statics</a:t>
            </a:r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539552" y="1699656"/>
            <a:ext cx="7929618" cy="4321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class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Aluno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{	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private static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total;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static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getTotal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return total;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Aluno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total++;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public static void main(String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str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[]){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Aluno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Aluno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Aluno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 a = new 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Aluno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a.getTotal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());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System.out.println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ea typeface="Calibri"/>
                <a:cs typeface="Consolas" pitchFamily="49" charset="0"/>
              </a:rPr>
              <a:t>Aluno.total</a:t>
            </a: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pt-BR" sz="1600" dirty="0" smtClean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método estático </a:t>
            </a:r>
            <a:r>
              <a:rPr lang="pt-BR" b="1" dirty="0" smtClean="0"/>
              <a:t>não</a:t>
            </a:r>
            <a:r>
              <a:rPr lang="pt-BR" dirty="0" smtClean="0"/>
              <a:t> pode acessar variáveis de instância</a:t>
            </a:r>
          </a:p>
          <a:p>
            <a:r>
              <a:rPr lang="pt-BR" dirty="0" smtClean="0"/>
              <a:t>Ex: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Statics</a:t>
            </a:r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611560" y="3284984"/>
            <a:ext cx="7929618" cy="233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Foo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x = 3;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float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y = 4.3f;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main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(String []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for (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z = x; z &lt; ++x; z--, y = y + z)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//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codigo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para distrair aqui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4525963"/>
          </a:xfrm>
        </p:spPr>
        <p:txBody>
          <a:bodyPr/>
          <a:lstStyle/>
          <a:p>
            <a:r>
              <a:rPr lang="pt-BR" dirty="0" smtClean="0"/>
              <a:t>Métodos estáticos não podem ser sobrescritos</a:t>
            </a:r>
          </a:p>
          <a:p>
            <a:r>
              <a:rPr lang="pt-BR" dirty="0" smtClean="0"/>
              <a:t>Ex: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pt-BR" dirty="0" smtClean="0"/>
              <a:t>Métodos estáticos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1772816"/>
            <a:ext cx="8136904" cy="4339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doStuff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("a 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Dog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extends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doStuff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 { //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it's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redefinition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		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("d 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main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(String []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Animal [] a = {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Animal(),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Dog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(),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Animal()};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for(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x = 0; x &lt;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a.length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; x++)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	a[x].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doStuff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(); //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invoke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method</a:t>
            </a:r>
            <a:endParaRPr lang="pt-BR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o grau em que uma classe conhece outra classe</a:t>
            </a:r>
          </a:p>
          <a:p>
            <a:r>
              <a:rPr lang="pt-BR" dirty="0" smtClean="0"/>
              <a:t>Se a classe A sabe apenas o que a classe B expôs publicamente, então essas classe são fracamente acopladas</a:t>
            </a:r>
          </a:p>
          <a:p>
            <a:r>
              <a:rPr lang="pt-BR" dirty="0" smtClean="0"/>
              <a:t>O acoplamento fraco é o estado desejável para classes, que minimizam as referências umas as outras e limitam o uso da API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Acoplamento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Tem haver com um fraco </a:t>
            </a:r>
            <a:r>
              <a:rPr lang="pt-BR" dirty="0" err="1" smtClean="0"/>
              <a:t>encapsulamento</a:t>
            </a:r>
            <a:r>
              <a:rPr lang="pt-BR" dirty="0" smtClean="0"/>
              <a:t>, onde as variáveis não estejam bem protegidas</a:t>
            </a:r>
          </a:p>
          <a:p>
            <a:r>
              <a:rPr lang="pt-BR" dirty="0" smtClean="0"/>
              <a:t>Relaciona-se também ao uso excessivo de métodos de uma classe por outra classe, de forma que qualquer mudança em uma classe afete a outra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Acoplamento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termo coesão tem haver com o grau em que uma classe tem um único objetivo e bem focado objetivo</a:t>
            </a:r>
          </a:p>
          <a:p>
            <a:r>
              <a:rPr lang="pt-BR" dirty="0" smtClean="0"/>
              <a:t>Quanto mais focada mais coesa é a classe</a:t>
            </a:r>
          </a:p>
          <a:p>
            <a:r>
              <a:rPr lang="pt-BR" dirty="0" smtClean="0"/>
              <a:t>A coesão refere-se mais a apenas uma classe e menos com o relacionamento entre classes como o acoplamento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Coesão 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projetos de grande porte as classes Fachadas tendem a ter muitos objetivos e a assumir muitas responsabilidades, diminuindo a coesão </a:t>
            </a:r>
            <a:r>
              <a:rPr lang="pt-BR" smtClean="0"/>
              <a:t>da mesma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Coesão 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encapsulamento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21879" y="1600200"/>
            <a:ext cx="7700242" cy="4525963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Encapsulamento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Todos objetos em Java herdam de alguém menos um(o próprio </a:t>
            </a:r>
            <a:r>
              <a:rPr lang="pt-BR" dirty="0" err="1" smtClean="0"/>
              <a:t>Object</a:t>
            </a:r>
            <a:r>
              <a:rPr lang="pt-BR" dirty="0" smtClean="0"/>
              <a:t>)</a:t>
            </a:r>
          </a:p>
          <a:p>
            <a:r>
              <a:rPr lang="pt-BR" dirty="0" smtClean="0"/>
              <a:t>Tem com principais objetivos</a:t>
            </a:r>
          </a:p>
          <a:p>
            <a:pPr lvl="1"/>
            <a:r>
              <a:rPr lang="pt-BR" dirty="0" smtClean="0"/>
              <a:t>Evitar repetição</a:t>
            </a:r>
          </a:p>
          <a:p>
            <a:pPr lvl="1"/>
            <a:r>
              <a:rPr lang="pt-BR" dirty="0" smtClean="0"/>
              <a:t>Usar o polimorfismo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Ex: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4056" y="2107764"/>
            <a:ext cx="8316416" cy="2905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Teste{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static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main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(String...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args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   Teste t1 =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Teste();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   Teste t2 =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Teste();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   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(t1.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toString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  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if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(t2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instanceof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Object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){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      System.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out.println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("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Eh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Object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   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Evitando repetição </a:t>
            </a:r>
          </a:p>
          <a:p>
            <a:pPr>
              <a:buNone/>
            </a:pPr>
            <a:r>
              <a:rPr lang="pt-BR" dirty="0" smtClean="0"/>
              <a:t>Ex: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0034" y="2786058"/>
            <a:ext cx="8316416" cy="3189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Pessoa{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private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String nome;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String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getNome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return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nome;}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setNome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(String nome){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this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.nome = nome;}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Aluno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extends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Pessoa{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responderProva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Professor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extends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Pessoa{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 smtClean="0">
                <a:latin typeface="Consolas" pitchFamily="49" charset="0"/>
                <a:ea typeface="Calibri"/>
                <a:cs typeface="Consolas" pitchFamily="49" charset="0"/>
              </a:rPr>
              <a:t>criarProva</a:t>
            </a: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(){}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JAVA_INOV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MODELO_JAVA_INOVE</Template>
  <TotalTime>3597</TotalTime>
  <Words>1566</Words>
  <Application>Microsoft Office PowerPoint</Application>
  <PresentationFormat>Apresentação na tela (4:3)</PresentationFormat>
  <Paragraphs>488</Paragraphs>
  <Slides>59</Slides>
  <Notes>59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59</vt:i4>
      </vt:variant>
    </vt:vector>
  </HeadingPairs>
  <TitlesOfParts>
    <vt:vector size="60" baseType="lpstr">
      <vt:lpstr>MODELO_JAVA_INOVE</vt:lpstr>
      <vt:lpstr>Treinamento Certificação JAVA</vt:lpstr>
      <vt:lpstr>Encapsulamento</vt:lpstr>
      <vt:lpstr>Encapsulamento</vt:lpstr>
      <vt:lpstr>Encapsulamento</vt:lpstr>
      <vt:lpstr>Encapsulamento</vt:lpstr>
      <vt:lpstr>Encapsulamento</vt:lpstr>
      <vt:lpstr>Herança</vt:lpstr>
      <vt:lpstr>Herança</vt:lpstr>
      <vt:lpstr>Herança</vt:lpstr>
      <vt:lpstr>Herança</vt:lpstr>
      <vt:lpstr>Herança</vt:lpstr>
      <vt:lpstr>Relação “É um”</vt:lpstr>
      <vt:lpstr>Relação “Tem um”</vt:lpstr>
      <vt:lpstr>Polimorfismo</vt:lpstr>
      <vt:lpstr>Polimorfismo(Variável de Referência)</vt:lpstr>
      <vt:lpstr>Polimorfismo</vt:lpstr>
      <vt:lpstr>Polimorfismo</vt:lpstr>
      <vt:lpstr>Sobrescrever</vt:lpstr>
      <vt:lpstr>Sobrescrever</vt:lpstr>
      <vt:lpstr>Sobrescrever</vt:lpstr>
      <vt:lpstr>Sobrescrever</vt:lpstr>
      <vt:lpstr>Sobrescrever</vt:lpstr>
      <vt:lpstr>Regras de sobrescrita</vt:lpstr>
      <vt:lpstr>Regras de sobrescrita</vt:lpstr>
      <vt:lpstr>Regras de sobrescrita</vt:lpstr>
      <vt:lpstr>Regras de sobrescrita</vt:lpstr>
      <vt:lpstr>Regras de sobrescrita</vt:lpstr>
      <vt:lpstr>Regras de sobrescrita</vt:lpstr>
      <vt:lpstr>Sobrecarga</vt:lpstr>
      <vt:lpstr>Regras de sobrecarga</vt:lpstr>
      <vt:lpstr>Regras de sobrecarga</vt:lpstr>
      <vt:lpstr>Cuidados com sobrecarga</vt:lpstr>
      <vt:lpstr>Diferença entre sobrecarga e sobrescrita</vt:lpstr>
      <vt:lpstr>Casting</vt:lpstr>
      <vt:lpstr>Casting</vt:lpstr>
      <vt:lpstr>Casting</vt:lpstr>
      <vt:lpstr>Interfaces</vt:lpstr>
      <vt:lpstr>Tipos de Retorno </vt:lpstr>
      <vt:lpstr>Tipos de Retorno </vt:lpstr>
      <vt:lpstr>Tipos de Retorno </vt:lpstr>
      <vt:lpstr>Construtores</vt:lpstr>
      <vt:lpstr>Construtores</vt:lpstr>
      <vt:lpstr>Como funciona os construtores</vt:lpstr>
      <vt:lpstr>Como funciona os construtores</vt:lpstr>
      <vt:lpstr>Como funciona os construtores</vt:lpstr>
      <vt:lpstr>Construtores</vt:lpstr>
      <vt:lpstr>Regras para construtores</vt:lpstr>
      <vt:lpstr>Regras para construtores</vt:lpstr>
      <vt:lpstr>Regras para construtores</vt:lpstr>
      <vt:lpstr>Regras para construtores</vt:lpstr>
      <vt:lpstr>Construtores</vt:lpstr>
      <vt:lpstr>Statics</vt:lpstr>
      <vt:lpstr>Statics</vt:lpstr>
      <vt:lpstr>Statics</vt:lpstr>
      <vt:lpstr>Métodos estáticos</vt:lpstr>
      <vt:lpstr>Acoplamento</vt:lpstr>
      <vt:lpstr>Acoplamento</vt:lpstr>
      <vt:lpstr>Coesão </vt:lpstr>
      <vt:lpstr>Coesão </vt:lpstr>
    </vt:vector>
  </TitlesOfParts>
  <Company>Inove Informática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Treinamento JAVA</dc:title>
  <dc:creator>Thiago Burgo Belo</dc:creator>
  <cp:lastModifiedBy>Oziel Jose</cp:lastModifiedBy>
  <cp:revision>490</cp:revision>
  <dcterms:created xsi:type="dcterms:W3CDTF">2011-11-03T07:20:09Z</dcterms:created>
  <dcterms:modified xsi:type="dcterms:W3CDTF">2012-01-16T22:31:35Z</dcterms:modified>
</cp:coreProperties>
</file>