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8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55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53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51.xml" ContentType="application/vnd.openxmlformats-officedocument.presentationml.notesSlide+xml"/>
  <Default Extension="wdp" ContentType="image/vnd.ms-photo"/>
  <Override PartName="/ppt/slideLayouts/slideLayout10.xml" ContentType="application/vnd.openxmlformats-officedocument.presentationml.slideLayout+xml"/>
  <Default Extension="gif" ContentType="image/gif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4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1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7"/>
  </p:notesMasterIdLst>
  <p:sldIdLst>
    <p:sldId id="256" r:id="rId2"/>
    <p:sldId id="263" r:id="rId3"/>
    <p:sldId id="264" r:id="rId4"/>
    <p:sldId id="270" r:id="rId5"/>
    <p:sldId id="271" r:id="rId6"/>
    <p:sldId id="269" r:id="rId7"/>
    <p:sldId id="272" r:id="rId8"/>
    <p:sldId id="273" r:id="rId9"/>
    <p:sldId id="274" r:id="rId10"/>
    <p:sldId id="275" r:id="rId11"/>
    <p:sldId id="276" r:id="rId12"/>
    <p:sldId id="277" r:id="rId13"/>
    <p:sldId id="288" r:id="rId14"/>
    <p:sldId id="278" r:id="rId15"/>
    <p:sldId id="289" r:id="rId16"/>
    <p:sldId id="286" r:id="rId17"/>
    <p:sldId id="279" r:id="rId18"/>
    <p:sldId id="287" r:id="rId19"/>
    <p:sldId id="280" r:id="rId20"/>
    <p:sldId id="281" r:id="rId21"/>
    <p:sldId id="282" r:id="rId22"/>
    <p:sldId id="284" r:id="rId23"/>
    <p:sldId id="285" r:id="rId24"/>
    <p:sldId id="290" r:id="rId25"/>
    <p:sldId id="291" r:id="rId26"/>
    <p:sldId id="292" r:id="rId27"/>
    <p:sldId id="293" r:id="rId28"/>
    <p:sldId id="295" r:id="rId29"/>
    <p:sldId id="296" r:id="rId30"/>
    <p:sldId id="297" r:id="rId31"/>
    <p:sldId id="298" r:id="rId32"/>
    <p:sldId id="299" r:id="rId33"/>
    <p:sldId id="301" r:id="rId34"/>
    <p:sldId id="302" r:id="rId35"/>
    <p:sldId id="303" r:id="rId36"/>
    <p:sldId id="305" r:id="rId37"/>
    <p:sldId id="306" r:id="rId38"/>
    <p:sldId id="307" r:id="rId39"/>
    <p:sldId id="308" r:id="rId40"/>
    <p:sldId id="309" r:id="rId41"/>
    <p:sldId id="310" r:id="rId42"/>
    <p:sldId id="311" r:id="rId43"/>
    <p:sldId id="312" r:id="rId44"/>
    <p:sldId id="313" r:id="rId45"/>
    <p:sldId id="315" r:id="rId46"/>
    <p:sldId id="317" r:id="rId47"/>
    <p:sldId id="316" r:id="rId48"/>
    <p:sldId id="318" r:id="rId49"/>
    <p:sldId id="319" r:id="rId50"/>
    <p:sldId id="320" r:id="rId51"/>
    <p:sldId id="322" r:id="rId52"/>
    <p:sldId id="321" r:id="rId53"/>
    <p:sldId id="323" r:id="rId54"/>
    <p:sldId id="324" r:id="rId55"/>
    <p:sldId id="325" r:id="rId5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01" autoAdjust="0"/>
    <p:restoredTop sz="94660"/>
  </p:normalViewPr>
  <p:slideViewPr>
    <p:cSldViewPr>
      <p:cViewPr varScale="1">
        <p:scale>
          <a:sx n="45" d="100"/>
          <a:sy n="45" d="100"/>
        </p:scale>
        <p:origin x="-70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87BC03-7C83-4C14-81FA-9828F85BDFBD}" type="datetimeFigureOut">
              <a:rPr lang="pt-BR" smtClean="0"/>
              <a:pPr/>
              <a:t>31/01/2012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B1CC29-F1ED-4456-BCC9-4EAC5C24306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B1CC29-F1ED-4456-BCC9-4EAC5C24306B}" type="slidenum">
              <a:rPr lang="pt-BR" smtClean="0"/>
              <a:pPr/>
              <a:t>1</a:t>
            </a:fld>
            <a:endParaRPr lang="pt-B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B1CC29-F1ED-4456-BCC9-4EAC5C24306B}" type="slidenum">
              <a:rPr lang="pt-BR" smtClean="0"/>
              <a:pPr/>
              <a:t>10</a:t>
            </a:fld>
            <a:endParaRPr lang="pt-B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B1CC29-F1ED-4456-BCC9-4EAC5C24306B}" type="slidenum">
              <a:rPr lang="pt-BR" smtClean="0"/>
              <a:pPr/>
              <a:t>11</a:t>
            </a:fld>
            <a:endParaRPr lang="pt-B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B1CC29-F1ED-4456-BCC9-4EAC5C24306B}" type="slidenum">
              <a:rPr lang="pt-BR" smtClean="0"/>
              <a:pPr/>
              <a:t>12</a:t>
            </a:fld>
            <a:endParaRPr lang="pt-B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B1CC29-F1ED-4456-BCC9-4EAC5C24306B}" type="slidenum">
              <a:rPr lang="pt-BR" smtClean="0"/>
              <a:pPr/>
              <a:t>13</a:t>
            </a:fld>
            <a:endParaRPr lang="pt-B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B1CC29-F1ED-4456-BCC9-4EAC5C24306B}" type="slidenum">
              <a:rPr lang="pt-BR" smtClean="0"/>
              <a:pPr/>
              <a:t>14</a:t>
            </a:fld>
            <a:endParaRPr lang="pt-B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B1CC29-F1ED-4456-BCC9-4EAC5C24306B}" type="slidenum">
              <a:rPr lang="pt-BR" smtClean="0"/>
              <a:pPr/>
              <a:t>15</a:t>
            </a:fld>
            <a:endParaRPr lang="pt-B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B1CC29-F1ED-4456-BCC9-4EAC5C24306B}" type="slidenum">
              <a:rPr lang="pt-BR" smtClean="0"/>
              <a:pPr/>
              <a:t>16</a:t>
            </a:fld>
            <a:endParaRPr lang="pt-BR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B1CC29-F1ED-4456-BCC9-4EAC5C24306B}" type="slidenum">
              <a:rPr lang="pt-BR" smtClean="0"/>
              <a:pPr/>
              <a:t>17</a:t>
            </a:fld>
            <a:endParaRPr lang="pt-BR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B1CC29-F1ED-4456-BCC9-4EAC5C24306B}" type="slidenum">
              <a:rPr lang="pt-BR" smtClean="0"/>
              <a:pPr/>
              <a:t>18</a:t>
            </a:fld>
            <a:endParaRPr lang="pt-BR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B1CC29-F1ED-4456-BCC9-4EAC5C24306B}" type="slidenum">
              <a:rPr lang="pt-BR" smtClean="0"/>
              <a:pPr/>
              <a:t>19</a:t>
            </a:fld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B1CC29-F1ED-4456-BCC9-4EAC5C24306B}" type="slidenum">
              <a:rPr lang="pt-BR" smtClean="0"/>
              <a:pPr/>
              <a:t>2</a:t>
            </a:fld>
            <a:endParaRPr lang="pt-BR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B1CC29-F1ED-4456-BCC9-4EAC5C24306B}" type="slidenum">
              <a:rPr lang="pt-BR" smtClean="0"/>
              <a:pPr/>
              <a:t>20</a:t>
            </a:fld>
            <a:endParaRPr lang="pt-BR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B1CC29-F1ED-4456-BCC9-4EAC5C24306B}" type="slidenum">
              <a:rPr lang="pt-BR" smtClean="0"/>
              <a:pPr/>
              <a:t>21</a:t>
            </a:fld>
            <a:endParaRPr lang="pt-BR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B1CC29-F1ED-4456-BCC9-4EAC5C24306B}" type="slidenum">
              <a:rPr lang="pt-BR" smtClean="0"/>
              <a:pPr/>
              <a:t>22</a:t>
            </a:fld>
            <a:endParaRPr lang="pt-BR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B1CC29-F1ED-4456-BCC9-4EAC5C24306B}" type="slidenum">
              <a:rPr lang="pt-BR" smtClean="0"/>
              <a:pPr/>
              <a:t>23</a:t>
            </a:fld>
            <a:endParaRPr lang="pt-BR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B1CC29-F1ED-4456-BCC9-4EAC5C24306B}" type="slidenum">
              <a:rPr lang="pt-BR" smtClean="0"/>
              <a:pPr/>
              <a:t>24</a:t>
            </a:fld>
            <a:endParaRPr lang="pt-BR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B1CC29-F1ED-4456-BCC9-4EAC5C24306B}" type="slidenum">
              <a:rPr lang="pt-BR" smtClean="0"/>
              <a:pPr/>
              <a:t>25</a:t>
            </a:fld>
            <a:endParaRPr lang="pt-BR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B1CC29-F1ED-4456-BCC9-4EAC5C24306B}" type="slidenum">
              <a:rPr lang="pt-BR" smtClean="0"/>
              <a:pPr/>
              <a:t>26</a:t>
            </a:fld>
            <a:endParaRPr lang="pt-BR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B1CC29-F1ED-4456-BCC9-4EAC5C24306B}" type="slidenum">
              <a:rPr lang="pt-BR" smtClean="0"/>
              <a:pPr/>
              <a:t>27</a:t>
            </a:fld>
            <a:endParaRPr lang="pt-BR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B1CC29-F1ED-4456-BCC9-4EAC5C24306B}" type="slidenum">
              <a:rPr lang="pt-BR" smtClean="0"/>
              <a:pPr/>
              <a:t>28</a:t>
            </a:fld>
            <a:endParaRPr lang="pt-BR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B1CC29-F1ED-4456-BCC9-4EAC5C24306B}" type="slidenum">
              <a:rPr lang="pt-BR" smtClean="0"/>
              <a:pPr/>
              <a:t>29</a:t>
            </a:fld>
            <a:endParaRPr 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B1CC29-F1ED-4456-BCC9-4EAC5C24306B}" type="slidenum">
              <a:rPr lang="pt-BR" smtClean="0"/>
              <a:pPr/>
              <a:t>3</a:t>
            </a:fld>
            <a:endParaRPr lang="pt-BR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B1CC29-F1ED-4456-BCC9-4EAC5C24306B}" type="slidenum">
              <a:rPr lang="pt-BR" smtClean="0"/>
              <a:pPr/>
              <a:t>30</a:t>
            </a:fld>
            <a:endParaRPr lang="pt-BR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B1CC29-F1ED-4456-BCC9-4EAC5C24306B}" type="slidenum">
              <a:rPr lang="pt-BR" smtClean="0"/>
              <a:pPr/>
              <a:t>31</a:t>
            </a:fld>
            <a:endParaRPr lang="pt-BR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B1CC29-F1ED-4456-BCC9-4EAC5C24306B}" type="slidenum">
              <a:rPr lang="pt-BR" smtClean="0"/>
              <a:pPr/>
              <a:t>32</a:t>
            </a:fld>
            <a:endParaRPr lang="pt-BR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B1CC29-F1ED-4456-BCC9-4EAC5C24306B}" type="slidenum">
              <a:rPr lang="pt-BR" smtClean="0"/>
              <a:pPr/>
              <a:t>33</a:t>
            </a:fld>
            <a:endParaRPr lang="pt-BR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B1CC29-F1ED-4456-BCC9-4EAC5C24306B}" type="slidenum">
              <a:rPr lang="pt-BR" smtClean="0"/>
              <a:pPr/>
              <a:t>34</a:t>
            </a:fld>
            <a:endParaRPr lang="pt-BR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B1CC29-F1ED-4456-BCC9-4EAC5C24306B}" type="slidenum">
              <a:rPr lang="pt-BR" smtClean="0"/>
              <a:pPr/>
              <a:t>35</a:t>
            </a:fld>
            <a:endParaRPr lang="pt-BR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B1CC29-F1ED-4456-BCC9-4EAC5C24306B}" type="slidenum">
              <a:rPr lang="pt-BR" smtClean="0"/>
              <a:pPr/>
              <a:t>36</a:t>
            </a:fld>
            <a:endParaRPr lang="pt-BR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B1CC29-F1ED-4456-BCC9-4EAC5C24306B}" type="slidenum">
              <a:rPr lang="pt-BR" smtClean="0"/>
              <a:pPr/>
              <a:t>37</a:t>
            </a:fld>
            <a:endParaRPr lang="pt-BR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B1CC29-F1ED-4456-BCC9-4EAC5C24306B}" type="slidenum">
              <a:rPr lang="pt-BR" smtClean="0"/>
              <a:pPr/>
              <a:t>38</a:t>
            </a:fld>
            <a:endParaRPr lang="pt-BR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B1CC29-F1ED-4456-BCC9-4EAC5C24306B}" type="slidenum">
              <a:rPr lang="pt-BR" smtClean="0"/>
              <a:pPr/>
              <a:t>39</a:t>
            </a:fld>
            <a:endParaRPr 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B1CC29-F1ED-4456-BCC9-4EAC5C24306B}" type="slidenum">
              <a:rPr lang="pt-BR" smtClean="0"/>
              <a:pPr/>
              <a:t>4</a:t>
            </a:fld>
            <a:endParaRPr lang="pt-BR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B1CC29-F1ED-4456-BCC9-4EAC5C24306B}" type="slidenum">
              <a:rPr lang="pt-BR" smtClean="0"/>
              <a:pPr/>
              <a:t>40</a:t>
            </a:fld>
            <a:endParaRPr lang="pt-BR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B1CC29-F1ED-4456-BCC9-4EAC5C24306B}" type="slidenum">
              <a:rPr lang="pt-BR" smtClean="0"/>
              <a:pPr/>
              <a:t>41</a:t>
            </a:fld>
            <a:endParaRPr lang="pt-BR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B1CC29-F1ED-4456-BCC9-4EAC5C24306B}" type="slidenum">
              <a:rPr lang="pt-BR" smtClean="0"/>
              <a:pPr/>
              <a:t>42</a:t>
            </a:fld>
            <a:endParaRPr lang="pt-BR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B1CC29-F1ED-4456-BCC9-4EAC5C24306B}" type="slidenum">
              <a:rPr lang="pt-BR" smtClean="0"/>
              <a:pPr/>
              <a:t>43</a:t>
            </a:fld>
            <a:endParaRPr lang="pt-BR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B1CC29-F1ED-4456-BCC9-4EAC5C24306B}" type="slidenum">
              <a:rPr lang="pt-BR" smtClean="0"/>
              <a:pPr/>
              <a:t>44</a:t>
            </a:fld>
            <a:endParaRPr lang="pt-BR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B1CC29-F1ED-4456-BCC9-4EAC5C24306B}" type="slidenum">
              <a:rPr lang="pt-BR" smtClean="0"/>
              <a:pPr/>
              <a:t>45</a:t>
            </a:fld>
            <a:endParaRPr lang="pt-BR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B1CC29-F1ED-4456-BCC9-4EAC5C24306B}" type="slidenum">
              <a:rPr lang="pt-BR" smtClean="0"/>
              <a:pPr/>
              <a:t>46</a:t>
            </a:fld>
            <a:endParaRPr lang="pt-BR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B1CC29-F1ED-4456-BCC9-4EAC5C24306B}" type="slidenum">
              <a:rPr lang="pt-BR" smtClean="0"/>
              <a:pPr/>
              <a:t>47</a:t>
            </a:fld>
            <a:endParaRPr lang="pt-BR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B1CC29-F1ED-4456-BCC9-4EAC5C24306B}" type="slidenum">
              <a:rPr lang="pt-BR" smtClean="0"/>
              <a:pPr/>
              <a:t>48</a:t>
            </a:fld>
            <a:endParaRPr lang="pt-BR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B1CC29-F1ED-4456-BCC9-4EAC5C24306B}" type="slidenum">
              <a:rPr lang="pt-BR" smtClean="0"/>
              <a:pPr/>
              <a:t>49</a:t>
            </a:fld>
            <a:endParaRPr lang="pt-B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B1CC29-F1ED-4456-BCC9-4EAC5C24306B}" type="slidenum">
              <a:rPr lang="pt-BR" smtClean="0"/>
              <a:pPr/>
              <a:t>5</a:t>
            </a:fld>
            <a:endParaRPr lang="pt-BR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B1CC29-F1ED-4456-BCC9-4EAC5C24306B}" type="slidenum">
              <a:rPr lang="pt-BR" smtClean="0"/>
              <a:pPr/>
              <a:t>50</a:t>
            </a:fld>
            <a:endParaRPr lang="pt-BR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B1CC29-F1ED-4456-BCC9-4EAC5C24306B}" type="slidenum">
              <a:rPr lang="pt-BR" smtClean="0"/>
              <a:pPr/>
              <a:t>51</a:t>
            </a:fld>
            <a:endParaRPr lang="pt-BR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B1CC29-F1ED-4456-BCC9-4EAC5C24306B}" type="slidenum">
              <a:rPr lang="pt-BR" smtClean="0"/>
              <a:pPr/>
              <a:t>52</a:t>
            </a:fld>
            <a:endParaRPr lang="pt-BR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B1CC29-F1ED-4456-BCC9-4EAC5C24306B}" type="slidenum">
              <a:rPr lang="pt-BR" smtClean="0"/>
              <a:pPr/>
              <a:t>53</a:t>
            </a:fld>
            <a:endParaRPr lang="pt-BR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B1CC29-F1ED-4456-BCC9-4EAC5C24306B}" type="slidenum">
              <a:rPr lang="pt-BR" smtClean="0"/>
              <a:pPr/>
              <a:t>54</a:t>
            </a:fld>
            <a:endParaRPr lang="pt-BR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B1CC29-F1ED-4456-BCC9-4EAC5C24306B}" type="slidenum">
              <a:rPr lang="pt-BR" smtClean="0"/>
              <a:pPr/>
              <a:t>55</a:t>
            </a:fld>
            <a:endParaRPr lang="pt-B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B1CC29-F1ED-4456-BCC9-4EAC5C24306B}" type="slidenum">
              <a:rPr lang="pt-BR" smtClean="0"/>
              <a:pPr/>
              <a:t>6</a:t>
            </a:fld>
            <a:endParaRPr lang="pt-B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B1CC29-F1ED-4456-BCC9-4EAC5C24306B}" type="slidenum">
              <a:rPr lang="pt-BR" smtClean="0"/>
              <a:pPr/>
              <a:t>7</a:t>
            </a:fld>
            <a:endParaRPr lang="pt-B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B1CC29-F1ED-4456-BCC9-4EAC5C24306B}" type="slidenum">
              <a:rPr lang="pt-BR" smtClean="0"/>
              <a:pPr/>
              <a:t>8</a:t>
            </a:fld>
            <a:endParaRPr lang="pt-B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B1CC29-F1ED-4456-BCC9-4EAC5C24306B}" type="slidenum">
              <a:rPr lang="pt-BR" smtClean="0"/>
              <a:pPr/>
              <a:t>9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>
                <a:solidFill>
                  <a:srgbClr val="004B97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75C04-B1D7-4314-A174-D1660FB6FF37}" type="datetimeFigureOut">
              <a:rPr lang="pt-BR" smtClean="0"/>
              <a:pPr/>
              <a:t>31/01/2012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45C2E-BEDB-48ED-B374-721BA8FCC52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81906751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b="1">
                <a:solidFill>
                  <a:srgbClr val="004B97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rgbClr val="004B97"/>
                </a:solidFill>
              </a:defRPr>
            </a:lvl1pPr>
            <a:lvl2pPr>
              <a:defRPr>
                <a:solidFill>
                  <a:srgbClr val="004B97"/>
                </a:solidFill>
              </a:defRPr>
            </a:lvl2pPr>
            <a:lvl3pPr>
              <a:defRPr>
                <a:solidFill>
                  <a:srgbClr val="004B97"/>
                </a:solidFill>
              </a:defRPr>
            </a:lvl3pPr>
            <a:lvl4pPr>
              <a:defRPr>
                <a:solidFill>
                  <a:srgbClr val="004B97"/>
                </a:solidFill>
              </a:defRPr>
            </a:lvl4pPr>
            <a:lvl5pPr>
              <a:defRPr>
                <a:solidFill>
                  <a:srgbClr val="004B97"/>
                </a:solidFill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75C04-B1D7-4314-A174-D1660FB6FF37}" type="datetimeFigureOut">
              <a:rPr lang="pt-BR" smtClean="0"/>
              <a:pPr/>
              <a:t>31/01/2012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45C2E-BEDB-48ED-B374-721BA8FCC52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429368318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 b="1">
                <a:solidFill>
                  <a:srgbClr val="004B97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>
              <a:defRPr>
                <a:solidFill>
                  <a:srgbClr val="004B97"/>
                </a:solidFill>
              </a:defRPr>
            </a:lvl1pPr>
            <a:lvl2pPr>
              <a:defRPr>
                <a:solidFill>
                  <a:srgbClr val="004B97"/>
                </a:solidFill>
              </a:defRPr>
            </a:lvl2pPr>
            <a:lvl3pPr>
              <a:defRPr>
                <a:solidFill>
                  <a:srgbClr val="004B97"/>
                </a:solidFill>
              </a:defRPr>
            </a:lvl3pPr>
            <a:lvl4pPr>
              <a:defRPr>
                <a:solidFill>
                  <a:srgbClr val="004B97"/>
                </a:solidFill>
              </a:defRPr>
            </a:lvl4pPr>
            <a:lvl5pPr>
              <a:defRPr>
                <a:solidFill>
                  <a:srgbClr val="004B97"/>
                </a:solidFill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75C04-B1D7-4314-A174-D1660FB6FF37}" type="datetimeFigureOut">
              <a:rPr lang="pt-BR" smtClean="0"/>
              <a:pPr/>
              <a:t>31/01/2012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45C2E-BEDB-48ED-B374-721BA8FCC52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93254052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5115019" y="1901451"/>
            <a:ext cx="3648074" cy="395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Elipse 8"/>
          <p:cNvSpPr/>
          <p:nvPr/>
        </p:nvSpPr>
        <p:spPr>
          <a:xfrm>
            <a:off x="5004049" y="2204864"/>
            <a:ext cx="3960439" cy="4032448"/>
          </a:xfrm>
          <a:prstGeom prst="ellipse">
            <a:avLst/>
          </a:prstGeom>
          <a:solidFill>
            <a:schemeClr val="bg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004B97"/>
                </a:solidFill>
              </a:defRPr>
            </a:lvl1pPr>
            <a:lvl2pPr>
              <a:defRPr>
                <a:solidFill>
                  <a:srgbClr val="004B97"/>
                </a:solidFill>
              </a:defRPr>
            </a:lvl2pPr>
            <a:lvl3pPr>
              <a:defRPr>
                <a:solidFill>
                  <a:srgbClr val="004B97"/>
                </a:solidFill>
              </a:defRPr>
            </a:lvl3pPr>
            <a:lvl4pPr>
              <a:defRPr>
                <a:solidFill>
                  <a:srgbClr val="004B97"/>
                </a:solidFill>
              </a:defRPr>
            </a:lvl4pPr>
            <a:lvl5pPr>
              <a:defRPr>
                <a:solidFill>
                  <a:srgbClr val="004B97"/>
                </a:solidFill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b="1">
                <a:solidFill>
                  <a:srgbClr val="004B97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75C04-B1D7-4314-A174-D1660FB6FF37}" type="datetimeFigureOut">
              <a:rPr lang="pt-BR" smtClean="0"/>
              <a:pPr/>
              <a:t>31/01/2012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45C2E-BEDB-48ED-B374-721BA8FCC52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14080773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rgbClr val="004B97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004B97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75C04-B1D7-4314-A174-D1660FB6FF37}" type="datetimeFigureOut">
              <a:rPr lang="pt-BR" smtClean="0"/>
              <a:pPr/>
              <a:t>31/01/2012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45C2E-BEDB-48ED-B374-721BA8FCC52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73590788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b="1">
                <a:solidFill>
                  <a:srgbClr val="004B97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>
                <a:solidFill>
                  <a:srgbClr val="004B97"/>
                </a:solidFill>
              </a:defRPr>
            </a:lvl1pPr>
            <a:lvl2pPr>
              <a:defRPr sz="2400">
                <a:solidFill>
                  <a:srgbClr val="004B97"/>
                </a:solidFill>
              </a:defRPr>
            </a:lvl2pPr>
            <a:lvl3pPr>
              <a:defRPr sz="2000">
                <a:solidFill>
                  <a:srgbClr val="004B97"/>
                </a:solidFill>
              </a:defRPr>
            </a:lvl3pPr>
            <a:lvl4pPr>
              <a:defRPr sz="1800">
                <a:solidFill>
                  <a:srgbClr val="004B97"/>
                </a:solidFill>
              </a:defRPr>
            </a:lvl4pPr>
            <a:lvl5pPr>
              <a:defRPr sz="1800">
                <a:solidFill>
                  <a:srgbClr val="004B97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>
                <a:solidFill>
                  <a:srgbClr val="004B97"/>
                </a:solidFill>
              </a:defRPr>
            </a:lvl1pPr>
            <a:lvl2pPr>
              <a:defRPr sz="2400">
                <a:solidFill>
                  <a:srgbClr val="004B97"/>
                </a:solidFill>
              </a:defRPr>
            </a:lvl2pPr>
            <a:lvl3pPr>
              <a:defRPr sz="2000">
                <a:solidFill>
                  <a:srgbClr val="004B97"/>
                </a:solidFill>
              </a:defRPr>
            </a:lvl3pPr>
            <a:lvl4pPr>
              <a:defRPr sz="1800">
                <a:solidFill>
                  <a:srgbClr val="004B97"/>
                </a:solidFill>
              </a:defRPr>
            </a:lvl4pPr>
            <a:lvl5pPr>
              <a:defRPr sz="1800">
                <a:solidFill>
                  <a:srgbClr val="004B97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75C04-B1D7-4314-A174-D1660FB6FF37}" type="datetimeFigureOut">
              <a:rPr lang="pt-BR" smtClean="0"/>
              <a:pPr/>
              <a:t>31/01/2012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45C2E-BEDB-48ED-B374-721BA8FCC52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82031844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b="1">
                <a:solidFill>
                  <a:srgbClr val="004B97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04B97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solidFill>
                  <a:srgbClr val="004B97"/>
                </a:solidFill>
              </a:defRPr>
            </a:lvl1pPr>
            <a:lvl2pPr>
              <a:defRPr sz="2000">
                <a:solidFill>
                  <a:srgbClr val="004B97"/>
                </a:solidFill>
              </a:defRPr>
            </a:lvl2pPr>
            <a:lvl3pPr>
              <a:defRPr sz="1800">
                <a:solidFill>
                  <a:srgbClr val="004B97"/>
                </a:solidFill>
              </a:defRPr>
            </a:lvl3pPr>
            <a:lvl4pPr>
              <a:defRPr sz="1600">
                <a:solidFill>
                  <a:srgbClr val="004B97"/>
                </a:solidFill>
              </a:defRPr>
            </a:lvl4pPr>
            <a:lvl5pPr>
              <a:defRPr sz="1600">
                <a:solidFill>
                  <a:srgbClr val="004B97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04B97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solidFill>
                  <a:srgbClr val="004B97"/>
                </a:solidFill>
              </a:defRPr>
            </a:lvl1pPr>
            <a:lvl2pPr>
              <a:defRPr sz="2000">
                <a:solidFill>
                  <a:srgbClr val="004B97"/>
                </a:solidFill>
              </a:defRPr>
            </a:lvl2pPr>
            <a:lvl3pPr>
              <a:defRPr sz="1800">
                <a:solidFill>
                  <a:srgbClr val="004B97"/>
                </a:solidFill>
              </a:defRPr>
            </a:lvl3pPr>
            <a:lvl4pPr>
              <a:defRPr sz="1600">
                <a:solidFill>
                  <a:srgbClr val="004B97"/>
                </a:solidFill>
              </a:defRPr>
            </a:lvl4pPr>
            <a:lvl5pPr>
              <a:defRPr sz="1600">
                <a:solidFill>
                  <a:srgbClr val="004B97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75C04-B1D7-4314-A174-D1660FB6FF37}" type="datetimeFigureOut">
              <a:rPr lang="pt-BR" smtClean="0"/>
              <a:pPr/>
              <a:t>31/01/2012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45C2E-BEDB-48ED-B374-721BA8FCC52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56655206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b="1">
                <a:solidFill>
                  <a:srgbClr val="004B97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75C04-B1D7-4314-A174-D1660FB6FF37}" type="datetimeFigureOut">
              <a:rPr lang="pt-BR" smtClean="0"/>
              <a:pPr/>
              <a:t>31/01/2012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45C2E-BEDB-48ED-B374-721BA8FCC52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35839018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75C04-B1D7-4314-A174-D1660FB6FF37}" type="datetimeFigureOut">
              <a:rPr lang="pt-BR" smtClean="0"/>
              <a:pPr/>
              <a:t>31/01/2012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45C2E-BEDB-48ED-B374-721BA8FCC52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70526211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solidFill>
                  <a:srgbClr val="004B97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rgbClr val="004B97"/>
                </a:solidFill>
              </a:defRPr>
            </a:lvl1pPr>
            <a:lvl2pPr>
              <a:defRPr sz="2800">
                <a:solidFill>
                  <a:srgbClr val="004B97"/>
                </a:solidFill>
              </a:defRPr>
            </a:lvl2pPr>
            <a:lvl3pPr>
              <a:defRPr sz="2400">
                <a:solidFill>
                  <a:srgbClr val="004B97"/>
                </a:solidFill>
              </a:defRPr>
            </a:lvl3pPr>
            <a:lvl4pPr>
              <a:defRPr sz="2000">
                <a:solidFill>
                  <a:srgbClr val="004B97"/>
                </a:solidFill>
              </a:defRPr>
            </a:lvl4pPr>
            <a:lvl5pPr>
              <a:defRPr sz="2000">
                <a:solidFill>
                  <a:srgbClr val="004B97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solidFill>
                  <a:srgbClr val="004B97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75C04-B1D7-4314-A174-D1660FB6FF37}" type="datetimeFigureOut">
              <a:rPr lang="pt-BR" smtClean="0"/>
              <a:pPr/>
              <a:t>31/01/2012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45C2E-BEDB-48ED-B374-721BA8FCC52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18963405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solidFill>
                  <a:srgbClr val="004B97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solidFill>
                  <a:srgbClr val="004B97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75C04-B1D7-4314-A174-D1660FB6FF37}" type="datetimeFigureOut">
              <a:rPr lang="pt-BR" smtClean="0"/>
              <a:pPr/>
              <a:t>31/01/2012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45C2E-BEDB-48ED-B374-721BA8FCC52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848481695"/>
      </p:ext>
    </p:extLst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675C04-B1D7-4314-A174-D1660FB6FF37}" type="datetimeFigureOut">
              <a:rPr lang="pt-BR" smtClean="0"/>
              <a:pPr/>
              <a:t>31/01/2012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F45C2E-BEDB-48ED-B374-721BA8FCC522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7" name="Picture 2" descr="C:\Users\noelle.marão\Desktop\TEMPLATE PAGS.jp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-887" y="0"/>
            <a:ext cx="9144000" cy="6858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257276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/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115019" y="1901451"/>
            <a:ext cx="3648075" cy="3952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 err="1"/>
              <a:t>Treinamento</a:t>
            </a:r>
            <a:r>
              <a:rPr lang="en-US" dirty="0"/>
              <a:t> </a:t>
            </a:r>
            <a:r>
              <a:rPr lang="en-US" dirty="0" err="1" smtClean="0"/>
              <a:t>Certificação</a:t>
            </a:r>
            <a:r>
              <a:rPr lang="en-US" dirty="0" smtClean="0"/>
              <a:t> JAVA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755576" y="3468288"/>
            <a:ext cx="5544616" cy="1760912"/>
          </a:xfrm>
        </p:spPr>
        <p:txBody>
          <a:bodyPr>
            <a:normAutofit/>
          </a:bodyPr>
          <a:lstStyle/>
          <a:p>
            <a:pPr algn="l"/>
            <a:r>
              <a:rPr lang="pt-BR" sz="4000" dirty="0" smtClean="0"/>
              <a:t>Usando Strings e IO</a:t>
            </a:r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xmlns="" val="16498571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</p:nvPr>
        </p:nvGraphicFramePr>
        <p:xfrm>
          <a:off x="107504" y="1268760"/>
          <a:ext cx="8964488" cy="45801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4414"/>
                <a:gridCol w="2196269"/>
                <a:gridCol w="4403805"/>
              </a:tblGrid>
              <a:tr h="556828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Método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Tipo de Retorno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Descrição</a:t>
                      </a:r>
                      <a:endParaRPr lang="pt-BR" dirty="0"/>
                    </a:p>
                  </a:txBody>
                  <a:tcPr/>
                </a:tc>
              </a:tr>
              <a:tr h="556828">
                <a:tc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append</a:t>
                      </a:r>
                      <a:r>
                        <a:rPr lang="pt-BR" dirty="0" smtClean="0"/>
                        <a:t>(String s)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StringBuilder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Retorna  o</a:t>
                      </a:r>
                      <a:r>
                        <a:rPr lang="pt-BR" baseline="0" dirty="0" smtClean="0"/>
                        <a:t> mesmo objeto </a:t>
                      </a:r>
                      <a:r>
                        <a:rPr lang="pt-BR" dirty="0" err="1" smtClean="0"/>
                        <a:t>StringBuilder</a:t>
                      </a:r>
                      <a:r>
                        <a:rPr lang="pt-BR" dirty="0" smtClean="0"/>
                        <a:t> concatenando</a:t>
                      </a:r>
                      <a:r>
                        <a:rPr lang="pt-BR" baseline="0" dirty="0" smtClean="0"/>
                        <a:t> a String s</a:t>
                      </a:r>
                      <a:endParaRPr lang="pt-BR" dirty="0"/>
                    </a:p>
                  </a:txBody>
                  <a:tcPr/>
                </a:tc>
              </a:tr>
              <a:tr h="747308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delete(</a:t>
                      </a:r>
                      <a:r>
                        <a:rPr lang="pt-BR" dirty="0" err="1" smtClean="0"/>
                        <a:t>int</a:t>
                      </a:r>
                      <a:r>
                        <a:rPr lang="pt-BR" baseline="0" dirty="0" smtClean="0"/>
                        <a:t> a, </a:t>
                      </a:r>
                      <a:r>
                        <a:rPr lang="pt-BR" baseline="0" dirty="0" err="1" smtClean="0"/>
                        <a:t>int</a:t>
                      </a:r>
                      <a:r>
                        <a:rPr lang="pt-BR" baseline="0" dirty="0" smtClean="0"/>
                        <a:t> b</a:t>
                      </a:r>
                      <a:r>
                        <a:rPr lang="pt-BR" dirty="0" smtClean="0"/>
                        <a:t>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StringBuilder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Retorna  o</a:t>
                      </a:r>
                      <a:r>
                        <a:rPr lang="pt-BR" baseline="0" dirty="0" smtClean="0"/>
                        <a:t> mesmo objeto </a:t>
                      </a:r>
                      <a:r>
                        <a:rPr lang="pt-BR" dirty="0" err="1" smtClean="0"/>
                        <a:t>StringBuilder</a:t>
                      </a:r>
                      <a:r>
                        <a:rPr lang="pt-BR" dirty="0" smtClean="0"/>
                        <a:t> sem a </a:t>
                      </a:r>
                      <a:r>
                        <a:rPr lang="pt-BR" dirty="0" err="1" smtClean="0"/>
                        <a:t>substring</a:t>
                      </a:r>
                      <a:r>
                        <a:rPr lang="pt-BR" dirty="0" smtClean="0"/>
                        <a:t> de a até b-1</a:t>
                      </a:r>
                    </a:p>
                    <a:p>
                      <a:pPr algn="ctr"/>
                      <a:endParaRPr lang="pt-BR" dirty="0"/>
                    </a:p>
                  </a:txBody>
                  <a:tcPr/>
                </a:tc>
              </a:tr>
              <a:tr h="556828">
                <a:tc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insert</a:t>
                      </a:r>
                      <a:r>
                        <a:rPr lang="pt-BR" dirty="0" smtClean="0"/>
                        <a:t>(</a:t>
                      </a:r>
                      <a:r>
                        <a:rPr lang="pt-BR" dirty="0" err="1" smtClean="0"/>
                        <a:t>int</a:t>
                      </a:r>
                      <a:r>
                        <a:rPr lang="pt-BR" dirty="0" smtClean="0"/>
                        <a:t> a, String b)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StringBuilder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Retorna  o</a:t>
                      </a:r>
                      <a:r>
                        <a:rPr lang="pt-BR" baseline="0" dirty="0" smtClean="0"/>
                        <a:t> mesmo objeto </a:t>
                      </a:r>
                      <a:r>
                        <a:rPr lang="pt-BR" dirty="0" err="1" smtClean="0"/>
                        <a:t>StringBuilder</a:t>
                      </a:r>
                      <a:r>
                        <a:rPr lang="pt-BR" dirty="0" smtClean="0"/>
                        <a:t> concatenando</a:t>
                      </a:r>
                      <a:r>
                        <a:rPr lang="pt-BR" baseline="0" dirty="0" smtClean="0"/>
                        <a:t> a String b a </a:t>
                      </a:r>
                      <a:r>
                        <a:rPr lang="pt-BR" baseline="0" dirty="0" err="1" smtClean="0"/>
                        <a:t>patir</a:t>
                      </a:r>
                      <a:r>
                        <a:rPr lang="pt-BR" baseline="0" dirty="0" smtClean="0"/>
                        <a:t> de a</a:t>
                      </a:r>
                      <a:endParaRPr lang="pt-BR" dirty="0" smtClean="0"/>
                    </a:p>
                    <a:p>
                      <a:pPr algn="ctr"/>
                      <a:endParaRPr lang="pt-BR" dirty="0"/>
                    </a:p>
                  </a:txBody>
                  <a:tcPr/>
                </a:tc>
              </a:tr>
              <a:tr h="556828">
                <a:tc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reverse</a:t>
                      </a:r>
                      <a:r>
                        <a:rPr lang="pt-BR" dirty="0" smtClean="0"/>
                        <a:t>()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StringBuilder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Retorna  o</a:t>
                      </a:r>
                      <a:r>
                        <a:rPr lang="pt-BR" baseline="0" dirty="0" smtClean="0"/>
                        <a:t> mesmo objeto </a:t>
                      </a:r>
                      <a:r>
                        <a:rPr lang="pt-BR" dirty="0" err="1" smtClean="0"/>
                        <a:t>StringBuilder</a:t>
                      </a:r>
                      <a:r>
                        <a:rPr lang="pt-BR" dirty="0" smtClean="0"/>
                        <a:t> invertido</a:t>
                      </a:r>
                    </a:p>
                    <a:p>
                      <a:pPr algn="ctr"/>
                      <a:endParaRPr lang="pt-BR" dirty="0"/>
                    </a:p>
                  </a:txBody>
                  <a:tcPr/>
                </a:tc>
              </a:tr>
              <a:tr h="556828">
                <a:tc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toString</a:t>
                      </a:r>
                      <a:r>
                        <a:rPr lang="pt-BR" dirty="0" smtClean="0"/>
                        <a:t>()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String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Retorna  o valor</a:t>
                      </a:r>
                      <a:r>
                        <a:rPr lang="pt-BR" baseline="0" dirty="0" smtClean="0"/>
                        <a:t> da String</a:t>
                      </a:r>
                      <a:endParaRPr lang="pt-BR" dirty="0" smtClean="0"/>
                    </a:p>
                    <a:p>
                      <a:pPr algn="ctr"/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0" y="274638"/>
            <a:ext cx="8686800" cy="1143000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Métodos Importantes de </a:t>
            </a:r>
            <a:r>
              <a:rPr lang="pt-BR" dirty="0" err="1" smtClean="0"/>
              <a:t>StringBuilder</a:t>
            </a:r>
            <a:endParaRPr lang="pt-BR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É o encadeamento de métodos em que o resultado de um método é usado para invocar outro método e assim por diante</a:t>
            </a:r>
          </a:p>
          <a:p>
            <a:r>
              <a:rPr lang="pt-BR" dirty="0" smtClean="0"/>
              <a:t>Pode cair no exame por ofuscar o código</a:t>
            </a:r>
          </a:p>
          <a:p>
            <a:endParaRPr lang="pt-BR" dirty="0" smtClean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Method</a:t>
            </a:r>
            <a:r>
              <a:rPr lang="pt-BR" dirty="0" smtClean="0"/>
              <a:t> </a:t>
            </a:r>
            <a:r>
              <a:rPr lang="pt-BR" dirty="0" err="1" smtClean="0"/>
              <a:t>chaining</a:t>
            </a:r>
            <a:endParaRPr lang="pt-BR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0" y="1556792"/>
            <a:ext cx="9144000" cy="262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public static void main(String[] </a:t>
            </a:r>
            <a:r>
              <a:rPr lang="en-US" dirty="0" err="1" smtClean="0">
                <a:ea typeface="Calibri"/>
                <a:cs typeface="Times New Roman"/>
              </a:rPr>
              <a:t>args</a:t>
            </a:r>
            <a:r>
              <a:rPr lang="en-US" dirty="0" smtClean="0">
                <a:ea typeface="Calibri"/>
                <a:cs typeface="Times New Roman"/>
              </a:rPr>
              <a:t>) 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	String </a:t>
            </a:r>
            <a:r>
              <a:rPr lang="en-US" dirty="0" err="1" smtClean="0">
                <a:ea typeface="Calibri"/>
                <a:cs typeface="Times New Roman"/>
              </a:rPr>
              <a:t>str</a:t>
            </a:r>
            <a:r>
              <a:rPr lang="en-US" dirty="0" smtClean="0">
                <a:ea typeface="Calibri"/>
                <a:cs typeface="Times New Roman"/>
              </a:rPr>
              <a:t> = "</a:t>
            </a:r>
            <a:r>
              <a:rPr lang="en-US" dirty="0" err="1" smtClean="0">
                <a:ea typeface="Calibri"/>
                <a:cs typeface="Times New Roman"/>
              </a:rPr>
              <a:t>abc".concat</a:t>
            </a:r>
            <a:r>
              <a:rPr lang="en-US" dirty="0" smtClean="0">
                <a:ea typeface="Calibri"/>
                <a:cs typeface="Times New Roman"/>
              </a:rPr>
              <a:t>("def").</a:t>
            </a:r>
            <a:r>
              <a:rPr lang="en-US" dirty="0" err="1" smtClean="0">
                <a:ea typeface="Calibri"/>
                <a:cs typeface="Times New Roman"/>
              </a:rPr>
              <a:t>toUpperCase</a:t>
            </a:r>
            <a:r>
              <a:rPr lang="en-US" dirty="0" smtClean="0">
                <a:ea typeface="Calibri"/>
                <a:cs typeface="Times New Roman"/>
              </a:rPr>
              <a:t>().replace('</a:t>
            </a:r>
            <a:r>
              <a:rPr lang="en-US" dirty="0" err="1" smtClean="0">
                <a:ea typeface="Calibri"/>
                <a:cs typeface="Times New Roman"/>
              </a:rPr>
              <a:t>C','x</a:t>
            </a:r>
            <a:r>
              <a:rPr lang="en-US" dirty="0" smtClean="0">
                <a:ea typeface="Calibri"/>
                <a:cs typeface="Times New Roman"/>
              </a:rPr>
              <a:t>');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	</a:t>
            </a:r>
            <a:r>
              <a:rPr lang="en-US" dirty="0" err="1" smtClean="0">
                <a:ea typeface="Calibri"/>
                <a:cs typeface="Times New Roman"/>
              </a:rPr>
              <a:t>StringBuilder</a:t>
            </a:r>
            <a:r>
              <a:rPr lang="en-US" dirty="0" smtClean="0">
                <a:ea typeface="Calibri"/>
                <a:cs typeface="Times New Roman"/>
              </a:rPr>
              <a:t> builder = new </a:t>
            </a:r>
            <a:r>
              <a:rPr lang="en-US" dirty="0" err="1" smtClean="0">
                <a:ea typeface="Calibri"/>
                <a:cs typeface="Times New Roman"/>
              </a:rPr>
              <a:t>StringBuilder</a:t>
            </a:r>
            <a:r>
              <a:rPr lang="en-US" dirty="0" smtClean="0">
                <a:ea typeface="Calibri"/>
                <a:cs typeface="Times New Roman"/>
              </a:rPr>
              <a:t>("</a:t>
            </a:r>
            <a:r>
              <a:rPr lang="en-US" dirty="0" err="1" smtClean="0">
                <a:ea typeface="Calibri"/>
                <a:cs typeface="Times New Roman"/>
              </a:rPr>
              <a:t>abc</a:t>
            </a:r>
            <a:r>
              <a:rPr lang="en-US" dirty="0" smtClean="0">
                <a:ea typeface="Calibri"/>
                <a:cs typeface="Times New Roman"/>
              </a:rPr>
              <a:t>").append("def").replace(1,4,"TTT") 	.reverse().delete(0,2);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	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	</a:t>
            </a:r>
            <a:r>
              <a:rPr lang="en-US" dirty="0" err="1" smtClean="0">
                <a:ea typeface="Calibri"/>
                <a:cs typeface="Times New Roman"/>
              </a:rPr>
              <a:t>System.out.println</a:t>
            </a:r>
            <a:r>
              <a:rPr lang="en-US" dirty="0" smtClean="0">
                <a:ea typeface="Calibri"/>
                <a:cs typeface="Times New Roman"/>
              </a:rPr>
              <a:t>(</a:t>
            </a:r>
            <a:r>
              <a:rPr lang="en-US" dirty="0" err="1" smtClean="0">
                <a:ea typeface="Calibri"/>
                <a:cs typeface="Times New Roman"/>
              </a:rPr>
              <a:t>str</a:t>
            </a:r>
            <a:r>
              <a:rPr lang="en-US" dirty="0" smtClean="0">
                <a:ea typeface="Calibri"/>
                <a:cs typeface="Times New Roman"/>
              </a:rPr>
              <a:t>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	</a:t>
            </a:r>
            <a:r>
              <a:rPr lang="en-US" dirty="0" err="1" smtClean="0">
                <a:ea typeface="Calibri"/>
                <a:cs typeface="Times New Roman"/>
              </a:rPr>
              <a:t>System.out.println</a:t>
            </a:r>
            <a:r>
              <a:rPr lang="en-US" dirty="0" smtClean="0">
                <a:ea typeface="Calibri"/>
                <a:cs typeface="Times New Roman"/>
              </a:rPr>
              <a:t>(builder);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}</a:t>
            </a:r>
            <a:endParaRPr lang="pt-BR" dirty="0">
              <a:ea typeface="Calibri"/>
              <a:cs typeface="Times New Roman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-36512" y="4437112"/>
            <a:ext cx="9144000" cy="7107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err="1" smtClean="0">
                <a:ea typeface="Calibri"/>
                <a:cs typeface="Times New Roman"/>
              </a:rPr>
              <a:t>ABxDEF</a:t>
            </a:r>
            <a:endParaRPr lang="en-US" dirty="0" smtClean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err="1" smtClean="0">
                <a:ea typeface="Calibri"/>
                <a:cs typeface="Times New Roman"/>
              </a:rPr>
              <a:t>TTTa</a:t>
            </a:r>
            <a:endParaRPr lang="pt-BR" dirty="0">
              <a:ea typeface="Calibri"/>
              <a:cs typeface="Times New Roman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Existem dois grupos de manipulação de arquivos</a:t>
            </a:r>
          </a:p>
          <a:p>
            <a:pPr lvl="1"/>
            <a:r>
              <a:rPr lang="pt-BR" dirty="0" smtClean="0"/>
              <a:t>Manipula o arquivo em si(A classe File)</a:t>
            </a:r>
          </a:p>
          <a:p>
            <a:pPr lvl="1"/>
            <a:r>
              <a:rPr lang="pt-BR" dirty="0" smtClean="0"/>
              <a:t>Manipula o conteúdo do arquivo(Classes de entrada e saída)</a:t>
            </a:r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Manipulação de Arquivos</a:t>
            </a:r>
            <a:endParaRPr lang="pt-BR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File</a:t>
            </a:r>
          </a:p>
          <a:p>
            <a:pPr lvl="1"/>
            <a:r>
              <a:rPr lang="pt-BR" dirty="0" smtClean="0"/>
              <a:t>Representação abstrata de um caminho</a:t>
            </a:r>
          </a:p>
          <a:p>
            <a:pPr lvl="1"/>
            <a:r>
              <a:rPr lang="pt-BR" dirty="0" smtClean="0"/>
              <a:t>Não é usado para escrever ou ler dados de arquivos</a:t>
            </a:r>
          </a:p>
          <a:p>
            <a:pPr lvl="1"/>
            <a:r>
              <a:rPr lang="pt-BR" dirty="0" smtClean="0"/>
              <a:t>É usado para realizar operações como criar, buscar e remover arquivos ou diretórios</a:t>
            </a:r>
          </a:p>
          <a:p>
            <a:pPr lvl="1"/>
            <a:r>
              <a:rPr lang="pt-BR" dirty="0" smtClean="0"/>
              <a:t>Ou seja, manipula o próprio arquivo ou diretório e não o conteúdo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Classes para manipulação de arquivo ou diretório</a:t>
            </a:r>
            <a:endParaRPr lang="pt-BR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Possuem diversos formatos mas subdividem-se em basicamente dois tipos básicos mais relevantes</a:t>
            </a:r>
          </a:p>
          <a:p>
            <a:pPr lvl="1"/>
            <a:r>
              <a:rPr lang="pt-BR" dirty="0" smtClean="0"/>
              <a:t>Leitura e escrita de bytes(Classes </a:t>
            </a:r>
            <a:r>
              <a:rPr lang="pt-BR" dirty="0" err="1" smtClean="0"/>
              <a:t>InputStream</a:t>
            </a:r>
            <a:r>
              <a:rPr lang="pt-BR" dirty="0" smtClean="0"/>
              <a:t> e </a:t>
            </a:r>
            <a:r>
              <a:rPr lang="pt-BR" dirty="0" err="1" smtClean="0"/>
              <a:t>OutputStream</a:t>
            </a:r>
            <a:r>
              <a:rPr lang="pt-BR" dirty="0" smtClean="0"/>
              <a:t>)</a:t>
            </a:r>
          </a:p>
          <a:p>
            <a:pPr lvl="1"/>
            <a:r>
              <a:rPr lang="pt-BR" dirty="0" smtClean="0"/>
              <a:t>Leitura e escrita de </a:t>
            </a:r>
            <a:r>
              <a:rPr lang="pt-BR" dirty="0" err="1" smtClean="0"/>
              <a:t>characteres</a:t>
            </a:r>
            <a:r>
              <a:rPr lang="pt-BR" dirty="0" smtClean="0"/>
              <a:t>(Classes </a:t>
            </a:r>
            <a:r>
              <a:rPr lang="pt-BR" dirty="0" err="1" smtClean="0"/>
              <a:t>Reader</a:t>
            </a:r>
            <a:r>
              <a:rPr lang="pt-BR" dirty="0" smtClean="0"/>
              <a:t> e </a:t>
            </a:r>
            <a:r>
              <a:rPr lang="pt-BR" dirty="0" err="1" smtClean="0"/>
              <a:t>Writer</a:t>
            </a:r>
            <a:r>
              <a:rPr lang="pt-BR" dirty="0" smtClean="0"/>
              <a:t>)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Classes de manipulação de conteúdo</a:t>
            </a:r>
            <a:endParaRPr lang="pt-BR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err="1" smtClean="0"/>
              <a:t>FileReader</a:t>
            </a:r>
            <a:endParaRPr lang="pt-BR" dirty="0" smtClean="0"/>
          </a:p>
          <a:p>
            <a:pPr lvl="1"/>
            <a:r>
              <a:rPr lang="pt-BR" dirty="0" smtClean="0"/>
              <a:t>Utilizado para ler o conteúdo de arquivos com caracteres</a:t>
            </a:r>
          </a:p>
          <a:p>
            <a:pPr lvl="1"/>
            <a:r>
              <a:rPr lang="pt-BR" dirty="0" smtClean="0"/>
              <a:t>Em geral se utilizam </a:t>
            </a:r>
            <a:r>
              <a:rPr lang="pt-BR" dirty="0" err="1" smtClean="0"/>
              <a:t>wrappers</a:t>
            </a:r>
            <a:endParaRPr lang="pt-BR" dirty="0" smtClean="0"/>
          </a:p>
          <a:p>
            <a:r>
              <a:rPr lang="pt-BR" dirty="0" err="1" smtClean="0"/>
              <a:t>BufferedReader</a:t>
            </a:r>
            <a:endParaRPr lang="pt-BR" dirty="0" smtClean="0"/>
          </a:p>
          <a:p>
            <a:pPr lvl="1"/>
            <a:r>
              <a:rPr lang="pt-BR" dirty="0" smtClean="0"/>
              <a:t>Um </a:t>
            </a:r>
            <a:r>
              <a:rPr lang="pt-BR" dirty="0" err="1" smtClean="0"/>
              <a:t>wrapper</a:t>
            </a:r>
            <a:r>
              <a:rPr lang="pt-BR" dirty="0" smtClean="0"/>
              <a:t> de nível superior que utiliza buffers para aumentar a eficiência</a:t>
            </a:r>
          </a:p>
          <a:p>
            <a:pPr lvl="1"/>
            <a:r>
              <a:rPr lang="pt-BR" dirty="0" smtClean="0"/>
              <a:t>Possui métodos mais fáceis de usar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Classes leitores de conteúdo</a:t>
            </a:r>
            <a:endParaRPr lang="pt-BR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184576"/>
          </a:xfrm>
        </p:spPr>
        <p:txBody>
          <a:bodyPr>
            <a:normAutofit fontScale="92500"/>
          </a:bodyPr>
          <a:lstStyle/>
          <a:p>
            <a:r>
              <a:rPr lang="pt-BR" dirty="0" err="1" smtClean="0"/>
              <a:t>FileWriter</a:t>
            </a:r>
            <a:endParaRPr lang="pt-BR" dirty="0" smtClean="0"/>
          </a:p>
          <a:p>
            <a:pPr lvl="1"/>
            <a:r>
              <a:rPr lang="pt-BR" dirty="0" err="1" smtClean="0"/>
              <a:t>Utizada</a:t>
            </a:r>
            <a:r>
              <a:rPr lang="pt-BR" dirty="0" smtClean="0"/>
              <a:t> para escrever caracteres em um arquivo</a:t>
            </a:r>
          </a:p>
          <a:p>
            <a:pPr lvl="1"/>
            <a:r>
              <a:rPr lang="pt-BR" dirty="0" smtClean="0"/>
              <a:t>São geralmente empacotadas com outras classes</a:t>
            </a:r>
          </a:p>
          <a:p>
            <a:r>
              <a:rPr lang="pt-BR" dirty="0" err="1" smtClean="0"/>
              <a:t>BufferedWriter</a:t>
            </a:r>
            <a:endParaRPr lang="pt-BR" dirty="0" smtClean="0"/>
          </a:p>
          <a:p>
            <a:pPr lvl="1"/>
            <a:r>
              <a:rPr lang="pt-BR" dirty="0" smtClean="0"/>
              <a:t>Aumenta a eficiência na escrita</a:t>
            </a:r>
          </a:p>
          <a:p>
            <a:pPr lvl="1"/>
            <a:r>
              <a:rPr lang="pt-BR" dirty="0" err="1" smtClean="0"/>
              <a:t>Geralmete</a:t>
            </a:r>
            <a:r>
              <a:rPr lang="pt-BR" dirty="0" smtClean="0"/>
              <a:t> é um </a:t>
            </a:r>
            <a:r>
              <a:rPr lang="pt-BR" dirty="0" err="1" smtClean="0"/>
              <a:t>wrapper</a:t>
            </a:r>
            <a:r>
              <a:rPr lang="pt-BR" dirty="0" smtClean="0"/>
              <a:t> superior</a:t>
            </a:r>
          </a:p>
          <a:p>
            <a:pPr lvl="1"/>
            <a:r>
              <a:rPr lang="pt-BR" dirty="0" smtClean="0"/>
              <a:t>Possui métodos melhores de escrita</a:t>
            </a:r>
          </a:p>
          <a:p>
            <a:r>
              <a:rPr lang="pt-BR" dirty="0" err="1" smtClean="0"/>
              <a:t>PrintWriter</a:t>
            </a:r>
            <a:endParaRPr lang="pt-BR" dirty="0" smtClean="0"/>
          </a:p>
          <a:p>
            <a:pPr lvl="1"/>
            <a:r>
              <a:rPr lang="pt-BR" dirty="0" smtClean="0"/>
              <a:t>Um </a:t>
            </a:r>
            <a:r>
              <a:rPr lang="pt-BR" dirty="0" err="1" smtClean="0"/>
              <a:t>writer</a:t>
            </a:r>
            <a:r>
              <a:rPr lang="pt-BR" dirty="0" smtClean="0"/>
              <a:t> com vários métodos que são mais flexíveis</a:t>
            </a:r>
          </a:p>
          <a:p>
            <a:pPr lvl="1"/>
            <a:r>
              <a:rPr lang="pt-BR" dirty="0" smtClean="0"/>
              <a:t>A partir de </a:t>
            </a:r>
            <a:r>
              <a:rPr lang="pt-BR" dirty="0" err="1" smtClean="0"/>
              <a:t>java</a:t>
            </a:r>
            <a:r>
              <a:rPr lang="pt-BR" dirty="0" smtClean="0"/>
              <a:t> 1.5 não necessita de outros </a:t>
            </a:r>
            <a:r>
              <a:rPr lang="pt-BR" dirty="0" err="1" smtClean="0"/>
              <a:t>writers</a:t>
            </a:r>
            <a:endParaRPr lang="pt-BR" dirty="0" smtClean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23528" y="44624"/>
            <a:ext cx="8424936" cy="1143000"/>
          </a:xfrm>
        </p:spPr>
        <p:txBody>
          <a:bodyPr>
            <a:normAutofit/>
          </a:bodyPr>
          <a:lstStyle/>
          <a:p>
            <a:r>
              <a:rPr lang="pt-BR" dirty="0" smtClean="0"/>
              <a:t>Classes para escrita de conteúdo</a:t>
            </a:r>
            <a:endParaRPr lang="pt-BR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Usado para ler e escrever no console</a:t>
            </a:r>
          </a:p>
          <a:p>
            <a:r>
              <a:rPr lang="pt-BR" dirty="0" smtClean="0"/>
              <a:t>Possui formatação especial em console</a:t>
            </a:r>
          </a:p>
          <a:p>
            <a:r>
              <a:rPr lang="pt-BR" dirty="0" smtClean="0"/>
              <a:t>Possui métodos diferenciados para manipulação de senhas via console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Classe Console</a:t>
            </a:r>
            <a:endParaRPr lang="pt-BR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 de criação de arquivos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0" y="1556792"/>
            <a:ext cx="9144000" cy="42147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import java.io.*;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class Writer1 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	public static void main(String [] </a:t>
            </a:r>
            <a:r>
              <a:rPr lang="en-US" dirty="0" err="1" smtClean="0">
                <a:ea typeface="Calibri"/>
                <a:cs typeface="Times New Roman"/>
              </a:rPr>
              <a:t>args</a:t>
            </a:r>
            <a:r>
              <a:rPr lang="en-US" dirty="0" smtClean="0">
                <a:ea typeface="Calibri"/>
                <a:cs typeface="Times New Roman"/>
              </a:rPr>
              <a:t>) 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		try { // warning: exceptions possible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			</a:t>
            </a:r>
            <a:r>
              <a:rPr lang="en-US" dirty="0" err="1" smtClean="0">
                <a:ea typeface="Calibri"/>
                <a:cs typeface="Times New Roman"/>
              </a:rPr>
              <a:t>boolean</a:t>
            </a:r>
            <a:r>
              <a:rPr lang="en-US" dirty="0" smtClean="0">
                <a:ea typeface="Calibri"/>
                <a:cs typeface="Times New Roman"/>
              </a:rPr>
              <a:t> </a:t>
            </a:r>
            <a:r>
              <a:rPr lang="en-US" dirty="0" err="1" smtClean="0">
                <a:ea typeface="Calibri"/>
                <a:cs typeface="Times New Roman"/>
              </a:rPr>
              <a:t>newFile</a:t>
            </a:r>
            <a:r>
              <a:rPr lang="en-US" dirty="0" smtClean="0">
                <a:ea typeface="Calibri"/>
                <a:cs typeface="Times New Roman"/>
              </a:rPr>
              <a:t> = false;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			File </a:t>
            </a:r>
            <a:r>
              <a:rPr lang="en-US" dirty="0" err="1" smtClean="0">
                <a:ea typeface="Calibri"/>
                <a:cs typeface="Times New Roman"/>
              </a:rPr>
              <a:t>file</a:t>
            </a:r>
            <a:r>
              <a:rPr lang="en-US" dirty="0" smtClean="0">
                <a:ea typeface="Calibri"/>
                <a:cs typeface="Times New Roman"/>
              </a:rPr>
              <a:t> = new File("fileWrite1.txt"); // it's only an object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			</a:t>
            </a:r>
            <a:r>
              <a:rPr lang="en-US" dirty="0" err="1" smtClean="0">
                <a:ea typeface="Calibri"/>
                <a:cs typeface="Times New Roman"/>
              </a:rPr>
              <a:t>System.out.println</a:t>
            </a:r>
            <a:r>
              <a:rPr lang="en-US" dirty="0" smtClean="0">
                <a:ea typeface="Calibri"/>
                <a:cs typeface="Times New Roman"/>
              </a:rPr>
              <a:t>(</a:t>
            </a:r>
            <a:r>
              <a:rPr lang="en-US" dirty="0" err="1" smtClean="0">
                <a:ea typeface="Calibri"/>
                <a:cs typeface="Times New Roman"/>
              </a:rPr>
              <a:t>file.exists</a:t>
            </a:r>
            <a:r>
              <a:rPr lang="en-US" dirty="0" smtClean="0">
                <a:ea typeface="Calibri"/>
                <a:cs typeface="Times New Roman"/>
              </a:rPr>
              <a:t>()); // look for a real file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			</a:t>
            </a:r>
            <a:r>
              <a:rPr lang="en-US" dirty="0" err="1" smtClean="0">
                <a:ea typeface="Calibri"/>
                <a:cs typeface="Times New Roman"/>
              </a:rPr>
              <a:t>newFile</a:t>
            </a:r>
            <a:r>
              <a:rPr lang="en-US" dirty="0" smtClean="0">
                <a:ea typeface="Calibri"/>
                <a:cs typeface="Times New Roman"/>
              </a:rPr>
              <a:t> = </a:t>
            </a:r>
            <a:r>
              <a:rPr lang="en-US" dirty="0" err="1" smtClean="0">
                <a:ea typeface="Calibri"/>
                <a:cs typeface="Times New Roman"/>
              </a:rPr>
              <a:t>file.createNewFile</a:t>
            </a:r>
            <a:r>
              <a:rPr lang="en-US" dirty="0" smtClean="0">
                <a:ea typeface="Calibri"/>
                <a:cs typeface="Times New Roman"/>
              </a:rPr>
              <a:t>(); // maybe create a file!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			</a:t>
            </a:r>
            <a:r>
              <a:rPr lang="en-US" dirty="0" err="1" smtClean="0">
                <a:ea typeface="Calibri"/>
                <a:cs typeface="Times New Roman"/>
              </a:rPr>
              <a:t>System.out.println</a:t>
            </a:r>
            <a:r>
              <a:rPr lang="en-US" dirty="0" smtClean="0">
                <a:ea typeface="Calibri"/>
                <a:cs typeface="Times New Roman"/>
              </a:rPr>
              <a:t>(</a:t>
            </a:r>
            <a:r>
              <a:rPr lang="en-US" dirty="0" err="1" smtClean="0">
                <a:ea typeface="Calibri"/>
                <a:cs typeface="Times New Roman"/>
              </a:rPr>
              <a:t>newFile</a:t>
            </a:r>
            <a:r>
              <a:rPr lang="en-US" dirty="0" smtClean="0">
                <a:ea typeface="Calibri"/>
                <a:cs typeface="Times New Roman"/>
              </a:rPr>
              <a:t>); // already there?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			</a:t>
            </a:r>
            <a:r>
              <a:rPr lang="en-US" dirty="0" err="1" smtClean="0">
                <a:ea typeface="Calibri"/>
                <a:cs typeface="Times New Roman"/>
              </a:rPr>
              <a:t>System.out.println</a:t>
            </a:r>
            <a:r>
              <a:rPr lang="en-US" dirty="0" smtClean="0">
                <a:ea typeface="Calibri"/>
                <a:cs typeface="Times New Roman"/>
              </a:rPr>
              <a:t>(</a:t>
            </a:r>
            <a:r>
              <a:rPr lang="en-US" dirty="0" err="1" smtClean="0">
                <a:ea typeface="Calibri"/>
                <a:cs typeface="Times New Roman"/>
              </a:rPr>
              <a:t>file.exists</a:t>
            </a:r>
            <a:r>
              <a:rPr lang="en-US" dirty="0" smtClean="0">
                <a:ea typeface="Calibri"/>
                <a:cs typeface="Times New Roman"/>
              </a:rPr>
              <a:t>()); // look again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		} catch(</a:t>
            </a:r>
            <a:r>
              <a:rPr lang="en-US" dirty="0" err="1" smtClean="0">
                <a:ea typeface="Calibri"/>
                <a:cs typeface="Times New Roman"/>
              </a:rPr>
              <a:t>IOException</a:t>
            </a:r>
            <a:r>
              <a:rPr lang="en-US" dirty="0" smtClean="0">
                <a:ea typeface="Calibri"/>
                <a:cs typeface="Times New Roman"/>
              </a:rPr>
              <a:t> e) { }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	}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}</a:t>
            </a:r>
            <a:endParaRPr lang="pt-BR" dirty="0">
              <a:ea typeface="Calibri"/>
              <a:cs typeface="Times New Roman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Existem duas maneiras de criar uma </a:t>
            </a:r>
            <a:r>
              <a:rPr lang="pt-BR" dirty="0" err="1" smtClean="0"/>
              <a:t>string</a:t>
            </a:r>
            <a:endParaRPr lang="pt-BR" dirty="0" smtClean="0"/>
          </a:p>
          <a:p>
            <a:pPr lvl="1"/>
            <a:r>
              <a:rPr lang="pt-BR" dirty="0" smtClean="0"/>
              <a:t>Através do operador </a:t>
            </a:r>
            <a:r>
              <a:rPr lang="pt-BR" b="1" dirty="0" smtClean="0">
                <a:latin typeface="Consolas" pitchFamily="49" charset="0"/>
                <a:cs typeface="Consolas" pitchFamily="49" charset="0"/>
              </a:rPr>
              <a:t>new</a:t>
            </a:r>
          </a:p>
          <a:p>
            <a:pPr marL="457200" lvl="1" indent="0">
              <a:buNone/>
            </a:pPr>
            <a:r>
              <a:rPr lang="pt-BR" sz="2000" dirty="0" err="1">
                <a:solidFill>
                  <a:srgbClr val="000000"/>
                </a:solidFill>
                <a:highlight>
                  <a:srgbClr val="E8F2FE"/>
                </a:highlight>
                <a:latin typeface="Courier New"/>
              </a:rPr>
              <a:t>String</a:t>
            </a:r>
            <a:r>
              <a:rPr lang="pt-BR" sz="2000" dirty="0">
                <a:solidFill>
                  <a:srgbClr val="000000"/>
                </a:solidFill>
                <a:highlight>
                  <a:srgbClr val="E8F2FE"/>
                </a:highlight>
                <a:latin typeface="Courier New"/>
              </a:rPr>
              <a:t> </a:t>
            </a:r>
            <a:r>
              <a:rPr lang="pt-BR" sz="2000" dirty="0" err="1">
                <a:solidFill>
                  <a:srgbClr val="000000"/>
                </a:solidFill>
                <a:highlight>
                  <a:srgbClr val="E8F2FE"/>
                </a:highlight>
                <a:latin typeface="Courier New"/>
              </a:rPr>
              <a:t>myName</a:t>
            </a:r>
            <a:r>
              <a:rPr lang="pt-BR" sz="2000" dirty="0">
                <a:solidFill>
                  <a:srgbClr val="000000"/>
                </a:solidFill>
                <a:highlight>
                  <a:srgbClr val="E8F2FE"/>
                </a:highlight>
                <a:latin typeface="Courier New"/>
              </a:rPr>
              <a:t> = </a:t>
            </a:r>
            <a:r>
              <a:rPr lang="pt-BR" sz="2000" b="1" dirty="0">
                <a:solidFill>
                  <a:srgbClr val="7F0055"/>
                </a:solidFill>
                <a:highlight>
                  <a:srgbClr val="E8F2FE"/>
                </a:highlight>
                <a:latin typeface="Courier New"/>
              </a:rPr>
              <a:t>new</a:t>
            </a:r>
            <a:r>
              <a:rPr lang="pt-BR" sz="2000" b="1" dirty="0">
                <a:solidFill>
                  <a:srgbClr val="000000"/>
                </a:solidFill>
                <a:highlight>
                  <a:srgbClr val="E8F2FE"/>
                </a:highlight>
                <a:latin typeface="Courier New"/>
              </a:rPr>
              <a:t> </a:t>
            </a:r>
            <a:r>
              <a:rPr lang="pt-BR" sz="2000" b="1" dirty="0" err="1">
                <a:solidFill>
                  <a:srgbClr val="000000"/>
                </a:solidFill>
                <a:highlight>
                  <a:srgbClr val="E8F2FE"/>
                </a:highlight>
                <a:latin typeface="Courier New"/>
              </a:rPr>
              <a:t>String</a:t>
            </a:r>
            <a:r>
              <a:rPr lang="pt-BR" sz="2000" b="1" dirty="0">
                <a:solidFill>
                  <a:srgbClr val="000000"/>
                </a:solidFill>
                <a:highlight>
                  <a:srgbClr val="E8F2FE"/>
                </a:highlight>
                <a:latin typeface="Courier New"/>
              </a:rPr>
              <a:t>(</a:t>
            </a:r>
            <a:r>
              <a:rPr lang="pt-BR" sz="2000" b="1" dirty="0">
                <a:solidFill>
                  <a:srgbClr val="2A00FF"/>
                </a:solidFill>
                <a:highlight>
                  <a:srgbClr val="E8F2FE"/>
                </a:highlight>
                <a:latin typeface="Courier New"/>
              </a:rPr>
              <a:t>"Fred Smith</a:t>
            </a:r>
            <a:r>
              <a:rPr lang="pt-BR" sz="2000" b="1" dirty="0" smtClean="0">
                <a:solidFill>
                  <a:srgbClr val="2A00FF"/>
                </a:solidFill>
                <a:highlight>
                  <a:srgbClr val="E8F2FE"/>
                </a:highlight>
                <a:latin typeface="Courier New"/>
              </a:rPr>
              <a:t>"</a:t>
            </a:r>
            <a:r>
              <a:rPr lang="pt-BR" sz="2000" b="1" dirty="0" smtClean="0">
                <a:solidFill>
                  <a:srgbClr val="000000"/>
                </a:solidFill>
                <a:highlight>
                  <a:srgbClr val="E8F2FE"/>
                </a:highlight>
                <a:latin typeface="Courier New"/>
              </a:rPr>
              <a:t>);</a:t>
            </a:r>
          </a:p>
          <a:p>
            <a:pPr lvl="1"/>
            <a:r>
              <a:rPr lang="pt-BR" dirty="0" smtClean="0"/>
              <a:t>Declarando os valores literais limitados por </a:t>
            </a:r>
            <a:r>
              <a:rPr lang="pt-BR" b="1" i="1" dirty="0" smtClean="0"/>
              <a:t>“aspas duplas”</a:t>
            </a:r>
          </a:p>
          <a:p>
            <a:pPr marL="457200" lvl="1" indent="0">
              <a:buNone/>
            </a:pPr>
            <a:r>
              <a:rPr lang="pt-BR" sz="2000" dirty="0" err="1">
                <a:solidFill>
                  <a:srgbClr val="000000"/>
                </a:solidFill>
                <a:highlight>
                  <a:srgbClr val="E8F2FE"/>
                </a:highlight>
                <a:latin typeface="Courier New"/>
              </a:rPr>
              <a:t>String</a:t>
            </a:r>
            <a:r>
              <a:rPr lang="pt-BR" sz="2000" dirty="0">
                <a:solidFill>
                  <a:srgbClr val="000000"/>
                </a:solidFill>
                <a:highlight>
                  <a:srgbClr val="E8F2FE"/>
                </a:highlight>
                <a:latin typeface="Courier New"/>
              </a:rPr>
              <a:t> </a:t>
            </a:r>
            <a:r>
              <a:rPr lang="pt-BR" sz="2000" dirty="0" err="1">
                <a:solidFill>
                  <a:srgbClr val="000000"/>
                </a:solidFill>
                <a:highlight>
                  <a:srgbClr val="E8F2FE"/>
                </a:highlight>
                <a:latin typeface="Courier New"/>
              </a:rPr>
              <a:t>myName</a:t>
            </a:r>
            <a:r>
              <a:rPr lang="pt-BR" sz="2000" dirty="0">
                <a:solidFill>
                  <a:srgbClr val="000000"/>
                </a:solidFill>
                <a:highlight>
                  <a:srgbClr val="E8F2FE"/>
                </a:highlight>
                <a:latin typeface="Courier New"/>
              </a:rPr>
              <a:t> = </a:t>
            </a:r>
            <a:r>
              <a:rPr lang="pt-BR" sz="2000" dirty="0">
                <a:solidFill>
                  <a:srgbClr val="2A00FF"/>
                </a:solidFill>
                <a:highlight>
                  <a:srgbClr val="E8F2FE"/>
                </a:highlight>
                <a:latin typeface="Courier New"/>
              </a:rPr>
              <a:t>"Fred Smith</a:t>
            </a:r>
            <a:r>
              <a:rPr lang="pt-BR" sz="2000" dirty="0" smtClean="0">
                <a:solidFill>
                  <a:srgbClr val="2A00FF"/>
                </a:solidFill>
                <a:highlight>
                  <a:srgbClr val="E8F2FE"/>
                </a:highlight>
                <a:latin typeface="Courier New"/>
              </a:rPr>
              <a:t>"</a:t>
            </a:r>
            <a:r>
              <a:rPr lang="pt-BR" sz="2000" dirty="0" smtClean="0">
                <a:solidFill>
                  <a:srgbClr val="000000"/>
                </a:solidFill>
                <a:highlight>
                  <a:srgbClr val="E8F2FE"/>
                </a:highlight>
                <a:latin typeface="Courier New"/>
              </a:rPr>
              <a:t>;</a:t>
            </a:r>
            <a:endParaRPr lang="pt-BR" sz="2000" b="1" i="1" dirty="0">
              <a:highlight>
                <a:srgbClr val="E8F2FE"/>
              </a:highlight>
              <a:latin typeface="Consolas" pitchFamily="49" charset="0"/>
              <a:cs typeface="Consolas" pitchFamily="49" charset="0"/>
            </a:endParaRPr>
          </a:p>
          <a:p>
            <a:pPr marL="457200" lvl="1" indent="0">
              <a:buNone/>
            </a:pPr>
            <a:endParaRPr lang="pt-BR" sz="2000" b="1" i="1" dirty="0" smtClean="0">
              <a:highlight>
                <a:srgbClr val="E8F2FE"/>
              </a:highligh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Usando a Classe </a:t>
            </a:r>
            <a:r>
              <a:rPr lang="pt-BR" dirty="0" err="1" smtClean="0"/>
              <a:t>String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304672636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Primeira execução </a:t>
            </a:r>
          </a:p>
          <a:p>
            <a:pPr lvl="1"/>
            <a:r>
              <a:rPr lang="pt-BR" dirty="0" err="1" smtClean="0"/>
              <a:t>exists</a:t>
            </a:r>
            <a:r>
              <a:rPr lang="pt-BR" dirty="0" smtClean="0"/>
              <a:t> retorna </a:t>
            </a:r>
            <a:r>
              <a:rPr lang="pt-BR" dirty="0" err="1" smtClean="0"/>
              <a:t>false</a:t>
            </a:r>
            <a:endParaRPr lang="pt-BR" dirty="0" smtClean="0"/>
          </a:p>
          <a:p>
            <a:pPr lvl="1"/>
            <a:r>
              <a:rPr lang="pt-BR" dirty="0" err="1" smtClean="0"/>
              <a:t>createNewFile</a:t>
            </a:r>
            <a:r>
              <a:rPr lang="pt-BR" dirty="0" smtClean="0"/>
              <a:t> retorna </a:t>
            </a:r>
            <a:r>
              <a:rPr lang="pt-BR" dirty="0" err="1" smtClean="0"/>
              <a:t>true</a:t>
            </a:r>
            <a:endParaRPr lang="pt-BR" dirty="0" smtClean="0"/>
          </a:p>
          <a:p>
            <a:pPr lvl="1"/>
            <a:r>
              <a:rPr lang="pt-BR" dirty="0" smtClean="0"/>
              <a:t>Segundo </a:t>
            </a:r>
            <a:r>
              <a:rPr lang="pt-BR" dirty="0" err="1" smtClean="0"/>
              <a:t>exists</a:t>
            </a:r>
            <a:r>
              <a:rPr lang="pt-BR" dirty="0" smtClean="0"/>
              <a:t> retorna </a:t>
            </a:r>
            <a:r>
              <a:rPr lang="pt-BR" dirty="0" err="1" smtClean="0"/>
              <a:t>true</a:t>
            </a:r>
            <a:endParaRPr lang="pt-BR" dirty="0" smtClean="0"/>
          </a:p>
          <a:p>
            <a:r>
              <a:rPr lang="pt-BR" dirty="0" smtClean="0"/>
              <a:t>Secunda execução</a:t>
            </a:r>
          </a:p>
          <a:p>
            <a:pPr lvl="1"/>
            <a:r>
              <a:rPr lang="pt-BR" dirty="0" err="1" smtClean="0"/>
              <a:t>exists</a:t>
            </a:r>
            <a:r>
              <a:rPr lang="pt-BR" dirty="0" smtClean="0"/>
              <a:t> retorna </a:t>
            </a:r>
            <a:r>
              <a:rPr lang="pt-BR" dirty="0" err="1" smtClean="0"/>
              <a:t>true</a:t>
            </a:r>
            <a:endParaRPr lang="pt-BR" dirty="0" smtClean="0"/>
          </a:p>
          <a:p>
            <a:pPr lvl="1"/>
            <a:r>
              <a:rPr lang="pt-BR" dirty="0" err="1" smtClean="0"/>
              <a:t>createNewFile</a:t>
            </a:r>
            <a:r>
              <a:rPr lang="pt-BR" dirty="0" smtClean="0"/>
              <a:t> retorna </a:t>
            </a:r>
            <a:r>
              <a:rPr lang="pt-BR" dirty="0" err="1" smtClean="0"/>
              <a:t>false</a:t>
            </a:r>
            <a:endParaRPr lang="pt-BR" dirty="0" smtClean="0"/>
          </a:p>
          <a:p>
            <a:pPr lvl="1"/>
            <a:r>
              <a:rPr lang="pt-BR" dirty="0" smtClean="0"/>
              <a:t>Segundo </a:t>
            </a:r>
            <a:r>
              <a:rPr lang="pt-BR" dirty="0" err="1" smtClean="0"/>
              <a:t>exists</a:t>
            </a:r>
            <a:r>
              <a:rPr lang="pt-BR" dirty="0" smtClean="0"/>
              <a:t> retorna </a:t>
            </a:r>
            <a:r>
              <a:rPr lang="pt-BR" dirty="0" err="1" smtClean="0"/>
              <a:t>true</a:t>
            </a:r>
            <a:r>
              <a:rPr lang="pt-BR" dirty="0" smtClean="0"/>
              <a:t> </a:t>
            </a:r>
            <a:r>
              <a:rPr lang="pt-BR" dirty="0" err="1" smtClean="0"/>
              <a:t>denovo</a:t>
            </a:r>
            <a:endParaRPr lang="pt-BR" dirty="0" smtClean="0"/>
          </a:p>
          <a:p>
            <a:pPr lvl="1"/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que aconteceu no exemplo?</a:t>
            </a:r>
            <a:endParaRPr lang="pt-BR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57200" y="-171400"/>
            <a:ext cx="8229600" cy="1143000"/>
          </a:xfrm>
        </p:spPr>
        <p:txBody>
          <a:bodyPr/>
          <a:lstStyle/>
          <a:p>
            <a:r>
              <a:rPr lang="pt-BR" dirty="0" smtClean="0"/>
              <a:t>Exemplo apenas com </a:t>
            </a:r>
            <a:r>
              <a:rPr lang="pt-BR" dirty="0" err="1" smtClean="0"/>
              <a:t>FileWriter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0" y="980728"/>
            <a:ext cx="9144000" cy="45520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class Writer2 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	public static void main(String [] </a:t>
            </a:r>
            <a:r>
              <a:rPr lang="en-US" dirty="0" err="1" smtClean="0">
                <a:ea typeface="Calibri"/>
                <a:cs typeface="Times New Roman"/>
              </a:rPr>
              <a:t>args</a:t>
            </a:r>
            <a:r>
              <a:rPr lang="en-US" dirty="0" smtClean="0">
                <a:ea typeface="Calibri"/>
                <a:cs typeface="Times New Roman"/>
              </a:rPr>
              <a:t>) 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		try 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			File </a:t>
            </a:r>
            <a:r>
              <a:rPr lang="en-US" dirty="0" err="1" smtClean="0">
                <a:ea typeface="Calibri"/>
                <a:cs typeface="Times New Roman"/>
              </a:rPr>
              <a:t>file</a:t>
            </a:r>
            <a:r>
              <a:rPr lang="en-US" dirty="0" smtClean="0">
                <a:ea typeface="Calibri"/>
                <a:cs typeface="Times New Roman"/>
              </a:rPr>
              <a:t> = new File("fileWrite2.txt"); // just an object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			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			</a:t>
            </a:r>
            <a:r>
              <a:rPr lang="en-US" dirty="0" err="1" smtClean="0">
                <a:ea typeface="Calibri"/>
                <a:cs typeface="Times New Roman"/>
              </a:rPr>
              <a:t>FileWriter</a:t>
            </a:r>
            <a:r>
              <a:rPr lang="en-US" dirty="0" smtClean="0">
                <a:ea typeface="Calibri"/>
                <a:cs typeface="Times New Roman"/>
              </a:rPr>
              <a:t> </a:t>
            </a:r>
            <a:r>
              <a:rPr lang="en-US" dirty="0" err="1" smtClean="0">
                <a:ea typeface="Calibri"/>
                <a:cs typeface="Times New Roman"/>
              </a:rPr>
              <a:t>fw</a:t>
            </a:r>
            <a:r>
              <a:rPr lang="en-US" dirty="0" smtClean="0">
                <a:ea typeface="Calibri"/>
                <a:cs typeface="Times New Roman"/>
              </a:rPr>
              <a:t> = new </a:t>
            </a:r>
            <a:r>
              <a:rPr lang="en-US" dirty="0" err="1" smtClean="0">
                <a:ea typeface="Calibri"/>
                <a:cs typeface="Times New Roman"/>
              </a:rPr>
              <a:t>FileWriter</a:t>
            </a:r>
            <a:r>
              <a:rPr lang="en-US" dirty="0" smtClean="0">
                <a:ea typeface="Calibri"/>
                <a:cs typeface="Times New Roman"/>
              </a:rPr>
              <a:t>(file); // create an actual file				        				// &amp; a </a:t>
            </a:r>
            <a:r>
              <a:rPr lang="en-US" dirty="0" err="1" smtClean="0">
                <a:ea typeface="Calibri"/>
                <a:cs typeface="Times New Roman"/>
              </a:rPr>
              <a:t>FileWriter</a:t>
            </a:r>
            <a:r>
              <a:rPr lang="en-US" dirty="0" smtClean="0">
                <a:ea typeface="Calibri"/>
                <a:cs typeface="Times New Roman"/>
              </a:rPr>
              <a:t> </a:t>
            </a:r>
            <a:r>
              <a:rPr lang="en-US" dirty="0" err="1" smtClean="0">
                <a:ea typeface="Calibri"/>
                <a:cs typeface="Times New Roman"/>
              </a:rPr>
              <a:t>obj</a:t>
            </a:r>
            <a:endParaRPr lang="en-US" dirty="0" smtClean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			</a:t>
            </a:r>
            <a:r>
              <a:rPr lang="en-US" dirty="0" err="1" smtClean="0">
                <a:ea typeface="Calibri"/>
                <a:cs typeface="Times New Roman"/>
              </a:rPr>
              <a:t>fw.write</a:t>
            </a:r>
            <a:r>
              <a:rPr lang="en-US" dirty="0" smtClean="0">
                <a:ea typeface="Calibri"/>
                <a:cs typeface="Times New Roman"/>
              </a:rPr>
              <a:t>("howdy\</a:t>
            </a:r>
            <a:r>
              <a:rPr lang="en-US" dirty="0" err="1" smtClean="0">
                <a:ea typeface="Calibri"/>
                <a:cs typeface="Times New Roman"/>
              </a:rPr>
              <a:t>nfolks</a:t>
            </a:r>
            <a:r>
              <a:rPr lang="en-US" dirty="0" smtClean="0">
                <a:ea typeface="Calibri"/>
                <a:cs typeface="Times New Roman"/>
              </a:rPr>
              <a:t>\n"); // write characters to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						// the file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			</a:t>
            </a:r>
            <a:r>
              <a:rPr lang="en-US" dirty="0" err="1" smtClean="0">
                <a:ea typeface="Calibri"/>
                <a:cs typeface="Times New Roman"/>
              </a:rPr>
              <a:t>fw.flush</a:t>
            </a:r>
            <a:r>
              <a:rPr lang="en-US" dirty="0" smtClean="0">
                <a:ea typeface="Calibri"/>
                <a:cs typeface="Times New Roman"/>
              </a:rPr>
              <a:t>(); // flush before closing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			</a:t>
            </a:r>
            <a:r>
              <a:rPr lang="en-US" dirty="0" err="1" smtClean="0">
                <a:ea typeface="Calibri"/>
                <a:cs typeface="Times New Roman"/>
              </a:rPr>
              <a:t>fw.close</a:t>
            </a:r>
            <a:r>
              <a:rPr lang="en-US" dirty="0" smtClean="0">
                <a:ea typeface="Calibri"/>
                <a:cs typeface="Times New Roman"/>
              </a:rPr>
              <a:t>(); // close file when done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		} catch(</a:t>
            </a:r>
            <a:r>
              <a:rPr lang="en-US" dirty="0" err="1" smtClean="0">
                <a:ea typeface="Calibri"/>
                <a:cs typeface="Times New Roman"/>
              </a:rPr>
              <a:t>IOException</a:t>
            </a:r>
            <a:r>
              <a:rPr lang="en-US" dirty="0" smtClean="0">
                <a:ea typeface="Calibri"/>
                <a:cs typeface="Times New Roman"/>
              </a:rPr>
              <a:t> e) { }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	}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}</a:t>
            </a:r>
            <a:endParaRPr lang="pt-BR" dirty="0">
              <a:ea typeface="Calibri"/>
              <a:cs typeface="Times New Roman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57200" y="-315416"/>
            <a:ext cx="8229600" cy="1143000"/>
          </a:xfrm>
        </p:spPr>
        <p:txBody>
          <a:bodyPr/>
          <a:lstStyle/>
          <a:p>
            <a:r>
              <a:rPr lang="pt-BR" dirty="0" smtClean="0"/>
              <a:t>Exemplo apenas com </a:t>
            </a:r>
            <a:r>
              <a:rPr lang="pt-BR" dirty="0" err="1" smtClean="0"/>
              <a:t>FileReader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0" y="548680"/>
            <a:ext cx="9144000" cy="64633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class Reader 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	public static void main(String [] </a:t>
            </a:r>
            <a:r>
              <a:rPr lang="en-US" dirty="0" err="1" smtClean="0">
                <a:ea typeface="Calibri"/>
                <a:cs typeface="Times New Roman"/>
              </a:rPr>
              <a:t>args</a:t>
            </a:r>
            <a:r>
              <a:rPr lang="en-US" dirty="0" smtClean="0">
                <a:ea typeface="Calibri"/>
                <a:cs typeface="Times New Roman"/>
              </a:rPr>
              <a:t>) 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		char[] in = new char[50]; // to store input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		</a:t>
            </a:r>
            <a:r>
              <a:rPr lang="en-US" dirty="0" err="1" smtClean="0">
                <a:ea typeface="Calibri"/>
                <a:cs typeface="Times New Roman"/>
              </a:rPr>
              <a:t>int</a:t>
            </a:r>
            <a:r>
              <a:rPr lang="en-US" dirty="0" smtClean="0">
                <a:ea typeface="Calibri"/>
                <a:cs typeface="Times New Roman"/>
              </a:rPr>
              <a:t> size = 0;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		try 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			File </a:t>
            </a:r>
            <a:r>
              <a:rPr lang="en-US" dirty="0" err="1" smtClean="0">
                <a:ea typeface="Calibri"/>
                <a:cs typeface="Times New Roman"/>
              </a:rPr>
              <a:t>file</a:t>
            </a:r>
            <a:r>
              <a:rPr lang="en-US" dirty="0" smtClean="0">
                <a:ea typeface="Calibri"/>
                <a:cs typeface="Times New Roman"/>
              </a:rPr>
              <a:t> = new File("fileWrite2.txt"); // finds again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endParaRPr lang="en-US" dirty="0" smtClean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			</a:t>
            </a:r>
            <a:r>
              <a:rPr lang="en-US" dirty="0" err="1" smtClean="0">
                <a:ea typeface="Calibri"/>
                <a:cs typeface="Times New Roman"/>
              </a:rPr>
              <a:t>FileReader</a:t>
            </a:r>
            <a:r>
              <a:rPr lang="en-US" dirty="0" smtClean="0">
                <a:ea typeface="Calibri"/>
                <a:cs typeface="Times New Roman"/>
              </a:rPr>
              <a:t> </a:t>
            </a:r>
            <a:r>
              <a:rPr lang="en-US" dirty="0" err="1" smtClean="0">
                <a:ea typeface="Calibri"/>
                <a:cs typeface="Times New Roman"/>
              </a:rPr>
              <a:t>fr</a:t>
            </a:r>
            <a:r>
              <a:rPr lang="en-US" dirty="0" smtClean="0">
                <a:ea typeface="Calibri"/>
                <a:cs typeface="Times New Roman"/>
              </a:rPr>
              <a:t> =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			new </a:t>
            </a:r>
            <a:r>
              <a:rPr lang="en-US" dirty="0" err="1" smtClean="0">
                <a:ea typeface="Calibri"/>
                <a:cs typeface="Times New Roman"/>
              </a:rPr>
              <a:t>FileReader</a:t>
            </a:r>
            <a:r>
              <a:rPr lang="en-US" dirty="0" smtClean="0">
                <a:ea typeface="Calibri"/>
                <a:cs typeface="Times New Roman"/>
              </a:rPr>
              <a:t>(file);// create a </a:t>
            </a:r>
            <a:r>
              <a:rPr lang="en-US" dirty="0" err="1" smtClean="0">
                <a:ea typeface="Calibri"/>
                <a:cs typeface="Times New Roman"/>
              </a:rPr>
              <a:t>FileReader</a:t>
            </a:r>
            <a:r>
              <a:rPr lang="en-US" dirty="0" smtClean="0">
                <a:ea typeface="Calibri"/>
                <a:cs typeface="Times New Roman"/>
              </a:rPr>
              <a:t> object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			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			size = </a:t>
            </a:r>
            <a:r>
              <a:rPr lang="en-US" dirty="0" err="1" smtClean="0">
                <a:ea typeface="Calibri"/>
                <a:cs typeface="Times New Roman"/>
              </a:rPr>
              <a:t>fr.read</a:t>
            </a:r>
            <a:r>
              <a:rPr lang="en-US" dirty="0" smtClean="0">
                <a:ea typeface="Calibri"/>
                <a:cs typeface="Times New Roman"/>
              </a:rPr>
              <a:t>(in); // read the whole file!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			</a:t>
            </a:r>
            <a:r>
              <a:rPr lang="en-US" dirty="0" err="1" smtClean="0">
                <a:ea typeface="Calibri"/>
                <a:cs typeface="Times New Roman"/>
              </a:rPr>
              <a:t>System.out.print</a:t>
            </a:r>
            <a:r>
              <a:rPr lang="en-US" dirty="0" smtClean="0">
                <a:ea typeface="Calibri"/>
                <a:cs typeface="Times New Roman"/>
              </a:rPr>
              <a:t>(size + " "); // how many bytes read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			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			for(char c : in) // print the array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			</a:t>
            </a:r>
            <a:r>
              <a:rPr lang="en-US" dirty="0" err="1" smtClean="0">
                <a:ea typeface="Calibri"/>
                <a:cs typeface="Times New Roman"/>
              </a:rPr>
              <a:t>System.out.print</a:t>
            </a:r>
            <a:r>
              <a:rPr lang="en-US" dirty="0" smtClean="0">
                <a:ea typeface="Calibri"/>
                <a:cs typeface="Times New Roman"/>
              </a:rPr>
              <a:t>(c);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			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			</a:t>
            </a:r>
            <a:r>
              <a:rPr lang="en-US" dirty="0" err="1" smtClean="0">
                <a:ea typeface="Calibri"/>
                <a:cs typeface="Times New Roman"/>
              </a:rPr>
              <a:t>fr.close</a:t>
            </a:r>
            <a:r>
              <a:rPr lang="en-US" dirty="0" smtClean="0">
                <a:ea typeface="Calibri"/>
                <a:cs typeface="Times New Roman"/>
              </a:rPr>
              <a:t>(); // again, always close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		} catch(</a:t>
            </a:r>
            <a:r>
              <a:rPr lang="en-US" dirty="0" err="1" smtClean="0">
                <a:ea typeface="Calibri"/>
                <a:cs typeface="Times New Roman"/>
              </a:rPr>
              <a:t>IOException</a:t>
            </a:r>
            <a:r>
              <a:rPr lang="en-US" dirty="0" smtClean="0">
                <a:ea typeface="Calibri"/>
                <a:cs typeface="Times New Roman"/>
              </a:rPr>
              <a:t> e) { }	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	}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}</a:t>
            </a:r>
            <a:endParaRPr lang="pt-BR" dirty="0">
              <a:ea typeface="Calibri"/>
              <a:cs typeface="Times New Roman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 descr="classesIO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395536" y="42475"/>
            <a:ext cx="8352928" cy="6482869"/>
          </a:xfr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57200" y="-171400"/>
            <a:ext cx="8229600" cy="1143000"/>
          </a:xfrm>
        </p:spPr>
        <p:txBody>
          <a:bodyPr/>
          <a:lstStyle/>
          <a:p>
            <a:r>
              <a:rPr lang="pt-BR" dirty="0" smtClean="0"/>
              <a:t>Exemplo com </a:t>
            </a:r>
            <a:r>
              <a:rPr lang="pt-BR" dirty="0" err="1" smtClean="0"/>
              <a:t>PrintWriter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0" y="980728"/>
            <a:ext cx="9144000" cy="55076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class Writer2 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	public static void main(String [] </a:t>
            </a:r>
            <a:r>
              <a:rPr lang="en-US" dirty="0" err="1" smtClean="0">
                <a:ea typeface="Calibri"/>
                <a:cs typeface="Times New Roman"/>
              </a:rPr>
              <a:t>args</a:t>
            </a:r>
            <a:r>
              <a:rPr lang="en-US" dirty="0" smtClean="0">
                <a:ea typeface="Calibri"/>
                <a:cs typeface="Times New Roman"/>
              </a:rPr>
              <a:t>) 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		try 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			File </a:t>
            </a:r>
            <a:r>
              <a:rPr lang="en-US" dirty="0" err="1" smtClean="0">
                <a:ea typeface="Calibri"/>
                <a:cs typeface="Times New Roman"/>
              </a:rPr>
              <a:t>file</a:t>
            </a:r>
            <a:r>
              <a:rPr lang="en-US" dirty="0" smtClean="0">
                <a:ea typeface="Calibri"/>
                <a:cs typeface="Times New Roman"/>
              </a:rPr>
              <a:t> = new File("fileWrite2.txt"); // just an object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			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			</a:t>
            </a:r>
            <a:r>
              <a:rPr lang="en-US" dirty="0" err="1" smtClean="0">
                <a:ea typeface="Calibri"/>
                <a:cs typeface="Times New Roman"/>
              </a:rPr>
              <a:t>FileWriter</a:t>
            </a:r>
            <a:r>
              <a:rPr lang="en-US" dirty="0" smtClean="0">
                <a:ea typeface="Calibri"/>
                <a:cs typeface="Times New Roman"/>
              </a:rPr>
              <a:t> </a:t>
            </a:r>
            <a:r>
              <a:rPr lang="en-US" dirty="0" err="1" smtClean="0">
                <a:ea typeface="Calibri"/>
                <a:cs typeface="Times New Roman"/>
              </a:rPr>
              <a:t>fw</a:t>
            </a:r>
            <a:r>
              <a:rPr lang="en-US" dirty="0" smtClean="0">
                <a:ea typeface="Calibri"/>
                <a:cs typeface="Times New Roman"/>
              </a:rPr>
              <a:t> = new </a:t>
            </a:r>
            <a:r>
              <a:rPr lang="en-US" dirty="0" err="1" smtClean="0">
                <a:ea typeface="Calibri"/>
                <a:cs typeface="Times New Roman"/>
              </a:rPr>
              <a:t>FileWriter</a:t>
            </a:r>
            <a:r>
              <a:rPr lang="en-US" dirty="0" smtClean="0">
                <a:ea typeface="Calibri"/>
                <a:cs typeface="Times New Roman"/>
              </a:rPr>
              <a:t>(file); // create an actual file				        				// &amp; a </a:t>
            </a:r>
            <a:r>
              <a:rPr lang="en-US" dirty="0" err="1" smtClean="0">
                <a:ea typeface="Calibri"/>
                <a:cs typeface="Times New Roman"/>
              </a:rPr>
              <a:t>FileWriter</a:t>
            </a:r>
            <a:r>
              <a:rPr lang="en-US" dirty="0" smtClean="0">
                <a:ea typeface="Calibri"/>
                <a:cs typeface="Times New Roman"/>
              </a:rPr>
              <a:t> </a:t>
            </a:r>
            <a:r>
              <a:rPr lang="en-US" dirty="0" err="1" smtClean="0">
                <a:ea typeface="Calibri"/>
                <a:cs typeface="Times New Roman"/>
              </a:rPr>
              <a:t>obj</a:t>
            </a:r>
            <a:endParaRPr lang="en-US" dirty="0" smtClean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			</a:t>
            </a:r>
            <a:r>
              <a:rPr lang="en-US" dirty="0" err="1" smtClean="0">
                <a:ea typeface="Calibri"/>
                <a:cs typeface="Times New Roman"/>
              </a:rPr>
              <a:t>PrintWriter</a:t>
            </a:r>
            <a:r>
              <a:rPr lang="en-US" dirty="0" smtClean="0">
                <a:ea typeface="Calibri"/>
                <a:cs typeface="Times New Roman"/>
              </a:rPr>
              <a:t> pw = new </a:t>
            </a:r>
            <a:r>
              <a:rPr lang="en-US" dirty="0" err="1" smtClean="0">
                <a:ea typeface="Calibri"/>
                <a:cs typeface="Times New Roman"/>
              </a:rPr>
              <a:t>PrintWriter</a:t>
            </a:r>
            <a:r>
              <a:rPr lang="en-US" dirty="0" smtClean="0">
                <a:ea typeface="Calibri"/>
                <a:cs typeface="Times New Roman"/>
              </a:rPr>
              <a:t>(</a:t>
            </a:r>
            <a:r>
              <a:rPr lang="en-US" dirty="0" err="1" smtClean="0">
                <a:ea typeface="Calibri"/>
                <a:cs typeface="Times New Roman"/>
              </a:rPr>
              <a:t>fw</a:t>
            </a:r>
            <a:r>
              <a:rPr lang="en-US" dirty="0" smtClean="0">
                <a:ea typeface="Calibri"/>
                <a:cs typeface="Times New Roman"/>
              </a:rPr>
              <a:t>); // create a </a:t>
            </a:r>
            <a:r>
              <a:rPr lang="en-US" dirty="0" err="1" smtClean="0">
                <a:ea typeface="Calibri"/>
                <a:cs typeface="Times New Roman"/>
              </a:rPr>
              <a:t>PrintWriter</a:t>
            </a:r>
            <a:endParaRPr lang="en-US" dirty="0" smtClean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							// that will send its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							// output to a Writer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			</a:t>
            </a:r>
            <a:r>
              <a:rPr lang="en-US" dirty="0" err="1" smtClean="0">
                <a:ea typeface="Calibri"/>
                <a:cs typeface="Times New Roman"/>
              </a:rPr>
              <a:t>pw.println</a:t>
            </a:r>
            <a:r>
              <a:rPr lang="en-US" dirty="0" smtClean="0">
                <a:ea typeface="Calibri"/>
                <a:cs typeface="Times New Roman"/>
              </a:rPr>
              <a:t>("howdy"); // write the data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			</a:t>
            </a:r>
            <a:r>
              <a:rPr lang="en-US" dirty="0" err="1" smtClean="0">
                <a:ea typeface="Calibri"/>
                <a:cs typeface="Times New Roman"/>
              </a:rPr>
              <a:t>pw.println</a:t>
            </a:r>
            <a:r>
              <a:rPr lang="en-US" dirty="0" smtClean="0">
                <a:ea typeface="Calibri"/>
                <a:cs typeface="Times New Roman"/>
              </a:rPr>
              <a:t>("folks");		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			</a:t>
            </a:r>
            <a:r>
              <a:rPr lang="en-US" dirty="0" err="1" smtClean="0">
                <a:ea typeface="Calibri"/>
                <a:cs typeface="Times New Roman"/>
              </a:rPr>
              <a:t>pw.flush</a:t>
            </a:r>
            <a:r>
              <a:rPr lang="en-US" dirty="0" smtClean="0">
                <a:ea typeface="Calibri"/>
                <a:cs typeface="Times New Roman"/>
              </a:rPr>
              <a:t>(); // flush before closing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			</a:t>
            </a:r>
            <a:r>
              <a:rPr lang="en-US" dirty="0" err="1" smtClean="0">
                <a:ea typeface="Calibri"/>
                <a:cs typeface="Times New Roman"/>
              </a:rPr>
              <a:t>pw.close</a:t>
            </a:r>
            <a:r>
              <a:rPr lang="en-US" dirty="0" smtClean="0">
                <a:ea typeface="Calibri"/>
                <a:cs typeface="Times New Roman"/>
              </a:rPr>
              <a:t>(); // close file when done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		} catch(</a:t>
            </a:r>
            <a:r>
              <a:rPr lang="en-US" dirty="0" err="1" smtClean="0">
                <a:ea typeface="Calibri"/>
                <a:cs typeface="Times New Roman"/>
              </a:rPr>
              <a:t>IOException</a:t>
            </a:r>
            <a:r>
              <a:rPr lang="en-US" dirty="0" smtClean="0">
                <a:ea typeface="Calibri"/>
                <a:cs typeface="Times New Roman"/>
              </a:rPr>
              <a:t> e) { }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	}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}</a:t>
            </a:r>
            <a:endParaRPr lang="pt-BR" dirty="0">
              <a:ea typeface="Calibri"/>
              <a:cs typeface="Times New Roman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57200" y="-315416"/>
            <a:ext cx="8229600" cy="1143000"/>
          </a:xfrm>
        </p:spPr>
        <p:txBody>
          <a:bodyPr/>
          <a:lstStyle/>
          <a:p>
            <a:r>
              <a:rPr lang="pt-BR" dirty="0" smtClean="0"/>
              <a:t>Exemplo com </a:t>
            </a:r>
            <a:r>
              <a:rPr lang="pt-BR" dirty="0" err="1" smtClean="0"/>
              <a:t>BufferedReader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0" y="548680"/>
            <a:ext cx="9144000" cy="61447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class Reader 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	public static void main(String [] </a:t>
            </a:r>
            <a:r>
              <a:rPr lang="en-US" dirty="0" err="1" smtClean="0">
                <a:ea typeface="Calibri"/>
                <a:cs typeface="Times New Roman"/>
              </a:rPr>
              <a:t>args</a:t>
            </a:r>
            <a:r>
              <a:rPr lang="en-US" dirty="0" smtClean="0">
                <a:ea typeface="Calibri"/>
                <a:cs typeface="Times New Roman"/>
              </a:rPr>
              <a:t>) 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		try 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			File </a:t>
            </a:r>
            <a:r>
              <a:rPr lang="en-US" dirty="0" err="1" smtClean="0">
                <a:ea typeface="Calibri"/>
                <a:cs typeface="Times New Roman"/>
              </a:rPr>
              <a:t>file</a:t>
            </a:r>
            <a:r>
              <a:rPr lang="en-US" dirty="0" smtClean="0">
                <a:ea typeface="Calibri"/>
                <a:cs typeface="Times New Roman"/>
              </a:rPr>
              <a:t> = new File("fileWrite2.txt"); // finds again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endParaRPr lang="en-US" dirty="0" smtClean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			</a:t>
            </a:r>
            <a:r>
              <a:rPr lang="en-US" dirty="0" err="1" smtClean="0">
                <a:ea typeface="Calibri"/>
                <a:cs typeface="Times New Roman"/>
              </a:rPr>
              <a:t>FileReader</a:t>
            </a:r>
            <a:r>
              <a:rPr lang="en-US" dirty="0" smtClean="0">
                <a:ea typeface="Calibri"/>
                <a:cs typeface="Times New Roman"/>
              </a:rPr>
              <a:t> </a:t>
            </a:r>
            <a:r>
              <a:rPr lang="en-US" dirty="0" err="1" smtClean="0">
                <a:ea typeface="Calibri"/>
                <a:cs typeface="Times New Roman"/>
              </a:rPr>
              <a:t>fr</a:t>
            </a:r>
            <a:r>
              <a:rPr lang="en-US" dirty="0" smtClean="0">
                <a:ea typeface="Calibri"/>
                <a:cs typeface="Times New Roman"/>
              </a:rPr>
              <a:t> =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			new </a:t>
            </a:r>
            <a:r>
              <a:rPr lang="en-US" dirty="0" err="1" smtClean="0">
                <a:ea typeface="Calibri"/>
                <a:cs typeface="Times New Roman"/>
              </a:rPr>
              <a:t>FileReader</a:t>
            </a:r>
            <a:r>
              <a:rPr lang="en-US" dirty="0" smtClean="0">
                <a:ea typeface="Calibri"/>
                <a:cs typeface="Times New Roman"/>
              </a:rPr>
              <a:t>(file);// create a </a:t>
            </a:r>
            <a:r>
              <a:rPr lang="en-US" dirty="0" err="1" smtClean="0">
                <a:ea typeface="Calibri"/>
                <a:cs typeface="Times New Roman"/>
              </a:rPr>
              <a:t>FileReader</a:t>
            </a:r>
            <a:r>
              <a:rPr lang="en-US" dirty="0" smtClean="0">
                <a:ea typeface="Calibri"/>
                <a:cs typeface="Times New Roman"/>
              </a:rPr>
              <a:t> object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			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			</a:t>
            </a:r>
            <a:r>
              <a:rPr lang="en-US" dirty="0" err="1" smtClean="0">
                <a:ea typeface="Calibri"/>
                <a:cs typeface="Times New Roman"/>
              </a:rPr>
              <a:t>BufferedReader</a:t>
            </a:r>
            <a:r>
              <a:rPr lang="en-US" dirty="0" smtClean="0">
                <a:ea typeface="Calibri"/>
                <a:cs typeface="Times New Roman"/>
              </a:rPr>
              <a:t> </a:t>
            </a:r>
            <a:r>
              <a:rPr lang="en-US" dirty="0" err="1" smtClean="0">
                <a:ea typeface="Calibri"/>
                <a:cs typeface="Times New Roman"/>
              </a:rPr>
              <a:t>br</a:t>
            </a:r>
            <a:r>
              <a:rPr lang="en-US" dirty="0" smtClean="0">
                <a:ea typeface="Calibri"/>
                <a:cs typeface="Times New Roman"/>
              </a:rPr>
              <a:t> =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			new </a:t>
            </a:r>
            <a:r>
              <a:rPr lang="en-US" dirty="0" err="1" smtClean="0">
                <a:ea typeface="Calibri"/>
                <a:cs typeface="Times New Roman"/>
              </a:rPr>
              <a:t>BufferedReader</a:t>
            </a:r>
            <a:r>
              <a:rPr lang="en-US" dirty="0" smtClean="0">
                <a:ea typeface="Calibri"/>
                <a:cs typeface="Times New Roman"/>
              </a:rPr>
              <a:t>(</a:t>
            </a:r>
            <a:r>
              <a:rPr lang="en-US" dirty="0" err="1" smtClean="0">
                <a:ea typeface="Calibri"/>
                <a:cs typeface="Times New Roman"/>
              </a:rPr>
              <a:t>fr</a:t>
            </a:r>
            <a:r>
              <a:rPr lang="en-US" dirty="0" smtClean="0">
                <a:ea typeface="Calibri"/>
                <a:cs typeface="Times New Roman"/>
              </a:rPr>
              <a:t>); // create a </a:t>
            </a:r>
            <a:r>
              <a:rPr lang="en-US" dirty="0" err="1" smtClean="0">
                <a:ea typeface="Calibri"/>
                <a:cs typeface="Times New Roman"/>
              </a:rPr>
              <a:t>BufferReader</a:t>
            </a:r>
            <a:r>
              <a:rPr lang="en-US" dirty="0" smtClean="0">
                <a:ea typeface="Calibri"/>
                <a:cs typeface="Times New Roman"/>
              </a:rPr>
              <a:t> to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						// get its data from a Reader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			String data = null;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			while((data = </a:t>
            </a:r>
            <a:r>
              <a:rPr lang="en-US" dirty="0" err="1" smtClean="0">
                <a:ea typeface="Calibri"/>
                <a:cs typeface="Times New Roman"/>
              </a:rPr>
              <a:t>br.readLine</a:t>
            </a:r>
            <a:r>
              <a:rPr lang="en-US" dirty="0" smtClean="0">
                <a:ea typeface="Calibri"/>
                <a:cs typeface="Times New Roman"/>
              </a:rPr>
              <a:t>())!=null){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				</a:t>
            </a:r>
            <a:r>
              <a:rPr lang="en-US" dirty="0" err="1" smtClean="0">
                <a:ea typeface="Calibri"/>
                <a:cs typeface="Times New Roman"/>
              </a:rPr>
              <a:t>System.out.println</a:t>
            </a:r>
            <a:r>
              <a:rPr lang="en-US" dirty="0" smtClean="0">
                <a:ea typeface="Calibri"/>
                <a:cs typeface="Times New Roman"/>
              </a:rPr>
              <a:t>(data);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			}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			</a:t>
            </a:r>
            <a:r>
              <a:rPr lang="en-US" dirty="0" err="1" smtClean="0">
                <a:ea typeface="Calibri"/>
                <a:cs typeface="Times New Roman"/>
              </a:rPr>
              <a:t>fr.close</a:t>
            </a:r>
            <a:r>
              <a:rPr lang="en-US" dirty="0" smtClean="0">
                <a:ea typeface="Calibri"/>
                <a:cs typeface="Times New Roman"/>
              </a:rPr>
              <a:t>(); // again, always close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		} catch(</a:t>
            </a:r>
            <a:r>
              <a:rPr lang="en-US" dirty="0" err="1" smtClean="0">
                <a:ea typeface="Calibri"/>
                <a:cs typeface="Times New Roman"/>
              </a:rPr>
              <a:t>IOException</a:t>
            </a:r>
            <a:r>
              <a:rPr lang="en-US" dirty="0" smtClean="0">
                <a:ea typeface="Calibri"/>
                <a:cs typeface="Times New Roman"/>
              </a:rPr>
              <a:t> e) { }	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	}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}</a:t>
            </a:r>
            <a:endParaRPr lang="pt-BR" dirty="0">
              <a:ea typeface="Calibri"/>
              <a:cs typeface="Times New Roman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323528" y="1600200"/>
            <a:ext cx="8363272" cy="4525963"/>
          </a:xfrm>
        </p:spPr>
        <p:txBody>
          <a:bodyPr/>
          <a:lstStyle/>
          <a:p>
            <a:r>
              <a:rPr lang="pt-BR" dirty="0" smtClean="0"/>
              <a:t>File </a:t>
            </a:r>
            <a:r>
              <a:rPr lang="pt-BR" dirty="0" err="1" smtClean="0"/>
              <a:t>file</a:t>
            </a:r>
            <a:r>
              <a:rPr lang="pt-BR" dirty="0" smtClean="0"/>
              <a:t> = </a:t>
            </a:r>
            <a:r>
              <a:rPr lang="pt-BR" dirty="0" err="1" smtClean="0"/>
              <a:t>new</a:t>
            </a:r>
            <a:r>
              <a:rPr lang="pt-BR" dirty="0" smtClean="0"/>
              <a:t> File(“</a:t>
            </a:r>
            <a:r>
              <a:rPr lang="pt-BR" dirty="0" err="1" smtClean="0"/>
              <a:t>foo</a:t>
            </a:r>
            <a:r>
              <a:rPr lang="pt-BR" dirty="0" smtClean="0"/>
              <a:t>”);</a:t>
            </a:r>
          </a:p>
          <a:p>
            <a:pPr lvl="1"/>
            <a:r>
              <a:rPr lang="pt-BR" dirty="0" smtClean="0"/>
              <a:t>Se “</a:t>
            </a:r>
            <a:r>
              <a:rPr lang="pt-BR" dirty="0" err="1" smtClean="0"/>
              <a:t>foo</a:t>
            </a:r>
            <a:r>
              <a:rPr lang="pt-BR" dirty="0" smtClean="0"/>
              <a:t>” não existe, nada é criado</a:t>
            </a:r>
          </a:p>
          <a:p>
            <a:pPr lvl="1"/>
            <a:r>
              <a:rPr lang="pt-BR" dirty="0" smtClean="0"/>
              <a:t>Se “</a:t>
            </a:r>
            <a:r>
              <a:rPr lang="pt-BR" dirty="0" err="1" smtClean="0"/>
              <a:t>foo</a:t>
            </a:r>
            <a:r>
              <a:rPr lang="pt-BR" dirty="0" smtClean="0"/>
              <a:t>” existe, o objeto file já se refere a esse arquivo ou diretório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Trabalhando com Arquivos e Diretórios</a:t>
            </a:r>
            <a:endParaRPr lang="pt-BR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323528" y="1600200"/>
            <a:ext cx="8363272" cy="4525963"/>
          </a:xfrm>
        </p:spPr>
        <p:txBody>
          <a:bodyPr>
            <a:normAutofit fontScale="92500" lnSpcReduction="10000"/>
          </a:bodyPr>
          <a:lstStyle/>
          <a:p>
            <a:r>
              <a:rPr lang="pt-BR" dirty="0" smtClean="0"/>
              <a:t>Para criar um arquivo vazio precisamos:</a:t>
            </a:r>
          </a:p>
          <a:p>
            <a:pPr lvl="1"/>
            <a:r>
              <a:rPr lang="pt-BR" dirty="0" smtClean="0"/>
              <a:t>Chamar o método file.</a:t>
            </a:r>
            <a:r>
              <a:rPr lang="pt-BR" dirty="0" err="1" smtClean="0"/>
              <a:t>createNewFile</a:t>
            </a:r>
            <a:r>
              <a:rPr lang="pt-BR" dirty="0" smtClean="0"/>
              <a:t>();</a:t>
            </a:r>
          </a:p>
          <a:p>
            <a:pPr lvl="1"/>
            <a:r>
              <a:rPr lang="pt-BR" dirty="0" smtClean="0"/>
              <a:t>Passar o arquivo file por meio de construtor para um </a:t>
            </a:r>
            <a:r>
              <a:rPr lang="pt-BR" dirty="0" err="1" smtClean="0"/>
              <a:t>FileWriter</a:t>
            </a:r>
            <a:r>
              <a:rPr lang="pt-BR" dirty="0" smtClean="0"/>
              <a:t> ou </a:t>
            </a:r>
            <a:r>
              <a:rPr lang="pt-BR" dirty="0" err="1" smtClean="0"/>
              <a:t>PrintWriter</a:t>
            </a:r>
            <a:endParaRPr lang="pt-BR" dirty="0" smtClean="0"/>
          </a:p>
          <a:p>
            <a:r>
              <a:rPr lang="pt-BR" dirty="0" smtClean="0"/>
              <a:t>Para criar um diretório</a:t>
            </a:r>
          </a:p>
          <a:p>
            <a:pPr lvl="1"/>
            <a:r>
              <a:rPr lang="pt-BR" dirty="0" smtClean="0"/>
              <a:t>Chamamos o método file.</a:t>
            </a:r>
            <a:r>
              <a:rPr lang="pt-BR" dirty="0" err="1" smtClean="0"/>
              <a:t>mkdir</a:t>
            </a:r>
            <a:r>
              <a:rPr lang="pt-BR" dirty="0" smtClean="0"/>
              <a:t>();</a:t>
            </a:r>
          </a:p>
          <a:p>
            <a:pPr lvl="1"/>
            <a:r>
              <a:rPr lang="pt-BR" dirty="0" smtClean="0"/>
              <a:t>Com o construtor File(file, “foo2”), criamos um arquivo “foo2” nesse diretório</a:t>
            </a:r>
          </a:p>
          <a:p>
            <a:r>
              <a:rPr lang="pt-BR" dirty="0" err="1" smtClean="0"/>
              <a:t>Obs</a:t>
            </a:r>
            <a:r>
              <a:rPr lang="pt-BR" dirty="0" smtClean="0"/>
              <a:t>: Um diretório não pode ser criado por um </a:t>
            </a:r>
            <a:r>
              <a:rPr lang="pt-BR" dirty="0" err="1" smtClean="0"/>
              <a:t>writer</a:t>
            </a:r>
            <a:r>
              <a:rPr lang="pt-BR" dirty="0" smtClean="0"/>
              <a:t>, apenas </a:t>
            </a:r>
            <a:r>
              <a:rPr lang="pt-BR" dirty="0" err="1" smtClean="0"/>
              <a:t>mkdir</a:t>
            </a:r>
            <a:r>
              <a:rPr lang="pt-BR" dirty="0" smtClean="0"/>
              <a:t>()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Trabalhando com Arquivos e Diretórios(</a:t>
            </a:r>
            <a:r>
              <a:rPr lang="pt-BR" dirty="0" err="1" smtClean="0"/>
              <a:t>cont</a:t>
            </a:r>
            <a:r>
              <a:rPr lang="pt-BR" dirty="0" smtClean="0"/>
              <a:t>)</a:t>
            </a:r>
            <a:endParaRPr lang="pt-BR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57200" y="53752"/>
            <a:ext cx="8229600" cy="1143000"/>
          </a:xfrm>
        </p:spPr>
        <p:txBody>
          <a:bodyPr/>
          <a:lstStyle/>
          <a:p>
            <a:r>
              <a:rPr lang="pt-BR" dirty="0" smtClean="0"/>
              <a:t>Exemplos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539552" y="1628800"/>
            <a:ext cx="8064896" cy="45520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// </a:t>
            </a:r>
            <a:r>
              <a:rPr lang="en-US" dirty="0" err="1" smtClean="0">
                <a:ea typeface="Calibri"/>
                <a:cs typeface="Times New Roman"/>
              </a:rPr>
              <a:t>criamos</a:t>
            </a:r>
            <a:r>
              <a:rPr lang="en-US" dirty="0" smtClean="0">
                <a:ea typeface="Calibri"/>
                <a:cs typeface="Times New Roman"/>
              </a:rPr>
              <a:t> um </a:t>
            </a:r>
            <a:r>
              <a:rPr lang="en-US" dirty="0" err="1" smtClean="0">
                <a:ea typeface="Calibri"/>
                <a:cs typeface="Times New Roman"/>
              </a:rPr>
              <a:t>diretório</a:t>
            </a:r>
            <a:endParaRPr lang="en-US" dirty="0" smtClean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File </a:t>
            </a:r>
            <a:r>
              <a:rPr lang="en-US" dirty="0" err="1" smtClean="0">
                <a:ea typeface="Calibri"/>
                <a:cs typeface="Times New Roman"/>
              </a:rPr>
              <a:t>delDir</a:t>
            </a:r>
            <a:r>
              <a:rPr lang="en-US" dirty="0" smtClean="0">
                <a:ea typeface="Calibri"/>
                <a:cs typeface="Times New Roman"/>
              </a:rPr>
              <a:t> = new File("</a:t>
            </a:r>
            <a:r>
              <a:rPr lang="en-US" dirty="0" err="1" smtClean="0">
                <a:ea typeface="Calibri"/>
                <a:cs typeface="Times New Roman"/>
              </a:rPr>
              <a:t>deldir</a:t>
            </a:r>
            <a:r>
              <a:rPr lang="en-US" dirty="0" smtClean="0">
                <a:ea typeface="Calibri"/>
                <a:cs typeface="Times New Roman"/>
              </a:rPr>
              <a:t>");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err="1" smtClean="0">
                <a:ea typeface="Calibri"/>
                <a:cs typeface="Times New Roman"/>
              </a:rPr>
              <a:t>delDir.mkdir</a:t>
            </a:r>
            <a:r>
              <a:rPr lang="en-US" dirty="0" smtClean="0">
                <a:ea typeface="Calibri"/>
                <a:cs typeface="Times New Roman"/>
              </a:rPr>
              <a:t>();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endParaRPr lang="en-US" dirty="0" smtClean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// </a:t>
            </a:r>
            <a:r>
              <a:rPr lang="en-US" dirty="0" err="1" smtClean="0">
                <a:ea typeface="Calibri"/>
                <a:cs typeface="Times New Roman"/>
              </a:rPr>
              <a:t>adicionamos</a:t>
            </a:r>
            <a:r>
              <a:rPr lang="en-US" dirty="0" smtClean="0">
                <a:ea typeface="Calibri"/>
                <a:cs typeface="Times New Roman"/>
              </a:rPr>
              <a:t> um </a:t>
            </a:r>
            <a:r>
              <a:rPr lang="en-US" dirty="0" err="1" smtClean="0">
                <a:ea typeface="Calibri"/>
                <a:cs typeface="Times New Roman"/>
              </a:rPr>
              <a:t>arquivo</a:t>
            </a:r>
            <a:r>
              <a:rPr lang="en-US" dirty="0" smtClean="0">
                <a:ea typeface="Calibri"/>
                <a:cs typeface="Times New Roman"/>
              </a:rPr>
              <a:t> </a:t>
            </a:r>
            <a:r>
              <a:rPr lang="en-US" dirty="0" err="1" smtClean="0">
                <a:ea typeface="Calibri"/>
                <a:cs typeface="Times New Roman"/>
              </a:rPr>
              <a:t>ao</a:t>
            </a:r>
            <a:r>
              <a:rPr lang="en-US" dirty="0" smtClean="0">
                <a:ea typeface="Calibri"/>
                <a:cs typeface="Times New Roman"/>
              </a:rPr>
              <a:t> </a:t>
            </a:r>
            <a:r>
              <a:rPr lang="en-US" dirty="0" err="1" smtClean="0">
                <a:ea typeface="Calibri"/>
                <a:cs typeface="Times New Roman"/>
              </a:rPr>
              <a:t>diretório</a:t>
            </a:r>
            <a:endParaRPr lang="en-US" dirty="0" smtClean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File delFile1 = new File(</a:t>
            </a:r>
            <a:r>
              <a:rPr lang="en-US" dirty="0" err="1" smtClean="0">
                <a:ea typeface="Calibri"/>
                <a:cs typeface="Times New Roman"/>
              </a:rPr>
              <a:t>delDir</a:t>
            </a:r>
            <a:r>
              <a:rPr lang="en-US" dirty="0" smtClean="0">
                <a:ea typeface="Calibri"/>
                <a:cs typeface="Times New Roman"/>
              </a:rPr>
              <a:t>, "delFile1.txt");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delFile1.createNewFile();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endParaRPr lang="en-US" dirty="0" smtClean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// </a:t>
            </a:r>
            <a:r>
              <a:rPr lang="en-US" dirty="0" err="1" smtClean="0">
                <a:ea typeface="Calibri"/>
                <a:cs typeface="Times New Roman"/>
              </a:rPr>
              <a:t>adicionamos</a:t>
            </a:r>
            <a:r>
              <a:rPr lang="en-US" dirty="0" smtClean="0">
                <a:ea typeface="Calibri"/>
                <a:cs typeface="Times New Roman"/>
              </a:rPr>
              <a:t> </a:t>
            </a:r>
            <a:r>
              <a:rPr lang="en-US" dirty="0" err="1" smtClean="0">
                <a:ea typeface="Calibri"/>
                <a:cs typeface="Times New Roman"/>
              </a:rPr>
              <a:t>outro</a:t>
            </a:r>
            <a:r>
              <a:rPr lang="en-US" dirty="0" smtClean="0">
                <a:ea typeface="Calibri"/>
                <a:cs typeface="Times New Roman"/>
              </a:rPr>
              <a:t> </a:t>
            </a:r>
            <a:r>
              <a:rPr lang="en-US" dirty="0" err="1" smtClean="0">
                <a:ea typeface="Calibri"/>
                <a:cs typeface="Times New Roman"/>
              </a:rPr>
              <a:t>arquivo</a:t>
            </a:r>
            <a:r>
              <a:rPr lang="en-US" dirty="0" smtClean="0">
                <a:ea typeface="Calibri"/>
                <a:cs typeface="Times New Roman"/>
              </a:rPr>
              <a:t> </a:t>
            </a:r>
            <a:r>
              <a:rPr lang="en-US" dirty="0" err="1" smtClean="0">
                <a:ea typeface="Calibri"/>
                <a:cs typeface="Times New Roman"/>
              </a:rPr>
              <a:t>ao</a:t>
            </a:r>
            <a:r>
              <a:rPr lang="en-US" dirty="0" smtClean="0">
                <a:ea typeface="Calibri"/>
                <a:cs typeface="Times New Roman"/>
              </a:rPr>
              <a:t> </a:t>
            </a:r>
            <a:r>
              <a:rPr lang="en-US" dirty="0" err="1" smtClean="0">
                <a:ea typeface="Calibri"/>
                <a:cs typeface="Times New Roman"/>
              </a:rPr>
              <a:t>diretório</a:t>
            </a:r>
            <a:endParaRPr lang="en-US" dirty="0" smtClean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File delFile2 = new File(</a:t>
            </a:r>
            <a:r>
              <a:rPr lang="en-US" dirty="0" err="1" smtClean="0">
                <a:ea typeface="Calibri"/>
                <a:cs typeface="Times New Roman"/>
              </a:rPr>
              <a:t>delDir</a:t>
            </a:r>
            <a:r>
              <a:rPr lang="en-US" dirty="0" smtClean="0">
                <a:ea typeface="Calibri"/>
                <a:cs typeface="Times New Roman"/>
              </a:rPr>
              <a:t>, "delFile2.txt");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delFile2.createNewFile();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endParaRPr lang="en-US" dirty="0" smtClean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// </a:t>
            </a:r>
            <a:r>
              <a:rPr lang="en-US" dirty="0" err="1" smtClean="0">
                <a:ea typeface="Calibri"/>
                <a:cs typeface="Times New Roman"/>
              </a:rPr>
              <a:t>removemos</a:t>
            </a:r>
            <a:r>
              <a:rPr lang="en-US" dirty="0" smtClean="0">
                <a:ea typeface="Calibri"/>
                <a:cs typeface="Times New Roman"/>
              </a:rPr>
              <a:t> delFile1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delFile1.delete();</a:t>
            </a:r>
            <a:endParaRPr lang="pt-BR" dirty="0">
              <a:ea typeface="Calibri"/>
              <a:cs typeface="Times New Roman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57200" y="53752"/>
            <a:ext cx="8229600" cy="1143000"/>
          </a:xfrm>
        </p:spPr>
        <p:txBody>
          <a:bodyPr/>
          <a:lstStyle/>
          <a:p>
            <a:r>
              <a:rPr lang="pt-BR" dirty="0" smtClean="0"/>
              <a:t>Exemplos(</a:t>
            </a:r>
            <a:r>
              <a:rPr lang="pt-BR" dirty="0" err="1" smtClean="0"/>
              <a:t>cont</a:t>
            </a:r>
            <a:r>
              <a:rPr lang="pt-BR" dirty="0" smtClean="0"/>
              <a:t>)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504056" y="1674322"/>
            <a:ext cx="8100392" cy="39149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// </a:t>
            </a:r>
            <a:r>
              <a:rPr lang="en-US" dirty="0" err="1" smtClean="0">
                <a:ea typeface="Calibri"/>
                <a:cs typeface="Times New Roman"/>
              </a:rPr>
              <a:t>tentamos</a:t>
            </a:r>
            <a:r>
              <a:rPr lang="en-US" dirty="0" smtClean="0">
                <a:ea typeface="Calibri"/>
                <a:cs typeface="Times New Roman"/>
              </a:rPr>
              <a:t> remover o </a:t>
            </a:r>
            <a:r>
              <a:rPr lang="en-US" dirty="0" err="1" smtClean="0">
                <a:ea typeface="Calibri"/>
                <a:cs typeface="Times New Roman"/>
              </a:rPr>
              <a:t>diretório</a:t>
            </a:r>
            <a:endParaRPr lang="en-US" dirty="0" smtClean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err="1" smtClean="0">
                <a:ea typeface="Calibri"/>
                <a:cs typeface="Times New Roman"/>
              </a:rPr>
              <a:t>System.out.println</a:t>
            </a:r>
            <a:r>
              <a:rPr lang="en-US" dirty="0" smtClean="0">
                <a:ea typeface="Calibri"/>
                <a:cs typeface="Times New Roman"/>
              </a:rPr>
              <a:t>(“</a:t>
            </a:r>
            <a:r>
              <a:rPr lang="en-US" dirty="0" err="1" smtClean="0">
                <a:ea typeface="Calibri"/>
                <a:cs typeface="Times New Roman"/>
              </a:rPr>
              <a:t>delDir</a:t>
            </a:r>
            <a:r>
              <a:rPr lang="en-US" dirty="0" smtClean="0">
                <a:ea typeface="Calibri"/>
                <a:cs typeface="Times New Roman"/>
              </a:rPr>
              <a:t> is” + </a:t>
            </a:r>
            <a:r>
              <a:rPr lang="en-US" dirty="0" err="1" smtClean="0">
                <a:ea typeface="Calibri"/>
                <a:cs typeface="Times New Roman"/>
              </a:rPr>
              <a:t>delDir.delete</a:t>
            </a:r>
            <a:r>
              <a:rPr lang="en-US" dirty="0" smtClean="0">
                <a:ea typeface="Calibri"/>
                <a:cs typeface="Times New Roman"/>
              </a:rPr>
              <a:t>());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endParaRPr lang="en-US" dirty="0" smtClean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// </a:t>
            </a:r>
            <a:r>
              <a:rPr lang="en-US" dirty="0" err="1" smtClean="0">
                <a:ea typeface="Calibri"/>
                <a:cs typeface="Times New Roman"/>
              </a:rPr>
              <a:t>criamos</a:t>
            </a:r>
            <a:r>
              <a:rPr lang="en-US" dirty="0" smtClean="0">
                <a:ea typeface="Calibri"/>
                <a:cs typeface="Times New Roman"/>
              </a:rPr>
              <a:t> um novo </a:t>
            </a:r>
            <a:r>
              <a:rPr lang="en-US" dirty="0" err="1" smtClean="0">
                <a:ea typeface="Calibri"/>
                <a:cs typeface="Times New Roman"/>
              </a:rPr>
              <a:t>objeto</a:t>
            </a:r>
            <a:endParaRPr lang="en-US" dirty="0" smtClean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File </a:t>
            </a:r>
            <a:r>
              <a:rPr lang="en-US" dirty="0" err="1" smtClean="0">
                <a:ea typeface="Calibri"/>
                <a:cs typeface="Times New Roman"/>
              </a:rPr>
              <a:t>newName</a:t>
            </a:r>
            <a:r>
              <a:rPr lang="en-US" dirty="0" smtClean="0">
                <a:ea typeface="Calibri"/>
                <a:cs typeface="Times New Roman"/>
              </a:rPr>
              <a:t> = new File(</a:t>
            </a:r>
            <a:r>
              <a:rPr lang="en-US" dirty="0" err="1" smtClean="0">
                <a:ea typeface="Calibri"/>
                <a:cs typeface="Times New Roman"/>
              </a:rPr>
              <a:t>delDir</a:t>
            </a:r>
            <a:r>
              <a:rPr lang="en-US" dirty="0" smtClean="0">
                <a:ea typeface="Calibri"/>
                <a:cs typeface="Times New Roman"/>
              </a:rPr>
              <a:t>, "newName.txt");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endParaRPr lang="en-US" dirty="0" smtClean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// </a:t>
            </a:r>
            <a:r>
              <a:rPr lang="en-US" dirty="0" err="1" smtClean="0">
                <a:ea typeface="Calibri"/>
                <a:cs typeface="Times New Roman"/>
              </a:rPr>
              <a:t>renomeamos</a:t>
            </a:r>
            <a:r>
              <a:rPr lang="en-US" dirty="0" smtClean="0">
                <a:ea typeface="Calibri"/>
                <a:cs typeface="Times New Roman"/>
              </a:rPr>
              <a:t> o </a:t>
            </a:r>
            <a:r>
              <a:rPr lang="en-US" dirty="0" err="1" smtClean="0">
                <a:ea typeface="Calibri"/>
                <a:cs typeface="Times New Roman"/>
              </a:rPr>
              <a:t>arquivo</a:t>
            </a:r>
            <a:endParaRPr lang="en-US" dirty="0" smtClean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delFile2.renameTo(</a:t>
            </a:r>
            <a:r>
              <a:rPr lang="en-US" dirty="0" err="1" smtClean="0">
                <a:ea typeface="Calibri"/>
                <a:cs typeface="Times New Roman"/>
              </a:rPr>
              <a:t>newName</a:t>
            </a:r>
            <a:r>
              <a:rPr lang="en-US" dirty="0" smtClean="0">
                <a:ea typeface="Calibri"/>
                <a:cs typeface="Times New Roman"/>
              </a:rPr>
              <a:t>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endParaRPr lang="en-US" dirty="0" smtClean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// </a:t>
            </a:r>
            <a:r>
              <a:rPr lang="en-US" dirty="0" err="1" smtClean="0">
                <a:ea typeface="Calibri"/>
                <a:cs typeface="Times New Roman"/>
              </a:rPr>
              <a:t>renomeamos</a:t>
            </a:r>
            <a:r>
              <a:rPr lang="en-US" dirty="0" smtClean="0">
                <a:ea typeface="Calibri"/>
                <a:cs typeface="Times New Roman"/>
              </a:rPr>
              <a:t> um </a:t>
            </a:r>
            <a:r>
              <a:rPr lang="en-US" dirty="0" err="1" smtClean="0">
                <a:ea typeface="Calibri"/>
                <a:cs typeface="Times New Roman"/>
              </a:rPr>
              <a:t>diretório</a:t>
            </a:r>
            <a:endParaRPr lang="en-US" dirty="0" smtClean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File </a:t>
            </a:r>
            <a:r>
              <a:rPr lang="en-US" dirty="0" err="1" smtClean="0">
                <a:ea typeface="Calibri"/>
                <a:cs typeface="Times New Roman"/>
              </a:rPr>
              <a:t>newDir</a:t>
            </a:r>
            <a:r>
              <a:rPr lang="en-US" dirty="0" smtClean="0">
                <a:ea typeface="Calibri"/>
                <a:cs typeface="Times New Roman"/>
              </a:rPr>
              <a:t> = new File("</a:t>
            </a:r>
            <a:r>
              <a:rPr lang="en-US" dirty="0" err="1" smtClean="0">
                <a:ea typeface="Calibri"/>
                <a:cs typeface="Times New Roman"/>
              </a:rPr>
              <a:t>newDir</a:t>
            </a:r>
            <a:r>
              <a:rPr lang="en-US" dirty="0" smtClean="0">
                <a:ea typeface="Calibri"/>
                <a:cs typeface="Times New Roman"/>
              </a:rPr>
              <a:t>");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err="1" smtClean="0">
                <a:ea typeface="Calibri"/>
                <a:cs typeface="Times New Roman"/>
              </a:rPr>
              <a:t>delDir.renameTo</a:t>
            </a:r>
            <a:r>
              <a:rPr lang="en-US" dirty="0" smtClean="0">
                <a:ea typeface="Calibri"/>
                <a:cs typeface="Times New Roman"/>
              </a:rPr>
              <a:t>(</a:t>
            </a:r>
            <a:r>
              <a:rPr lang="en-US" dirty="0" err="1" smtClean="0">
                <a:ea typeface="Calibri"/>
                <a:cs typeface="Times New Roman"/>
              </a:rPr>
              <a:t>newDir</a:t>
            </a:r>
            <a:r>
              <a:rPr lang="en-US" dirty="0" smtClean="0">
                <a:ea typeface="Calibri"/>
                <a:cs typeface="Times New Roman"/>
              </a:rPr>
              <a:t>);</a:t>
            </a:r>
            <a:endParaRPr lang="pt-BR" dirty="0">
              <a:ea typeface="Calibri"/>
              <a:cs typeface="Times New Roman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Comportamento das </a:t>
            </a:r>
            <a:r>
              <a:rPr lang="pt-BR" dirty="0" err="1" smtClean="0"/>
              <a:t>Strings</a:t>
            </a:r>
            <a:r>
              <a:rPr lang="pt-BR" dirty="0" smtClean="0"/>
              <a:t> em Memória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2555776" y="2025858"/>
            <a:ext cx="3744416" cy="133113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String s1 = </a:t>
            </a:r>
            <a:r>
              <a:rPr lang="en-US" sz="1400" dirty="0">
                <a:solidFill>
                  <a:srgbClr val="2A00FF"/>
                </a:solidFill>
                <a:latin typeface="Courier New"/>
                <a:ea typeface="Calibri"/>
                <a:cs typeface="Times New Roman"/>
              </a:rPr>
              <a:t>"Hello"</a:t>
            </a:r>
            <a:r>
              <a:rPr lang="en-US" sz="1400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;</a:t>
            </a:r>
            <a:endParaRPr lang="pt-BR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String </a:t>
            </a:r>
            <a:r>
              <a:rPr lang="en-US" sz="1400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s2 = </a:t>
            </a:r>
            <a:r>
              <a:rPr lang="en-US" sz="1400" dirty="0">
                <a:solidFill>
                  <a:srgbClr val="2A00FF"/>
                </a:solidFill>
                <a:latin typeface="Courier New"/>
                <a:ea typeface="Calibri"/>
                <a:cs typeface="Times New Roman"/>
              </a:rPr>
              <a:t>"Hello"</a:t>
            </a:r>
            <a:r>
              <a:rPr lang="en-US" sz="1400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;</a:t>
            </a:r>
            <a:endParaRPr lang="pt-BR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String </a:t>
            </a:r>
            <a:r>
              <a:rPr lang="en-US" sz="1400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s3 = </a:t>
            </a:r>
            <a:r>
              <a:rPr lang="en-US" sz="1400" dirty="0">
                <a:solidFill>
                  <a:srgbClr val="2A00FF"/>
                </a:solidFill>
                <a:latin typeface="Courier New"/>
                <a:ea typeface="Calibri"/>
                <a:cs typeface="Times New Roman"/>
              </a:rPr>
              <a:t>"Hello"</a:t>
            </a:r>
            <a:r>
              <a:rPr lang="en-US" sz="1400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;</a:t>
            </a:r>
            <a:endParaRPr lang="pt-BR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String </a:t>
            </a:r>
            <a:r>
              <a:rPr lang="en-US" sz="1400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s4 = </a:t>
            </a:r>
            <a:r>
              <a:rPr lang="en-US" sz="1400" b="1" dirty="0">
                <a:solidFill>
                  <a:srgbClr val="7F0055"/>
                </a:solidFill>
                <a:latin typeface="Courier New"/>
                <a:ea typeface="Calibri"/>
                <a:cs typeface="Times New Roman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 String(</a:t>
            </a:r>
            <a:r>
              <a:rPr lang="en-US" sz="1400" dirty="0">
                <a:solidFill>
                  <a:srgbClr val="2A00FF"/>
                </a:solidFill>
                <a:latin typeface="Courier New"/>
                <a:ea typeface="Calibri"/>
                <a:cs typeface="Times New Roman"/>
              </a:rPr>
              <a:t>"Hello"</a:t>
            </a:r>
            <a:r>
              <a:rPr lang="en-US" sz="1400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);</a:t>
            </a:r>
            <a:endParaRPr lang="pt-BR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String </a:t>
            </a:r>
            <a:r>
              <a:rPr lang="en-US" sz="1400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s5 = </a:t>
            </a:r>
            <a:r>
              <a:rPr lang="en-US" sz="1400" b="1" dirty="0">
                <a:solidFill>
                  <a:srgbClr val="7F0055"/>
                </a:solidFill>
                <a:latin typeface="Courier New"/>
                <a:ea typeface="Calibri"/>
                <a:cs typeface="Times New Roman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 String(</a:t>
            </a:r>
            <a:r>
              <a:rPr lang="en-US" sz="1400" dirty="0">
                <a:solidFill>
                  <a:srgbClr val="2A00FF"/>
                </a:solidFill>
                <a:latin typeface="Courier New"/>
                <a:ea typeface="Calibri"/>
                <a:cs typeface="Times New Roman"/>
              </a:rPr>
              <a:t>"Hello"</a:t>
            </a:r>
            <a:r>
              <a:rPr lang="en-US" sz="1400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);</a:t>
            </a:r>
            <a:endParaRPr lang="pt-BR" sz="1400" dirty="0">
              <a:ea typeface="Calibri"/>
              <a:cs typeface="Times New Roman"/>
            </a:endParaRPr>
          </a:p>
        </p:txBody>
      </p:sp>
      <p:pic>
        <p:nvPicPr>
          <p:cNvPr id="1028" name="Picture 4" descr="http://www.ntu.edu.sg/home/ehchua/programming/java/images/OOP_StringLliteralVsObject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47664" y="3429000"/>
            <a:ext cx="6010275" cy="258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94375212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 método delete() não remove um diretório que não está vazio</a:t>
            </a:r>
          </a:p>
          <a:p>
            <a:r>
              <a:rPr lang="pt-BR" dirty="0" err="1" smtClean="0"/>
              <a:t>renameTo</a:t>
            </a:r>
            <a:r>
              <a:rPr lang="pt-BR" dirty="0" smtClean="0"/>
              <a:t>() recebe um objeto File válido do qual recuperará o nome</a:t>
            </a:r>
          </a:p>
          <a:p>
            <a:r>
              <a:rPr lang="pt-BR" dirty="0" err="1" smtClean="0"/>
              <a:t>renameTo</a:t>
            </a:r>
            <a:r>
              <a:rPr lang="pt-BR" dirty="0" smtClean="0"/>
              <a:t>() pode </a:t>
            </a:r>
            <a:r>
              <a:rPr lang="pt-BR" dirty="0" err="1" smtClean="0"/>
              <a:t>renomear</a:t>
            </a:r>
            <a:r>
              <a:rPr lang="pt-BR" dirty="0" smtClean="0"/>
              <a:t> um diretório que não está vazio</a:t>
            </a:r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Cuidados com File</a:t>
            </a:r>
            <a:endParaRPr lang="pt-BR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Assumindo que temos um </a:t>
            </a:r>
            <a:r>
              <a:rPr lang="pt-BR" dirty="0" err="1" smtClean="0"/>
              <a:t>diretorio</a:t>
            </a:r>
            <a:r>
              <a:rPr lang="pt-BR" dirty="0" smtClean="0"/>
              <a:t> chamado </a:t>
            </a:r>
            <a:r>
              <a:rPr lang="pt-BR" dirty="0" err="1" smtClean="0"/>
              <a:t>searchThis</a:t>
            </a:r>
            <a:r>
              <a:rPr lang="pt-BR" dirty="0" smtClean="0"/>
              <a:t>, podemos iterar pelos  arquivos e </a:t>
            </a:r>
            <a:r>
              <a:rPr lang="pt-BR" dirty="0" err="1" smtClean="0"/>
              <a:t>diretorios</a:t>
            </a:r>
            <a:r>
              <a:rPr lang="pt-BR" dirty="0" smtClean="0"/>
              <a:t> com o método </a:t>
            </a:r>
            <a:r>
              <a:rPr lang="pt-BR" dirty="0" err="1" smtClean="0"/>
              <a:t>list</a:t>
            </a:r>
            <a:r>
              <a:rPr lang="pt-BR" dirty="0" smtClean="0"/>
              <a:t>()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Buscando um arquivo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576064" y="3356992"/>
            <a:ext cx="8100392" cy="23221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String[] files = new String[100];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endParaRPr lang="en-US" dirty="0" smtClean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File search = new File("</a:t>
            </a:r>
            <a:r>
              <a:rPr lang="en-US" dirty="0" err="1" smtClean="0">
                <a:ea typeface="Calibri"/>
                <a:cs typeface="Times New Roman"/>
              </a:rPr>
              <a:t>searchThis</a:t>
            </a:r>
            <a:r>
              <a:rPr lang="en-US" dirty="0" smtClean="0">
                <a:ea typeface="Calibri"/>
                <a:cs typeface="Times New Roman"/>
              </a:rPr>
              <a:t>");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files = </a:t>
            </a:r>
            <a:r>
              <a:rPr lang="en-US" dirty="0" err="1" smtClean="0">
                <a:ea typeface="Calibri"/>
                <a:cs typeface="Times New Roman"/>
              </a:rPr>
              <a:t>search.list</a:t>
            </a:r>
            <a:r>
              <a:rPr lang="en-US" dirty="0" smtClean="0">
                <a:ea typeface="Calibri"/>
                <a:cs typeface="Times New Roman"/>
              </a:rPr>
              <a:t>(); // create the list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endParaRPr lang="en-US" dirty="0" smtClean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for(String fn : files) // iterate through it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err="1" smtClean="0">
                <a:ea typeface="Calibri"/>
                <a:cs typeface="Times New Roman"/>
              </a:rPr>
              <a:t>System.out.println</a:t>
            </a:r>
            <a:r>
              <a:rPr lang="en-US" dirty="0" smtClean="0">
                <a:ea typeface="Calibri"/>
                <a:cs typeface="Times New Roman"/>
              </a:rPr>
              <a:t>("found " + fn);</a:t>
            </a:r>
            <a:endParaRPr lang="pt-BR" dirty="0">
              <a:ea typeface="Calibri"/>
              <a:cs typeface="Times New Roman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Partindo do cominho atual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539552" y="2236186"/>
            <a:ext cx="8100392" cy="23034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File </a:t>
            </a:r>
            <a:r>
              <a:rPr lang="en-US" dirty="0" err="1" smtClean="0">
                <a:ea typeface="Calibri"/>
                <a:cs typeface="Times New Roman"/>
              </a:rPr>
              <a:t>searchDir</a:t>
            </a:r>
            <a:r>
              <a:rPr lang="en-US" dirty="0" smtClean="0">
                <a:ea typeface="Calibri"/>
                <a:cs typeface="Times New Roman"/>
              </a:rPr>
              <a:t> = new File(".");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endParaRPr lang="en-US" dirty="0" smtClean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for (String value : </a:t>
            </a:r>
            <a:r>
              <a:rPr lang="en-US" dirty="0" err="1" smtClean="0">
                <a:ea typeface="Calibri"/>
                <a:cs typeface="Times New Roman"/>
              </a:rPr>
              <a:t>searchDir.list</a:t>
            </a:r>
            <a:r>
              <a:rPr lang="en-US" dirty="0" smtClean="0">
                <a:ea typeface="Calibri"/>
                <a:cs typeface="Times New Roman"/>
              </a:rPr>
              <a:t>()) 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	File </a:t>
            </a:r>
            <a:r>
              <a:rPr lang="en-US" dirty="0" err="1" smtClean="0">
                <a:ea typeface="Calibri"/>
                <a:cs typeface="Times New Roman"/>
              </a:rPr>
              <a:t>file</a:t>
            </a:r>
            <a:r>
              <a:rPr lang="en-US" dirty="0" smtClean="0">
                <a:ea typeface="Calibri"/>
                <a:cs typeface="Times New Roman"/>
              </a:rPr>
              <a:t> = new File(value);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	</a:t>
            </a:r>
            <a:r>
              <a:rPr lang="en-US" dirty="0" err="1" smtClean="0">
                <a:ea typeface="Calibri"/>
                <a:cs typeface="Times New Roman"/>
              </a:rPr>
              <a:t>System.out.println</a:t>
            </a:r>
            <a:r>
              <a:rPr lang="en-US" dirty="0" smtClean="0">
                <a:ea typeface="Calibri"/>
                <a:cs typeface="Times New Roman"/>
              </a:rPr>
              <a:t>(</a:t>
            </a:r>
            <a:r>
              <a:rPr lang="en-US" dirty="0" err="1" smtClean="0">
                <a:ea typeface="Calibri"/>
                <a:cs typeface="Times New Roman"/>
              </a:rPr>
              <a:t>file.getAbsolutePath</a:t>
            </a:r>
            <a:r>
              <a:rPr lang="en-US" dirty="0" smtClean="0">
                <a:ea typeface="Calibri"/>
                <a:cs typeface="Times New Roman"/>
              </a:rPr>
              <a:t>()+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	" </a:t>
            </a:r>
            <a:r>
              <a:rPr lang="en-US" dirty="0" err="1" smtClean="0">
                <a:ea typeface="Calibri"/>
                <a:cs typeface="Times New Roman"/>
              </a:rPr>
              <a:t>isFile</a:t>
            </a:r>
            <a:r>
              <a:rPr lang="en-US" dirty="0" smtClean="0">
                <a:ea typeface="Calibri"/>
                <a:cs typeface="Times New Roman"/>
              </a:rPr>
              <a:t>:"+</a:t>
            </a:r>
            <a:r>
              <a:rPr lang="en-US" dirty="0" err="1" smtClean="0">
                <a:ea typeface="Calibri"/>
                <a:cs typeface="Times New Roman"/>
              </a:rPr>
              <a:t>file.isFile</a:t>
            </a:r>
            <a:r>
              <a:rPr lang="en-US" dirty="0" smtClean="0">
                <a:ea typeface="Calibri"/>
                <a:cs typeface="Times New Roman"/>
              </a:rPr>
              <a:t>()+" </a:t>
            </a:r>
            <a:r>
              <a:rPr lang="en-US" dirty="0" err="1" smtClean="0">
                <a:ea typeface="Calibri"/>
                <a:cs typeface="Times New Roman"/>
              </a:rPr>
              <a:t>isDirectory</a:t>
            </a:r>
            <a:r>
              <a:rPr lang="en-US" dirty="0" smtClean="0">
                <a:ea typeface="Calibri"/>
                <a:cs typeface="Times New Roman"/>
              </a:rPr>
              <a:t>:"+</a:t>
            </a:r>
            <a:r>
              <a:rPr lang="en-US" dirty="0" err="1" smtClean="0">
                <a:ea typeface="Calibri"/>
                <a:cs typeface="Times New Roman"/>
              </a:rPr>
              <a:t>file.isDirectory</a:t>
            </a:r>
            <a:r>
              <a:rPr lang="en-US" dirty="0" smtClean="0">
                <a:ea typeface="Calibri"/>
                <a:cs typeface="Times New Roman"/>
              </a:rPr>
              <a:t>());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}</a:t>
            </a:r>
            <a:endParaRPr lang="pt-BR" dirty="0">
              <a:ea typeface="Calibri"/>
              <a:cs typeface="Times New Roman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Representa a iteração entre uma linha de comando e um teclado físico</a:t>
            </a:r>
          </a:p>
          <a:p>
            <a:r>
              <a:rPr lang="pt-BR" dirty="0" smtClean="0"/>
              <a:t>Recupera-se através de System.console()</a:t>
            </a:r>
          </a:p>
          <a:p>
            <a:r>
              <a:rPr lang="pt-BR" dirty="0" smtClean="0"/>
              <a:t>Pode-se estar executando em um lugar que não tenha console, por isso deve-se testar se ele  é nulo</a:t>
            </a:r>
          </a:p>
          <a:p>
            <a:r>
              <a:rPr lang="pt-BR" dirty="0" smtClean="0"/>
              <a:t>É nova, adicionada ao </a:t>
            </a:r>
            <a:r>
              <a:rPr lang="pt-BR" dirty="0" err="1" smtClean="0"/>
              <a:t>java</a:t>
            </a:r>
            <a:r>
              <a:rPr lang="pt-BR" dirty="0" smtClean="0"/>
              <a:t> 6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 classe Console </a:t>
            </a:r>
            <a:endParaRPr lang="pt-BR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 classe facilita receber input da linha de comando, seja explícito ou não(password)</a:t>
            </a:r>
          </a:p>
          <a:p>
            <a:r>
              <a:rPr lang="pt-BR" dirty="0" smtClean="0"/>
              <a:t>Facilita a escrita formatada no console</a:t>
            </a:r>
          </a:p>
          <a:p>
            <a:r>
              <a:rPr lang="pt-BR" dirty="0" smtClean="0"/>
              <a:t>Facilita a escrita de testes e senhas sem uma GUI</a:t>
            </a:r>
          </a:p>
          <a:p>
            <a:r>
              <a:rPr lang="pt-BR" dirty="0" smtClean="0"/>
              <a:t>Para leitura possui os métodos </a:t>
            </a:r>
            <a:r>
              <a:rPr lang="pt-BR" dirty="0" err="1" smtClean="0"/>
              <a:t>readLine</a:t>
            </a:r>
            <a:r>
              <a:rPr lang="pt-BR" dirty="0" smtClean="0"/>
              <a:t>() e </a:t>
            </a:r>
            <a:r>
              <a:rPr lang="pt-BR" dirty="0" err="1" smtClean="0"/>
              <a:t>readPassword</a:t>
            </a:r>
            <a:r>
              <a:rPr lang="pt-BR" dirty="0" smtClean="0"/>
              <a:t>()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Funcionalidade da classe Console </a:t>
            </a:r>
            <a:endParaRPr lang="pt-BR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 método </a:t>
            </a:r>
            <a:r>
              <a:rPr lang="pt-BR" dirty="0" err="1" smtClean="0"/>
              <a:t>readPassword</a:t>
            </a:r>
            <a:r>
              <a:rPr lang="pt-BR" dirty="0" smtClean="0"/>
              <a:t>() retorna um </a:t>
            </a:r>
            <a:r>
              <a:rPr lang="pt-BR" dirty="0" err="1" smtClean="0"/>
              <a:t>array</a:t>
            </a:r>
            <a:r>
              <a:rPr lang="pt-BR" dirty="0" smtClean="0"/>
              <a:t> de caracteres, porque </a:t>
            </a:r>
            <a:r>
              <a:rPr lang="pt-BR" smtClean="0"/>
              <a:t>uma </a:t>
            </a:r>
            <a:r>
              <a:rPr lang="pt-BR" smtClean="0"/>
              <a:t>string </a:t>
            </a:r>
            <a:r>
              <a:rPr lang="pt-BR" dirty="0" smtClean="0"/>
              <a:t>pode ficar no pool de strings por mais tempo que o desejado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Funcionalidade da classe Console(</a:t>
            </a:r>
            <a:r>
              <a:rPr lang="pt-BR" dirty="0" err="1" smtClean="0"/>
              <a:t>cont</a:t>
            </a:r>
            <a:r>
              <a:rPr lang="pt-BR" dirty="0" smtClean="0"/>
              <a:t>) </a:t>
            </a:r>
            <a:endParaRPr lang="pt-BR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57200" y="-243408"/>
            <a:ext cx="8229600" cy="1143000"/>
          </a:xfrm>
        </p:spPr>
        <p:txBody>
          <a:bodyPr/>
          <a:lstStyle/>
          <a:p>
            <a:r>
              <a:rPr lang="pt-BR" dirty="0" smtClean="0"/>
              <a:t>Exemplo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504056" y="620688"/>
            <a:ext cx="8100392" cy="54889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public class </a:t>
            </a:r>
            <a:r>
              <a:rPr lang="en-US" dirty="0" err="1" smtClean="0">
                <a:ea typeface="Calibri"/>
                <a:cs typeface="Times New Roman"/>
              </a:rPr>
              <a:t>NewConsole</a:t>
            </a:r>
            <a:r>
              <a:rPr lang="en-US" dirty="0" smtClean="0">
                <a:ea typeface="Calibri"/>
                <a:cs typeface="Times New Roman"/>
              </a:rPr>
              <a:t> 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	public static void main(String[] </a:t>
            </a:r>
            <a:r>
              <a:rPr lang="en-US" dirty="0" err="1" smtClean="0">
                <a:ea typeface="Calibri"/>
                <a:cs typeface="Times New Roman"/>
              </a:rPr>
              <a:t>args</a:t>
            </a:r>
            <a:r>
              <a:rPr lang="en-US" dirty="0" smtClean="0">
                <a:ea typeface="Calibri"/>
                <a:cs typeface="Times New Roman"/>
              </a:rPr>
              <a:t>) 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		Console </a:t>
            </a:r>
            <a:r>
              <a:rPr lang="en-US" dirty="0" err="1" smtClean="0">
                <a:ea typeface="Calibri"/>
                <a:cs typeface="Times New Roman"/>
              </a:rPr>
              <a:t>console</a:t>
            </a:r>
            <a:r>
              <a:rPr lang="en-US" dirty="0" smtClean="0">
                <a:ea typeface="Calibri"/>
                <a:cs typeface="Times New Roman"/>
              </a:rPr>
              <a:t> = </a:t>
            </a:r>
            <a:r>
              <a:rPr lang="en-US" dirty="0" err="1" smtClean="0">
                <a:ea typeface="Calibri"/>
                <a:cs typeface="Times New Roman"/>
              </a:rPr>
              <a:t>System.console</a:t>
            </a:r>
            <a:r>
              <a:rPr lang="en-US" dirty="0" smtClean="0">
                <a:ea typeface="Calibri"/>
                <a:cs typeface="Times New Roman"/>
              </a:rPr>
              <a:t>(); // #1: get a Console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		if (console == null) 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			</a:t>
            </a:r>
            <a:r>
              <a:rPr lang="en-US" dirty="0" err="1" smtClean="0">
                <a:ea typeface="Calibri"/>
                <a:cs typeface="Times New Roman"/>
              </a:rPr>
              <a:t>System.out.println</a:t>
            </a:r>
            <a:r>
              <a:rPr lang="en-US" dirty="0" smtClean="0">
                <a:ea typeface="Calibri"/>
                <a:cs typeface="Times New Roman"/>
              </a:rPr>
              <a:t>("</a:t>
            </a:r>
            <a:r>
              <a:rPr lang="en-US" dirty="0" err="1" smtClean="0">
                <a:ea typeface="Calibri"/>
                <a:cs typeface="Times New Roman"/>
              </a:rPr>
              <a:t>Não</a:t>
            </a:r>
            <a:r>
              <a:rPr lang="en-US" dirty="0" smtClean="0">
                <a:ea typeface="Calibri"/>
                <a:cs typeface="Times New Roman"/>
              </a:rPr>
              <a:t> </a:t>
            </a:r>
            <a:r>
              <a:rPr lang="en-US" dirty="0" err="1" smtClean="0">
                <a:ea typeface="Calibri"/>
                <a:cs typeface="Times New Roman"/>
              </a:rPr>
              <a:t>possui</a:t>
            </a:r>
            <a:r>
              <a:rPr lang="en-US" dirty="0" smtClean="0">
                <a:ea typeface="Calibri"/>
                <a:cs typeface="Times New Roman"/>
              </a:rPr>
              <a:t> console");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			</a:t>
            </a:r>
            <a:r>
              <a:rPr lang="en-US" dirty="0" err="1" smtClean="0">
                <a:ea typeface="Calibri"/>
                <a:cs typeface="Times New Roman"/>
              </a:rPr>
              <a:t>System.exit</a:t>
            </a:r>
            <a:r>
              <a:rPr lang="en-US" dirty="0" smtClean="0">
                <a:ea typeface="Calibri"/>
                <a:cs typeface="Times New Roman"/>
              </a:rPr>
              <a:t>(0);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		}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		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		String login = </a:t>
            </a:r>
            <a:r>
              <a:rPr lang="en-US" dirty="0" err="1" smtClean="0">
                <a:ea typeface="Calibri"/>
                <a:cs typeface="Times New Roman"/>
              </a:rPr>
              <a:t>console.readLine</a:t>
            </a:r>
            <a:r>
              <a:rPr lang="en-US" dirty="0" smtClean="0">
                <a:ea typeface="Calibri"/>
                <a:cs typeface="Times New Roman"/>
              </a:rPr>
              <a:t>("%s", "</a:t>
            </a:r>
            <a:r>
              <a:rPr lang="en-US" dirty="0" err="1" smtClean="0">
                <a:ea typeface="Calibri"/>
                <a:cs typeface="Times New Roman"/>
              </a:rPr>
              <a:t>Digite</a:t>
            </a:r>
            <a:r>
              <a:rPr lang="en-US" dirty="0" smtClean="0">
                <a:ea typeface="Calibri"/>
                <a:cs typeface="Times New Roman"/>
              </a:rPr>
              <a:t> o login: ");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		char[] pw = </a:t>
            </a:r>
            <a:r>
              <a:rPr lang="en-US" dirty="0" err="1" smtClean="0">
                <a:ea typeface="Calibri"/>
                <a:cs typeface="Times New Roman"/>
              </a:rPr>
              <a:t>console.readPassword</a:t>
            </a:r>
            <a:r>
              <a:rPr lang="en-US" dirty="0" smtClean="0">
                <a:ea typeface="Calibri"/>
                <a:cs typeface="Times New Roman"/>
              </a:rPr>
              <a:t>("%s", "</a:t>
            </a:r>
            <a:r>
              <a:rPr lang="en-US" dirty="0" err="1" smtClean="0">
                <a:ea typeface="Calibri"/>
                <a:cs typeface="Times New Roman"/>
              </a:rPr>
              <a:t>Digite</a:t>
            </a:r>
            <a:r>
              <a:rPr lang="en-US" dirty="0" smtClean="0">
                <a:ea typeface="Calibri"/>
                <a:cs typeface="Times New Roman"/>
              </a:rPr>
              <a:t> a </a:t>
            </a:r>
            <a:r>
              <a:rPr lang="en-US" dirty="0" err="1" smtClean="0">
                <a:ea typeface="Calibri"/>
                <a:cs typeface="Times New Roman"/>
              </a:rPr>
              <a:t>senha</a:t>
            </a:r>
            <a:r>
              <a:rPr lang="en-US" dirty="0" smtClean="0">
                <a:ea typeface="Calibri"/>
                <a:cs typeface="Times New Roman"/>
              </a:rPr>
              <a:t>: ");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		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		</a:t>
            </a:r>
            <a:r>
              <a:rPr lang="en-US" dirty="0" err="1" smtClean="0">
                <a:ea typeface="Calibri"/>
                <a:cs typeface="Times New Roman"/>
              </a:rPr>
              <a:t>console.format</a:t>
            </a:r>
            <a:r>
              <a:rPr lang="en-US" dirty="0" smtClean="0">
                <a:ea typeface="Calibri"/>
                <a:cs typeface="Times New Roman"/>
              </a:rPr>
              <a:t>("Login: %s \n", login);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		</a:t>
            </a:r>
            <a:r>
              <a:rPr lang="en-US" dirty="0" err="1" smtClean="0">
                <a:ea typeface="Calibri"/>
                <a:cs typeface="Times New Roman"/>
              </a:rPr>
              <a:t>console.format</a:t>
            </a:r>
            <a:r>
              <a:rPr lang="en-US" dirty="0" smtClean="0">
                <a:ea typeface="Calibri"/>
                <a:cs typeface="Times New Roman"/>
              </a:rPr>
              <a:t>("</a:t>
            </a:r>
            <a:r>
              <a:rPr lang="en-US" dirty="0" err="1" smtClean="0">
                <a:ea typeface="Calibri"/>
                <a:cs typeface="Times New Roman"/>
              </a:rPr>
              <a:t>Senha</a:t>
            </a:r>
            <a:r>
              <a:rPr lang="en-US" dirty="0" smtClean="0">
                <a:ea typeface="Calibri"/>
                <a:cs typeface="Times New Roman"/>
              </a:rPr>
              <a:t>: ");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		for (char </a:t>
            </a:r>
            <a:r>
              <a:rPr lang="en-US" dirty="0" err="1" smtClean="0">
                <a:ea typeface="Calibri"/>
                <a:cs typeface="Times New Roman"/>
              </a:rPr>
              <a:t>ch</a:t>
            </a:r>
            <a:r>
              <a:rPr lang="en-US" dirty="0" smtClean="0">
                <a:ea typeface="Calibri"/>
                <a:cs typeface="Times New Roman"/>
              </a:rPr>
              <a:t> : pw)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			</a:t>
            </a:r>
            <a:r>
              <a:rPr lang="en-US" dirty="0" err="1" smtClean="0">
                <a:ea typeface="Calibri"/>
                <a:cs typeface="Times New Roman"/>
              </a:rPr>
              <a:t>console.format</a:t>
            </a:r>
            <a:r>
              <a:rPr lang="en-US" dirty="0" smtClean="0">
                <a:ea typeface="Calibri"/>
                <a:cs typeface="Times New Roman"/>
              </a:rPr>
              <a:t>("%c", </a:t>
            </a:r>
            <a:r>
              <a:rPr lang="en-US" dirty="0" err="1" smtClean="0">
                <a:ea typeface="Calibri"/>
                <a:cs typeface="Times New Roman"/>
              </a:rPr>
              <a:t>ch</a:t>
            </a:r>
            <a:r>
              <a:rPr lang="en-US" dirty="0" smtClean="0">
                <a:ea typeface="Calibri"/>
                <a:cs typeface="Times New Roman"/>
              </a:rPr>
              <a:t>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	}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}</a:t>
            </a:r>
            <a:endParaRPr lang="pt-BR" dirty="0">
              <a:ea typeface="Calibri"/>
              <a:cs typeface="Times New Roman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Classes mais importantes </a:t>
            </a:r>
          </a:p>
          <a:p>
            <a:pPr lvl="1"/>
            <a:r>
              <a:rPr lang="pt-BR" dirty="0" err="1" smtClean="0"/>
              <a:t>java</a:t>
            </a:r>
            <a:r>
              <a:rPr lang="pt-BR" dirty="0" smtClean="0"/>
              <a:t>.util.Date: A maioria dos métodos da classe foram deprecados, mas funciona muito bem como uma ponte entre </a:t>
            </a:r>
            <a:r>
              <a:rPr lang="pt-BR" dirty="0" err="1" smtClean="0"/>
              <a:t>Calendar</a:t>
            </a:r>
            <a:r>
              <a:rPr lang="pt-BR" dirty="0" smtClean="0"/>
              <a:t> e </a:t>
            </a:r>
            <a:r>
              <a:rPr lang="pt-BR" dirty="0" err="1" smtClean="0"/>
              <a:t>DateFormat</a:t>
            </a:r>
            <a:r>
              <a:rPr lang="pt-BR" dirty="0" smtClean="0"/>
              <a:t>. Representa um tempo </a:t>
            </a:r>
            <a:r>
              <a:rPr lang="pt-BR" dirty="0" err="1" smtClean="0"/>
              <a:t>milisegundos</a:t>
            </a:r>
            <a:endParaRPr lang="pt-BR" dirty="0" smtClean="0"/>
          </a:p>
          <a:p>
            <a:pPr lvl="1"/>
            <a:r>
              <a:rPr lang="pt-BR" dirty="0" err="1" smtClean="0"/>
              <a:t>java</a:t>
            </a:r>
            <a:r>
              <a:rPr lang="pt-BR" dirty="0" smtClean="0"/>
              <a:t>.</a:t>
            </a:r>
            <a:r>
              <a:rPr lang="pt-BR" dirty="0" err="1" smtClean="0"/>
              <a:t>util.Calendar</a:t>
            </a:r>
            <a:r>
              <a:rPr lang="pt-BR" dirty="0" smtClean="0"/>
              <a:t>: Possui uma grande variedade de métodos que ajuda a converter e manipular data e hora. Possui métodos para adicionar um mês ou uma hora e etc.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Trabalhando com Datas e Números</a:t>
            </a:r>
            <a:endParaRPr lang="pt-BR" dirty="0"/>
          </a:p>
        </p:txBody>
      </p:sp>
    </p:spTree>
  </p:cSld>
  <p:clrMapOvr>
    <a:masterClrMapping/>
  </p:clrMapOvr>
  <p:transition spd="slow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Classes mais importantes (</a:t>
            </a:r>
            <a:r>
              <a:rPr lang="pt-BR" dirty="0" err="1" smtClean="0"/>
              <a:t>cont</a:t>
            </a:r>
            <a:r>
              <a:rPr lang="pt-BR" dirty="0" smtClean="0"/>
              <a:t>)</a:t>
            </a:r>
          </a:p>
          <a:p>
            <a:pPr lvl="1"/>
            <a:r>
              <a:rPr lang="pt-BR" dirty="0" err="1" smtClean="0"/>
              <a:t>java</a:t>
            </a:r>
            <a:r>
              <a:rPr lang="pt-BR" dirty="0" smtClean="0"/>
              <a:t>.</a:t>
            </a:r>
            <a:r>
              <a:rPr lang="pt-BR" dirty="0" err="1" smtClean="0"/>
              <a:t>text</a:t>
            </a:r>
            <a:r>
              <a:rPr lang="pt-BR" dirty="0" smtClean="0"/>
              <a:t>.</a:t>
            </a:r>
            <a:r>
              <a:rPr lang="pt-BR" dirty="0" err="1" smtClean="0"/>
              <a:t>DateFormat</a:t>
            </a:r>
            <a:r>
              <a:rPr lang="pt-BR" dirty="0" smtClean="0"/>
              <a:t>: É usada para formatar datas em estilos diferentes</a:t>
            </a:r>
          </a:p>
          <a:p>
            <a:pPr lvl="1"/>
            <a:r>
              <a:rPr lang="pt-BR" dirty="0" err="1" smtClean="0"/>
              <a:t>java</a:t>
            </a:r>
            <a:r>
              <a:rPr lang="pt-BR" dirty="0" smtClean="0"/>
              <a:t>.</a:t>
            </a:r>
            <a:r>
              <a:rPr lang="pt-BR" dirty="0" err="1" smtClean="0"/>
              <a:t>text</a:t>
            </a:r>
            <a:r>
              <a:rPr lang="pt-BR" dirty="0" smtClean="0"/>
              <a:t>.</a:t>
            </a:r>
            <a:r>
              <a:rPr lang="pt-BR" dirty="0" err="1" smtClean="0"/>
              <a:t>NumberFormat</a:t>
            </a:r>
            <a:r>
              <a:rPr lang="pt-BR" dirty="0" smtClean="0"/>
              <a:t>: Classe usada para formatar números e valores monetários</a:t>
            </a:r>
          </a:p>
          <a:p>
            <a:pPr lvl="1"/>
            <a:r>
              <a:rPr lang="pt-BR" dirty="0" err="1" smtClean="0"/>
              <a:t>java</a:t>
            </a:r>
            <a:r>
              <a:rPr lang="pt-BR" dirty="0" smtClean="0"/>
              <a:t>.</a:t>
            </a:r>
            <a:r>
              <a:rPr lang="pt-BR" dirty="0" err="1" smtClean="0"/>
              <a:t>util.Locale</a:t>
            </a:r>
            <a:r>
              <a:rPr lang="pt-BR" dirty="0" smtClean="0"/>
              <a:t>: É a classe que representa uma certa localidade. Funciona em conjunto com </a:t>
            </a:r>
            <a:r>
              <a:rPr lang="pt-BR" dirty="0" err="1" smtClean="0"/>
              <a:t>DateFormat</a:t>
            </a:r>
            <a:r>
              <a:rPr lang="pt-BR" dirty="0" smtClean="0"/>
              <a:t> e </a:t>
            </a:r>
            <a:r>
              <a:rPr lang="pt-BR" dirty="0" err="1" smtClean="0"/>
              <a:t>NumberFormat</a:t>
            </a:r>
            <a:r>
              <a:rPr lang="pt-BR" dirty="0" smtClean="0"/>
              <a:t> auxiliando a conversão de datas e números de acordo com uma localidade</a:t>
            </a:r>
          </a:p>
          <a:p>
            <a:pPr lvl="1"/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Trabalhando com Datas e Números(</a:t>
            </a:r>
            <a:r>
              <a:rPr lang="pt-BR" dirty="0" err="1" smtClean="0"/>
              <a:t>cont</a:t>
            </a:r>
            <a:r>
              <a:rPr lang="pt-BR" dirty="0" smtClean="0"/>
              <a:t>)</a:t>
            </a:r>
            <a:endParaRPr lang="pt-BR" dirty="0"/>
          </a:p>
        </p:txBody>
      </p:sp>
    </p:spTree>
  </p:cSld>
  <p:clrMapOvr>
    <a:masterClrMapping/>
  </p:clrMapOvr>
  <p:transition spd="slow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 descr="casosUsoDateNumber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396457" y="0"/>
            <a:ext cx="6127871" cy="6695664"/>
          </a:xfr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525963"/>
          </a:xfrm>
        </p:spPr>
        <p:txBody>
          <a:bodyPr/>
          <a:lstStyle/>
          <a:p>
            <a:pPr lvl="0"/>
            <a:r>
              <a:rPr lang="pt-BR" dirty="0" smtClean="0"/>
              <a:t>Strings são tipos de referência, no entanto são imutáveis</a:t>
            </a:r>
          </a:p>
          <a:p>
            <a:pPr lvl="0"/>
            <a:r>
              <a:rPr lang="pt-BR" dirty="0" smtClean="0"/>
              <a:t>Ex:</a:t>
            </a:r>
            <a:endParaRPr lang="pt-BR" dirty="0"/>
          </a:p>
          <a:p>
            <a:pPr marL="457200" lvl="1" indent="0">
              <a:buNone/>
            </a:pPr>
            <a:endParaRPr lang="pt-BR" sz="2000" b="1" i="1" dirty="0" smtClean="0">
              <a:highlight>
                <a:srgbClr val="E8F2FE"/>
              </a:highligh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Strings são imutáveis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285720" y="2928934"/>
            <a:ext cx="8634955" cy="23575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ea typeface="Calibri"/>
                <a:cs typeface="Times New Roman"/>
              </a:rPr>
              <a:t>public static void main(String[] </a:t>
            </a:r>
            <a:r>
              <a:rPr lang="en-US" sz="1600" dirty="0" err="1" smtClean="0">
                <a:ea typeface="Calibri"/>
                <a:cs typeface="Times New Roman"/>
              </a:rPr>
              <a:t>args</a:t>
            </a:r>
            <a:r>
              <a:rPr lang="en-US" sz="1600" dirty="0" smtClean="0">
                <a:ea typeface="Calibri"/>
                <a:cs typeface="Times New Roman"/>
              </a:rPr>
              <a:t>) 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ea typeface="Calibri"/>
                <a:cs typeface="Times New Roman"/>
              </a:rPr>
              <a:t>	String s = "</a:t>
            </a:r>
            <a:r>
              <a:rPr lang="en-US" sz="1600" dirty="0" err="1" smtClean="0">
                <a:ea typeface="Calibri"/>
                <a:cs typeface="Times New Roman"/>
              </a:rPr>
              <a:t>abcdef</a:t>
            </a:r>
            <a:r>
              <a:rPr lang="en-US" sz="1600" dirty="0" smtClean="0">
                <a:ea typeface="Calibri"/>
                <a:cs typeface="Times New Roman"/>
              </a:rPr>
              <a:t>"; // create a new String object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ea typeface="Calibri"/>
                <a:cs typeface="Times New Roman"/>
              </a:rPr>
              <a:t>	String s2 = s; // create a 2nd reference variable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ea typeface="Calibri"/>
                <a:cs typeface="Times New Roman"/>
              </a:rPr>
              <a:t>	s = </a:t>
            </a:r>
            <a:r>
              <a:rPr lang="en-US" sz="1600" dirty="0" err="1" smtClean="0">
                <a:ea typeface="Calibri"/>
                <a:cs typeface="Times New Roman"/>
              </a:rPr>
              <a:t>s.concat</a:t>
            </a:r>
            <a:r>
              <a:rPr lang="en-US" sz="1600" dirty="0" smtClean="0">
                <a:ea typeface="Calibri"/>
                <a:cs typeface="Times New Roman"/>
              </a:rPr>
              <a:t>(" more stuff");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endParaRPr lang="en-US" sz="1600" dirty="0" smtClean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ea typeface="Calibri"/>
                <a:cs typeface="Times New Roman"/>
              </a:rPr>
              <a:t>	</a:t>
            </a:r>
            <a:r>
              <a:rPr lang="en-US" sz="1600" dirty="0" err="1" smtClean="0">
                <a:ea typeface="Calibri"/>
                <a:cs typeface="Times New Roman"/>
              </a:rPr>
              <a:t>System.out.println</a:t>
            </a:r>
            <a:r>
              <a:rPr lang="en-US" sz="1600" dirty="0" smtClean="0">
                <a:ea typeface="Calibri"/>
                <a:cs typeface="Times New Roman"/>
              </a:rPr>
              <a:t>(s);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ea typeface="Calibri"/>
                <a:cs typeface="Times New Roman"/>
              </a:rPr>
              <a:t>	</a:t>
            </a:r>
            <a:r>
              <a:rPr lang="en-US" sz="1600" dirty="0" err="1" smtClean="0">
                <a:ea typeface="Calibri"/>
                <a:cs typeface="Times New Roman"/>
              </a:rPr>
              <a:t>System.out.println</a:t>
            </a:r>
            <a:r>
              <a:rPr lang="en-US" sz="1600" dirty="0" smtClean="0">
                <a:ea typeface="Calibri"/>
                <a:cs typeface="Times New Roman"/>
              </a:rPr>
              <a:t>(s2);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ea typeface="Calibri"/>
                <a:cs typeface="Times New Roman"/>
              </a:rPr>
              <a:t>}</a:t>
            </a:r>
            <a:endParaRPr lang="pt-BR" sz="1600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4672636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Tem um passado complicado porque quando foi criada não se tinha internacionalização</a:t>
            </a:r>
          </a:p>
          <a:p>
            <a:r>
              <a:rPr lang="pt-BR" dirty="0" smtClean="0"/>
              <a:t>Maioria dos métodos foram deprecados</a:t>
            </a:r>
          </a:p>
          <a:p>
            <a:r>
              <a:rPr lang="pt-BR" dirty="0" smtClean="0"/>
              <a:t>Ainda é muito utilizada em códigos legados</a:t>
            </a:r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r>
              <a:rPr lang="pt-BR" dirty="0" err="1" smtClean="0"/>
              <a:t>Obs</a:t>
            </a:r>
            <a:r>
              <a:rPr lang="pt-BR" dirty="0" smtClean="0"/>
              <a:t>:Na maioria dos casos um </a:t>
            </a:r>
            <a:r>
              <a:rPr lang="pt-BR" dirty="0" err="1" smtClean="0"/>
              <a:t>Calendar</a:t>
            </a:r>
            <a:r>
              <a:rPr lang="pt-BR" dirty="0" smtClean="0"/>
              <a:t> deve ser usado</a:t>
            </a:r>
          </a:p>
          <a:p>
            <a:endParaRPr lang="pt-BR" dirty="0" smtClean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Histórico da classe Date</a:t>
            </a:r>
            <a:endParaRPr lang="pt-BR" dirty="0"/>
          </a:p>
        </p:txBody>
      </p:sp>
    </p:spTree>
  </p:cSld>
  <p:clrMapOvr>
    <a:masterClrMapping/>
  </p:clrMapOvr>
  <p:transition spd="slow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Representa uma data em </a:t>
            </a:r>
            <a:r>
              <a:rPr lang="pt-BR" dirty="0" err="1" smtClean="0"/>
              <a:t>milisegundos</a:t>
            </a:r>
            <a:r>
              <a:rPr lang="pt-BR" dirty="0" smtClean="0"/>
              <a:t> a partir de 1 de Janeiro de 1970</a:t>
            </a:r>
          </a:p>
          <a:p>
            <a:r>
              <a:rPr lang="pt-BR" dirty="0" smtClean="0"/>
              <a:t>Valores negativos são contados ao inverso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 classe </a:t>
            </a:r>
            <a:r>
              <a:rPr lang="pt-BR" dirty="0" err="1" smtClean="0"/>
              <a:t>java</a:t>
            </a:r>
            <a:r>
              <a:rPr lang="pt-BR" dirty="0" smtClean="0"/>
              <a:t>.util.Date</a:t>
            </a:r>
            <a:endParaRPr lang="pt-BR" dirty="0"/>
          </a:p>
        </p:txBody>
      </p:sp>
    </p:spTree>
  </p:cSld>
  <p:clrMapOvr>
    <a:masterClrMapping/>
  </p:clrMapOvr>
  <p:transition spd="slow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57200" y="-243408"/>
            <a:ext cx="8229600" cy="1143000"/>
          </a:xfrm>
        </p:spPr>
        <p:txBody>
          <a:bodyPr/>
          <a:lstStyle/>
          <a:p>
            <a:r>
              <a:rPr lang="pt-BR" dirty="0" smtClean="0"/>
              <a:t>Exemplo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504056" y="692696"/>
            <a:ext cx="8100392" cy="54889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public class </a:t>
            </a:r>
            <a:r>
              <a:rPr lang="en-US" dirty="0" err="1" smtClean="0">
                <a:ea typeface="Calibri"/>
                <a:cs typeface="Times New Roman"/>
              </a:rPr>
              <a:t>DateTest</a:t>
            </a:r>
            <a:r>
              <a:rPr lang="en-US" dirty="0" smtClean="0">
                <a:ea typeface="Calibri"/>
                <a:cs typeface="Times New Roman"/>
              </a:rPr>
              <a:t> 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	public static void main(String[] </a:t>
            </a:r>
            <a:r>
              <a:rPr lang="en-US" dirty="0" err="1" smtClean="0">
                <a:ea typeface="Calibri"/>
                <a:cs typeface="Times New Roman"/>
              </a:rPr>
              <a:t>args</a:t>
            </a:r>
            <a:r>
              <a:rPr lang="en-US" dirty="0" smtClean="0">
                <a:ea typeface="Calibri"/>
                <a:cs typeface="Times New Roman"/>
              </a:rPr>
              <a:t>) 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		Date date1 = new Date(1000000000000l);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		Date date2 = new Date(-1000000000000l);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		Date </a:t>
            </a:r>
            <a:r>
              <a:rPr lang="en-US" dirty="0" err="1" smtClean="0">
                <a:ea typeface="Calibri"/>
                <a:cs typeface="Times New Roman"/>
              </a:rPr>
              <a:t>dateZero</a:t>
            </a:r>
            <a:r>
              <a:rPr lang="en-US" dirty="0" smtClean="0">
                <a:ea typeface="Calibri"/>
                <a:cs typeface="Times New Roman"/>
              </a:rPr>
              <a:t> = new Date(0l);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		Date now = new Date();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		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		</a:t>
            </a:r>
            <a:r>
              <a:rPr lang="en-US" dirty="0" err="1" smtClean="0">
                <a:ea typeface="Calibri"/>
                <a:cs typeface="Times New Roman"/>
              </a:rPr>
              <a:t>System.out.println</a:t>
            </a:r>
            <a:r>
              <a:rPr lang="en-US" dirty="0" smtClean="0">
                <a:ea typeface="Calibri"/>
                <a:cs typeface="Times New Roman"/>
              </a:rPr>
              <a:t>(date1);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		</a:t>
            </a:r>
            <a:r>
              <a:rPr lang="en-US" dirty="0" err="1" smtClean="0">
                <a:ea typeface="Calibri"/>
                <a:cs typeface="Times New Roman"/>
              </a:rPr>
              <a:t>System.out.println</a:t>
            </a:r>
            <a:r>
              <a:rPr lang="en-US" dirty="0" smtClean="0">
                <a:ea typeface="Calibri"/>
                <a:cs typeface="Times New Roman"/>
              </a:rPr>
              <a:t>(date2);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		</a:t>
            </a:r>
            <a:r>
              <a:rPr lang="en-US" dirty="0" err="1" smtClean="0">
                <a:ea typeface="Calibri"/>
                <a:cs typeface="Times New Roman"/>
              </a:rPr>
              <a:t>System.out.println</a:t>
            </a:r>
            <a:r>
              <a:rPr lang="en-US" dirty="0" smtClean="0">
                <a:ea typeface="Calibri"/>
                <a:cs typeface="Times New Roman"/>
              </a:rPr>
              <a:t>(</a:t>
            </a:r>
            <a:r>
              <a:rPr lang="en-US" dirty="0" err="1" smtClean="0">
                <a:ea typeface="Calibri"/>
                <a:cs typeface="Times New Roman"/>
              </a:rPr>
              <a:t>dateZero</a:t>
            </a:r>
            <a:r>
              <a:rPr lang="en-US" dirty="0" smtClean="0">
                <a:ea typeface="Calibri"/>
                <a:cs typeface="Times New Roman"/>
              </a:rPr>
              <a:t>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		</a:t>
            </a:r>
            <a:r>
              <a:rPr lang="en-US" dirty="0" err="1" smtClean="0">
                <a:ea typeface="Calibri"/>
                <a:cs typeface="Times New Roman"/>
              </a:rPr>
              <a:t>System.out.println</a:t>
            </a:r>
            <a:r>
              <a:rPr lang="en-US" dirty="0" smtClean="0">
                <a:ea typeface="Calibri"/>
                <a:cs typeface="Times New Roman"/>
              </a:rPr>
              <a:t>(now);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		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		</a:t>
            </a:r>
            <a:r>
              <a:rPr lang="en-US" dirty="0" err="1" smtClean="0">
                <a:ea typeface="Calibri"/>
                <a:cs typeface="Times New Roman"/>
              </a:rPr>
              <a:t>now.setTime</a:t>
            </a:r>
            <a:r>
              <a:rPr lang="en-US" dirty="0" smtClean="0">
                <a:ea typeface="Calibri"/>
                <a:cs typeface="Times New Roman"/>
              </a:rPr>
              <a:t>(</a:t>
            </a:r>
            <a:r>
              <a:rPr lang="en-US" dirty="0" err="1" smtClean="0">
                <a:ea typeface="Calibri"/>
                <a:cs typeface="Times New Roman"/>
              </a:rPr>
              <a:t>now.getTime</a:t>
            </a:r>
            <a:r>
              <a:rPr lang="en-US" dirty="0" smtClean="0">
                <a:ea typeface="Calibri"/>
                <a:cs typeface="Times New Roman"/>
              </a:rPr>
              <a:t>() + 3600000);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		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		</a:t>
            </a:r>
            <a:r>
              <a:rPr lang="en-US" dirty="0" err="1" smtClean="0">
                <a:ea typeface="Calibri"/>
                <a:cs typeface="Times New Roman"/>
              </a:rPr>
              <a:t>System.out.println</a:t>
            </a:r>
            <a:r>
              <a:rPr lang="en-US" dirty="0" smtClean="0">
                <a:ea typeface="Calibri"/>
                <a:cs typeface="Times New Roman"/>
              </a:rPr>
              <a:t>(now);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	}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}</a:t>
            </a:r>
            <a:endParaRPr lang="pt-BR" dirty="0">
              <a:ea typeface="Calibri"/>
              <a:cs typeface="Times New Roman"/>
            </a:endParaRPr>
          </a:p>
        </p:txBody>
      </p:sp>
    </p:spTree>
  </p:cSld>
  <p:clrMapOvr>
    <a:masterClrMapping/>
  </p:clrMapOvr>
  <p:transition spd="slow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Saída do Exemplo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504056" y="1690638"/>
            <a:ext cx="8100392" cy="16663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Sat Sep 08 22:46:40 GMT-03:00 2001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Sun Apr 24 19:13:20 GMT-03:00 1938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Wed Dec 31 21:00:00 GMT-03:00 1969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Thu Jan 12 15:59:44 GMT-03:00 2012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Thu Jan 12 16:59:44 GMT-03:00 2012</a:t>
            </a:r>
            <a:endParaRPr lang="pt-BR" dirty="0">
              <a:ea typeface="Calibri"/>
              <a:cs typeface="Times New Roman"/>
            </a:endParaRPr>
          </a:p>
        </p:txBody>
      </p:sp>
    </p:spTree>
  </p:cSld>
  <p:clrMapOvr>
    <a:masterClrMapping/>
  </p:clrMapOvr>
  <p:transition spd="slow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Tem como objetivo facilitar a manipulação de datas </a:t>
            </a:r>
          </a:p>
          <a:p>
            <a:r>
              <a:rPr lang="pt-BR" dirty="0" smtClean="0"/>
              <a:t>Possui muitos métodos e campos </a:t>
            </a:r>
          </a:p>
          <a:p>
            <a:r>
              <a:rPr lang="pt-BR" dirty="0" smtClean="0"/>
              <a:t>É uma classe abstrata</a:t>
            </a:r>
          </a:p>
          <a:p>
            <a:r>
              <a:rPr lang="pt-BR" dirty="0" smtClean="0"/>
              <a:t>Deve ser utilizada pelo método estático </a:t>
            </a:r>
            <a:r>
              <a:rPr lang="pt-BR" dirty="0" err="1" smtClean="0"/>
              <a:t>getInstance</a:t>
            </a:r>
            <a:r>
              <a:rPr lang="pt-BR" dirty="0" smtClean="0"/>
              <a:t>()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 classe </a:t>
            </a:r>
            <a:r>
              <a:rPr lang="pt-BR" dirty="0" err="1" smtClean="0"/>
              <a:t>Calendar</a:t>
            </a:r>
            <a:endParaRPr lang="pt-BR" dirty="0"/>
          </a:p>
        </p:txBody>
      </p:sp>
    </p:spTree>
  </p:cSld>
  <p:clrMapOvr>
    <a:masterClrMapping/>
  </p:clrMapOvr>
  <p:transition spd="slow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57200" y="-243408"/>
            <a:ext cx="8229600" cy="1143000"/>
          </a:xfrm>
        </p:spPr>
        <p:txBody>
          <a:bodyPr/>
          <a:lstStyle/>
          <a:p>
            <a:r>
              <a:rPr lang="pt-BR" dirty="0" smtClean="0"/>
              <a:t>Exemplo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504056" y="692696"/>
            <a:ext cx="8100392" cy="58074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public static void main(String[] </a:t>
            </a:r>
            <a:r>
              <a:rPr lang="en-US" dirty="0" err="1" smtClean="0">
                <a:ea typeface="Calibri"/>
                <a:cs typeface="Times New Roman"/>
              </a:rPr>
              <a:t>args</a:t>
            </a:r>
            <a:r>
              <a:rPr lang="en-US" dirty="0" smtClean="0">
                <a:ea typeface="Calibri"/>
                <a:cs typeface="Times New Roman"/>
              </a:rPr>
              <a:t>) 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	Date d1 = new Date(1000000000000L);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	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	</a:t>
            </a:r>
            <a:r>
              <a:rPr lang="en-US" dirty="0" err="1" smtClean="0">
                <a:ea typeface="Calibri"/>
                <a:cs typeface="Times New Roman"/>
              </a:rPr>
              <a:t>System.out.println</a:t>
            </a:r>
            <a:r>
              <a:rPr lang="en-US" dirty="0" smtClean="0">
                <a:ea typeface="Calibri"/>
                <a:cs typeface="Times New Roman"/>
              </a:rPr>
              <a:t>("1st date " + d1.toString());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endParaRPr lang="en-US" dirty="0" smtClean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	Calendar c = </a:t>
            </a:r>
            <a:r>
              <a:rPr lang="en-US" dirty="0" err="1" smtClean="0">
                <a:ea typeface="Calibri"/>
                <a:cs typeface="Times New Roman"/>
              </a:rPr>
              <a:t>Calendar.getInstance</a:t>
            </a:r>
            <a:r>
              <a:rPr lang="en-US" dirty="0" smtClean="0">
                <a:ea typeface="Calibri"/>
                <a:cs typeface="Times New Roman"/>
              </a:rPr>
              <a:t>();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	</a:t>
            </a:r>
            <a:r>
              <a:rPr lang="en-US" dirty="0" err="1" smtClean="0">
                <a:ea typeface="Calibri"/>
                <a:cs typeface="Times New Roman"/>
              </a:rPr>
              <a:t>c.setTime</a:t>
            </a:r>
            <a:r>
              <a:rPr lang="en-US" dirty="0" smtClean="0">
                <a:ea typeface="Calibri"/>
                <a:cs typeface="Times New Roman"/>
              </a:rPr>
              <a:t>(d1); // #1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	if(</a:t>
            </a:r>
            <a:r>
              <a:rPr lang="en-US" dirty="0" err="1" smtClean="0">
                <a:ea typeface="Calibri"/>
                <a:cs typeface="Times New Roman"/>
              </a:rPr>
              <a:t>Calendar.SUNDAY</a:t>
            </a:r>
            <a:r>
              <a:rPr lang="en-US" dirty="0" smtClean="0">
                <a:ea typeface="Calibri"/>
                <a:cs typeface="Times New Roman"/>
              </a:rPr>
              <a:t> == </a:t>
            </a:r>
            <a:r>
              <a:rPr lang="en-US" dirty="0" err="1" smtClean="0">
                <a:ea typeface="Calibri"/>
                <a:cs typeface="Times New Roman"/>
              </a:rPr>
              <a:t>c.getFirstDayOfWeek</a:t>
            </a:r>
            <a:r>
              <a:rPr lang="en-US" dirty="0" smtClean="0">
                <a:ea typeface="Calibri"/>
                <a:cs typeface="Times New Roman"/>
              </a:rPr>
              <a:t>()) // #2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		</a:t>
            </a:r>
            <a:r>
              <a:rPr lang="en-US" dirty="0" err="1" smtClean="0">
                <a:ea typeface="Calibri"/>
                <a:cs typeface="Times New Roman"/>
              </a:rPr>
              <a:t>System.out.println</a:t>
            </a:r>
            <a:r>
              <a:rPr lang="en-US" dirty="0" smtClean="0">
                <a:ea typeface="Calibri"/>
                <a:cs typeface="Times New Roman"/>
              </a:rPr>
              <a:t>("Sunday is the first day of the week");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	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	</a:t>
            </a:r>
            <a:r>
              <a:rPr lang="en-US" dirty="0" err="1" smtClean="0">
                <a:ea typeface="Calibri"/>
                <a:cs typeface="Times New Roman"/>
              </a:rPr>
              <a:t>System.out.println</a:t>
            </a:r>
            <a:r>
              <a:rPr lang="en-US" dirty="0" smtClean="0">
                <a:ea typeface="Calibri"/>
                <a:cs typeface="Times New Roman"/>
              </a:rPr>
              <a:t>("trillionth </a:t>
            </a:r>
            <a:r>
              <a:rPr lang="en-US" dirty="0" err="1" smtClean="0">
                <a:ea typeface="Calibri"/>
                <a:cs typeface="Times New Roman"/>
              </a:rPr>
              <a:t>milli</a:t>
            </a:r>
            <a:r>
              <a:rPr lang="en-US" dirty="0" smtClean="0">
                <a:ea typeface="Calibri"/>
                <a:cs typeface="Times New Roman"/>
              </a:rPr>
              <a:t> day of week is:"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	+ </a:t>
            </a:r>
            <a:r>
              <a:rPr lang="en-US" dirty="0" err="1" smtClean="0">
                <a:ea typeface="Calibri"/>
                <a:cs typeface="Times New Roman"/>
              </a:rPr>
              <a:t>c.get</a:t>
            </a:r>
            <a:r>
              <a:rPr lang="en-US" dirty="0" smtClean="0">
                <a:ea typeface="Calibri"/>
                <a:cs typeface="Times New Roman"/>
              </a:rPr>
              <a:t>(</a:t>
            </a:r>
            <a:r>
              <a:rPr lang="en-US" dirty="0" err="1" smtClean="0">
                <a:ea typeface="Calibri"/>
                <a:cs typeface="Times New Roman"/>
              </a:rPr>
              <a:t>Calendar.DAY_OF_WEEK</a:t>
            </a:r>
            <a:r>
              <a:rPr lang="en-US" dirty="0" smtClean="0">
                <a:ea typeface="Calibri"/>
                <a:cs typeface="Times New Roman"/>
              </a:rPr>
              <a:t>)); // #3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	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	</a:t>
            </a:r>
            <a:r>
              <a:rPr lang="en-US" dirty="0" err="1" smtClean="0">
                <a:ea typeface="Calibri"/>
                <a:cs typeface="Times New Roman"/>
              </a:rPr>
              <a:t>c.add</a:t>
            </a:r>
            <a:r>
              <a:rPr lang="en-US" dirty="0" smtClean="0">
                <a:ea typeface="Calibri"/>
                <a:cs typeface="Times New Roman"/>
              </a:rPr>
              <a:t>(</a:t>
            </a:r>
            <a:r>
              <a:rPr lang="en-US" dirty="0" err="1" smtClean="0">
                <a:ea typeface="Calibri"/>
                <a:cs typeface="Times New Roman"/>
              </a:rPr>
              <a:t>Calendar.MONTH</a:t>
            </a:r>
            <a:r>
              <a:rPr lang="en-US" dirty="0" smtClean="0">
                <a:ea typeface="Calibri"/>
                <a:cs typeface="Times New Roman"/>
              </a:rPr>
              <a:t>, 1); // #4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	Date d2 = </a:t>
            </a:r>
            <a:r>
              <a:rPr lang="en-US" dirty="0" err="1" smtClean="0">
                <a:ea typeface="Calibri"/>
                <a:cs typeface="Times New Roman"/>
              </a:rPr>
              <a:t>c.getTime</a:t>
            </a:r>
            <a:r>
              <a:rPr lang="en-US" dirty="0" smtClean="0">
                <a:ea typeface="Calibri"/>
                <a:cs typeface="Times New Roman"/>
              </a:rPr>
              <a:t>(); // #5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	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	</a:t>
            </a:r>
            <a:r>
              <a:rPr lang="en-US" dirty="0" err="1" smtClean="0">
                <a:ea typeface="Calibri"/>
                <a:cs typeface="Times New Roman"/>
              </a:rPr>
              <a:t>System.out.println</a:t>
            </a:r>
            <a:r>
              <a:rPr lang="en-US" dirty="0" smtClean="0">
                <a:ea typeface="Calibri"/>
                <a:cs typeface="Times New Roman"/>
              </a:rPr>
              <a:t>("new date:" + d2.toString() 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}</a:t>
            </a:r>
            <a:endParaRPr lang="pt-BR" dirty="0">
              <a:ea typeface="Calibri"/>
              <a:cs typeface="Times New Roman"/>
            </a:endParaRPr>
          </a:p>
        </p:txBody>
      </p:sp>
    </p:spTree>
  </p:cSld>
  <p:clrMapOvr>
    <a:masterClrMapping/>
  </p:clrMapOvr>
  <p:transition spd="slow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pt-BR" dirty="0" smtClean="0"/>
              <a:t>Saída de Exemplo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504056" y="1641574"/>
            <a:ext cx="8100392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1st date Sat Sep 08 22:46:40 GMT-03:00 2001</a:t>
            </a:r>
          </a:p>
          <a:p>
            <a:r>
              <a:rPr lang="en-US" dirty="0" smtClean="0"/>
              <a:t>trillionth </a:t>
            </a:r>
            <a:r>
              <a:rPr lang="en-US" dirty="0" err="1" smtClean="0"/>
              <a:t>milli</a:t>
            </a:r>
            <a:r>
              <a:rPr lang="en-US" dirty="0" smtClean="0"/>
              <a:t> day of week is:7</a:t>
            </a:r>
          </a:p>
          <a:p>
            <a:r>
              <a:rPr lang="en-US" dirty="0" smtClean="0"/>
              <a:t>new </a:t>
            </a:r>
            <a:r>
              <a:rPr lang="en-US" dirty="0" err="1" smtClean="0"/>
              <a:t>date:Mon</a:t>
            </a:r>
            <a:r>
              <a:rPr lang="en-US" dirty="0" smtClean="0"/>
              <a:t> Oct 08 22:46:40 GMT-03:00 2001</a:t>
            </a:r>
          </a:p>
        </p:txBody>
      </p:sp>
    </p:spTree>
  </p:cSld>
  <p:clrMapOvr>
    <a:masterClrMapping/>
  </p:clrMapOvr>
  <p:transition spd="slow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Utilizada para formatar data apropriadamente</a:t>
            </a:r>
          </a:p>
          <a:p>
            <a:r>
              <a:rPr lang="pt-BR" dirty="0" smtClean="0"/>
              <a:t>Também é abstrata, por isso possui muitos métodos </a:t>
            </a:r>
            <a:r>
              <a:rPr lang="pt-BR" dirty="0" err="1" smtClean="0"/>
              <a:t>getInstance</a:t>
            </a:r>
            <a:r>
              <a:rPr lang="pt-BR" dirty="0" smtClean="0"/>
              <a:t>()  sobrecarregados para receber diferentes tipos de estilos</a:t>
            </a:r>
          </a:p>
          <a:p>
            <a:r>
              <a:rPr lang="pt-BR" dirty="0" smtClean="0"/>
              <a:t>Pode também transformar uma string em uma data válida através do método parse()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1143000"/>
          </a:xfrm>
        </p:spPr>
        <p:txBody>
          <a:bodyPr/>
          <a:lstStyle/>
          <a:p>
            <a:r>
              <a:rPr lang="pt-BR" dirty="0" smtClean="0"/>
              <a:t>Classe </a:t>
            </a:r>
            <a:r>
              <a:rPr lang="pt-BR" dirty="0" err="1" smtClean="0"/>
              <a:t>DateFormat</a:t>
            </a:r>
            <a:endParaRPr lang="pt-BR" dirty="0"/>
          </a:p>
        </p:txBody>
      </p:sp>
    </p:spTree>
  </p:cSld>
  <p:clrMapOvr>
    <a:masterClrMapping/>
  </p:clrMapOvr>
  <p:transition spd="slow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1143000"/>
          </a:xfrm>
        </p:spPr>
        <p:txBody>
          <a:bodyPr/>
          <a:lstStyle/>
          <a:p>
            <a:r>
              <a:rPr lang="pt-BR" dirty="0" smtClean="0"/>
              <a:t>Classe </a:t>
            </a:r>
            <a:r>
              <a:rPr lang="pt-BR" dirty="0" err="1" smtClean="0"/>
              <a:t>DateFormat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504056" y="900957"/>
            <a:ext cx="8100392" cy="38961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public static void main(String[] </a:t>
            </a:r>
            <a:r>
              <a:rPr lang="en-US" dirty="0" err="1" smtClean="0">
                <a:ea typeface="Calibri"/>
                <a:cs typeface="Times New Roman"/>
              </a:rPr>
              <a:t>args</a:t>
            </a:r>
            <a:r>
              <a:rPr lang="en-US" dirty="0" smtClean="0">
                <a:ea typeface="Calibri"/>
                <a:cs typeface="Times New Roman"/>
              </a:rPr>
              <a:t>) 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	Date d1 = new Date(1000000000000L);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	</a:t>
            </a:r>
            <a:r>
              <a:rPr lang="en-US" dirty="0" err="1" smtClean="0">
                <a:ea typeface="Calibri"/>
                <a:cs typeface="Times New Roman"/>
              </a:rPr>
              <a:t>DateFormat</a:t>
            </a:r>
            <a:r>
              <a:rPr lang="en-US" dirty="0" smtClean="0">
                <a:ea typeface="Calibri"/>
                <a:cs typeface="Times New Roman"/>
              </a:rPr>
              <a:t>[] </a:t>
            </a:r>
            <a:r>
              <a:rPr lang="en-US" dirty="0" err="1" smtClean="0">
                <a:ea typeface="Calibri"/>
                <a:cs typeface="Times New Roman"/>
              </a:rPr>
              <a:t>dfa</a:t>
            </a:r>
            <a:r>
              <a:rPr lang="en-US" dirty="0" smtClean="0">
                <a:ea typeface="Calibri"/>
                <a:cs typeface="Times New Roman"/>
              </a:rPr>
              <a:t> = new </a:t>
            </a:r>
            <a:r>
              <a:rPr lang="en-US" dirty="0" err="1" smtClean="0">
                <a:ea typeface="Calibri"/>
                <a:cs typeface="Times New Roman"/>
              </a:rPr>
              <a:t>DateFormat</a:t>
            </a:r>
            <a:r>
              <a:rPr lang="en-US" dirty="0" smtClean="0">
                <a:ea typeface="Calibri"/>
                <a:cs typeface="Times New Roman"/>
              </a:rPr>
              <a:t>[6];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	</a:t>
            </a:r>
            <a:r>
              <a:rPr lang="en-US" dirty="0" err="1" smtClean="0">
                <a:ea typeface="Calibri"/>
                <a:cs typeface="Times New Roman"/>
              </a:rPr>
              <a:t>dfa</a:t>
            </a:r>
            <a:r>
              <a:rPr lang="en-US" dirty="0" smtClean="0">
                <a:ea typeface="Calibri"/>
                <a:cs typeface="Times New Roman"/>
              </a:rPr>
              <a:t>[0] = </a:t>
            </a:r>
            <a:r>
              <a:rPr lang="en-US" dirty="0" err="1" smtClean="0">
                <a:ea typeface="Calibri"/>
                <a:cs typeface="Times New Roman"/>
              </a:rPr>
              <a:t>DateFormat.getInstance</a:t>
            </a:r>
            <a:r>
              <a:rPr lang="en-US" dirty="0" smtClean="0">
                <a:ea typeface="Calibri"/>
                <a:cs typeface="Times New Roman"/>
              </a:rPr>
              <a:t>();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	</a:t>
            </a:r>
            <a:r>
              <a:rPr lang="en-US" dirty="0" err="1" smtClean="0">
                <a:ea typeface="Calibri"/>
                <a:cs typeface="Times New Roman"/>
              </a:rPr>
              <a:t>dfa</a:t>
            </a:r>
            <a:r>
              <a:rPr lang="en-US" dirty="0" smtClean="0">
                <a:ea typeface="Calibri"/>
                <a:cs typeface="Times New Roman"/>
              </a:rPr>
              <a:t>[1] = </a:t>
            </a:r>
            <a:r>
              <a:rPr lang="en-US" dirty="0" err="1" smtClean="0">
                <a:ea typeface="Calibri"/>
                <a:cs typeface="Times New Roman"/>
              </a:rPr>
              <a:t>DateFormat.getDateInstance</a:t>
            </a:r>
            <a:r>
              <a:rPr lang="en-US" dirty="0" smtClean="0">
                <a:ea typeface="Calibri"/>
                <a:cs typeface="Times New Roman"/>
              </a:rPr>
              <a:t>();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	</a:t>
            </a:r>
            <a:r>
              <a:rPr lang="en-US" dirty="0" err="1" smtClean="0">
                <a:ea typeface="Calibri"/>
                <a:cs typeface="Times New Roman"/>
              </a:rPr>
              <a:t>dfa</a:t>
            </a:r>
            <a:r>
              <a:rPr lang="en-US" dirty="0" smtClean="0">
                <a:ea typeface="Calibri"/>
                <a:cs typeface="Times New Roman"/>
              </a:rPr>
              <a:t>[2] = </a:t>
            </a:r>
            <a:r>
              <a:rPr lang="en-US" dirty="0" err="1" smtClean="0">
                <a:ea typeface="Calibri"/>
                <a:cs typeface="Times New Roman"/>
              </a:rPr>
              <a:t>DateFormat.getDateInstance</a:t>
            </a:r>
            <a:r>
              <a:rPr lang="en-US" dirty="0" smtClean="0">
                <a:ea typeface="Calibri"/>
                <a:cs typeface="Times New Roman"/>
              </a:rPr>
              <a:t>(</a:t>
            </a:r>
            <a:r>
              <a:rPr lang="en-US" dirty="0" err="1" smtClean="0">
                <a:ea typeface="Calibri"/>
                <a:cs typeface="Times New Roman"/>
              </a:rPr>
              <a:t>DateFormat.SHORT</a:t>
            </a:r>
            <a:r>
              <a:rPr lang="en-US" dirty="0" smtClean="0">
                <a:ea typeface="Calibri"/>
                <a:cs typeface="Times New Roman"/>
              </a:rPr>
              <a:t>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	</a:t>
            </a:r>
            <a:r>
              <a:rPr lang="en-US" dirty="0" err="1" smtClean="0">
                <a:ea typeface="Calibri"/>
                <a:cs typeface="Times New Roman"/>
              </a:rPr>
              <a:t>dfa</a:t>
            </a:r>
            <a:r>
              <a:rPr lang="en-US" dirty="0" smtClean="0">
                <a:ea typeface="Calibri"/>
                <a:cs typeface="Times New Roman"/>
              </a:rPr>
              <a:t>[3] = </a:t>
            </a:r>
            <a:r>
              <a:rPr lang="en-US" dirty="0" err="1" smtClean="0">
                <a:ea typeface="Calibri"/>
                <a:cs typeface="Times New Roman"/>
              </a:rPr>
              <a:t>DateFormat.getDateInstance</a:t>
            </a:r>
            <a:r>
              <a:rPr lang="en-US" dirty="0" smtClean="0">
                <a:ea typeface="Calibri"/>
                <a:cs typeface="Times New Roman"/>
              </a:rPr>
              <a:t>(</a:t>
            </a:r>
            <a:r>
              <a:rPr lang="en-US" dirty="0" err="1" smtClean="0">
                <a:ea typeface="Calibri"/>
                <a:cs typeface="Times New Roman"/>
              </a:rPr>
              <a:t>DateFormat.MEDIUM</a:t>
            </a:r>
            <a:r>
              <a:rPr lang="en-US" dirty="0" smtClean="0">
                <a:ea typeface="Calibri"/>
                <a:cs typeface="Times New Roman"/>
              </a:rPr>
              <a:t>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	</a:t>
            </a:r>
            <a:r>
              <a:rPr lang="en-US" dirty="0" err="1" smtClean="0">
                <a:ea typeface="Calibri"/>
                <a:cs typeface="Times New Roman"/>
              </a:rPr>
              <a:t>dfa</a:t>
            </a:r>
            <a:r>
              <a:rPr lang="en-US" dirty="0" smtClean="0">
                <a:ea typeface="Calibri"/>
                <a:cs typeface="Times New Roman"/>
              </a:rPr>
              <a:t>[4] = </a:t>
            </a:r>
            <a:r>
              <a:rPr lang="en-US" dirty="0" err="1" smtClean="0">
                <a:ea typeface="Calibri"/>
                <a:cs typeface="Times New Roman"/>
              </a:rPr>
              <a:t>DateFormat.getDateInstance</a:t>
            </a:r>
            <a:r>
              <a:rPr lang="en-US" dirty="0" smtClean="0">
                <a:ea typeface="Calibri"/>
                <a:cs typeface="Times New Roman"/>
              </a:rPr>
              <a:t>(</a:t>
            </a:r>
            <a:r>
              <a:rPr lang="en-US" dirty="0" err="1" smtClean="0">
                <a:ea typeface="Calibri"/>
                <a:cs typeface="Times New Roman"/>
              </a:rPr>
              <a:t>DateFormat.LONG</a:t>
            </a:r>
            <a:r>
              <a:rPr lang="en-US" dirty="0" smtClean="0">
                <a:ea typeface="Calibri"/>
                <a:cs typeface="Times New Roman"/>
              </a:rPr>
              <a:t>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	</a:t>
            </a:r>
            <a:r>
              <a:rPr lang="en-US" dirty="0" err="1" smtClean="0">
                <a:ea typeface="Calibri"/>
                <a:cs typeface="Times New Roman"/>
              </a:rPr>
              <a:t>dfa</a:t>
            </a:r>
            <a:r>
              <a:rPr lang="en-US" dirty="0" smtClean="0">
                <a:ea typeface="Calibri"/>
                <a:cs typeface="Times New Roman"/>
              </a:rPr>
              <a:t>[5] = </a:t>
            </a:r>
            <a:r>
              <a:rPr lang="en-US" dirty="0" err="1" smtClean="0">
                <a:ea typeface="Calibri"/>
                <a:cs typeface="Times New Roman"/>
              </a:rPr>
              <a:t>DateFormat.getDateInstance</a:t>
            </a:r>
            <a:r>
              <a:rPr lang="en-US" dirty="0" smtClean="0">
                <a:ea typeface="Calibri"/>
                <a:cs typeface="Times New Roman"/>
              </a:rPr>
              <a:t>(</a:t>
            </a:r>
            <a:r>
              <a:rPr lang="en-US" dirty="0" err="1" smtClean="0">
                <a:ea typeface="Calibri"/>
                <a:cs typeface="Times New Roman"/>
              </a:rPr>
              <a:t>DateFormat.FULL</a:t>
            </a:r>
            <a:r>
              <a:rPr lang="en-US" dirty="0" smtClean="0">
                <a:ea typeface="Calibri"/>
                <a:cs typeface="Times New Roman"/>
              </a:rPr>
              <a:t>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	for(</a:t>
            </a:r>
            <a:r>
              <a:rPr lang="en-US" dirty="0" err="1" smtClean="0">
                <a:ea typeface="Calibri"/>
                <a:cs typeface="Times New Roman"/>
              </a:rPr>
              <a:t>DateFormat</a:t>
            </a:r>
            <a:r>
              <a:rPr lang="en-US" dirty="0" smtClean="0">
                <a:ea typeface="Calibri"/>
                <a:cs typeface="Times New Roman"/>
              </a:rPr>
              <a:t> </a:t>
            </a:r>
            <a:r>
              <a:rPr lang="en-US" dirty="0" err="1" smtClean="0">
                <a:ea typeface="Calibri"/>
                <a:cs typeface="Times New Roman"/>
              </a:rPr>
              <a:t>df</a:t>
            </a:r>
            <a:r>
              <a:rPr lang="en-US" dirty="0" smtClean="0">
                <a:ea typeface="Calibri"/>
                <a:cs typeface="Times New Roman"/>
              </a:rPr>
              <a:t> : </a:t>
            </a:r>
            <a:r>
              <a:rPr lang="en-US" dirty="0" err="1" smtClean="0">
                <a:ea typeface="Calibri"/>
                <a:cs typeface="Times New Roman"/>
              </a:rPr>
              <a:t>dfa</a:t>
            </a:r>
            <a:r>
              <a:rPr lang="en-US" dirty="0" smtClean="0">
                <a:ea typeface="Calibri"/>
                <a:cs typeface="Times New Roman"/>
              </a:rPr>
              <a:t>)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		</a:t>
            </a:r>
            <a:r>
              <a:rPr lang="en-US" dirty="0" err="1" smtClean="0">
                <a:ea typeface="Calibri"/>
                <a:cs typeface="Times New Roman"/>
              </a:rPr>
              <a:t>System.out.println</a:t>
            </a:r>
            <a:r>
              <a:rPr lang="en-US" dirty="0" smtClean="0">
                <a:ea typeface="Calibri"/>
                <a:cs typeface="Times New Roman"/>
              </a:rPr>
              <a:t>(</a:t>
            </a:r>
            <a:r>
              <a:rPr lang="en-US" dirty="0" err="1" smtClean="0">
                <a:ea typeface="Calibri"/>
                <a:cs typeface="Times New Roman"/>
              </a:rPr>
              <a:t>df.format</a:t>
            </a:r>
            <a:r>
              <a:rPr lang="en-US" dirty="0" smtClean="0">
                <a:ea typeface="Calibri"/>
                <a:cs typeface="Times New Roman"/>
              </a:rPr>
              <a:t>(d1));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}</a:t>
            </a:r>
            <a:endParaRPr lang="pt-BR" dirty="0">
              <a:ea typeface="Calibri"/>
              <a:cs typeface="Times New Roman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467544" y="4941168"/>
            <a:ext cx="8100392" cy="15696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pt-BR" sz="1600" dirty="0" smtClean="0">
                <a:latin typeface="Consolas" pitchFamily="49" charset="0"/>
              </a:rPr>
              <a:t>08/09/01 22:46</a:t>
            </a:r>
          </a:p>
          <a:p>
            <a:r>
              <a:rPr lang="pt-BR" sz="1600" dirty="0" smtClean="0">
                <a:latin typeface="Consolas" pitchFamily="49" charset="0"/>
              </a:rPr>
              <a:t>08/09/2001</a:t>
            </a:r>
          </a:p>
          <a:p>
            <a:r>
              <a:rPr lang="pt-BR" sz="1600" dirty="0" smtClean="0">
                <a:latin typeface="Consolas" pitchFamily="49" charset="0"/>
              </a:rPr>
              <a:t>08/09/01</a:t>
            </a:r>
          </a:p>
          <a:p>
            <a:r>
              <a:rPr lang="pt-BR" sz="1600" dirty="0" smtClean="0">
                <a:latin typeface="Consolas" pitchFamily="49" charset="0"/>
              </a:rPr>
              <a:t>08/09/2001</a:t>
            </a:r>
          </a:p>
          <a:p>
            <a:r>
              <a:rPr lang="pt-BR" sz="1600" dirty="0" smtClean="0">
                <a:latin typeface="Consolas" pitchFamily="49" charset="0"/>
              </a:rPr>
              <a:t>8 de Setembro de 2001</a:t>
            </a:r>
          </a:p>
          <a:p>
            <a:r>
              <a:rPr lang="pt-BR" sz="1600" dirty="0" smtClean="0">
                <a:latin typeface="Consolas" pitchFamily="49" charset="0"/>
              </a:rPr>
              <a:t>Sábado, 8 de Setembro de 2001</a:t>
            </a:r>
            <a:endParaRPr lang="pt-BR" sz="1600" dirty="0">
              <a:latin typeface="Consolas" pitchFamily="49" charset="0"/>
              <a:ea typeface="Calibri"/>
              <a:cs typeface="Times New Roman"/>
            </a:endParaRPr>
          </a:p>
        </p:txBody>
      </p:sp>
    </p:spTree>
  </p:cSld>
  <p:clrMapOvr>
    <a:masterClrMapping/>
  </p:clrMapOvr>
  <p:transition spd="slow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1143000"/>
          </a:xfrm>
        </p:spPr>
        <p:txBody>
          <a:bodyPr/>
          <a:lstStyle/>
          <a:p>
            <a:r>
              <a:rPr lang="pt-BR" dirty="0" err="1" smtClean="0"/>
              <a:t>DateFormat</a:t>
            </a:r>
            <a:r>
              <a:rPr lang="pt-BR" dirty="0" smtClean="0"/>
              <a:t> com método parse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504056" y="900957"/>
            <a:ext cx="8100392" cy="39149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public static void main(String[] </a:t>
            </a:r>
            <a:r>
              <a:rPr lang="en-US" dirty="0" err="1" smtClean="0">
                <a:ea typeface="Calibri"/>
                <a:cs typeface="Times New Roman"/>
              </a:rPr>
              <a:t>args</a:t>
            </a:r>
            <a:r>
              <a:rPr lang="en-US" dirty="0" smtClean="0">
                <a:ea typeface="Calibri"/>
                <a:cs typeface="Times New Roman"/>
              </a:rPr>
              <a:t>) {</a:t>
            </a:r>
          </a:p>
          <a:p>
            <a:pPr lvl="1">
              <a:lnSpc>
                <a:spcPct val="115000"/>
              </a:lnSpc>
            </a:pPr>
            <a:r>
              <a:rPr lang="en-US" dirty="0" smtClean="0">
                <a:ea typeface="Calibri"/>
                <a:cs typeface="Times New Roman"/>
              </a:rPr>
              <a:t>Date d1 = new Date(1000000000000L);</a:t>
            </a:r>
          </a:p>
          <a:p>
            <a:pPr lvl="1">
              <a:lnSpc>
                <a:spcPct val="115000"/>
              </a:lnSpc>
            </a:pPr>
            <a:r>
              <a:rPr lang="en-US" dirty="0" err="1" smtClean="0">
                <a:ea typeface="Calibri"/>
                <a:cs typeface="Times New Roman"/>
              </a:rPr>
              <a:t>System.out.println</a:t>
            </a:r>
            <a:r>
              <a:rPr lang="en-US" dirty="0" smtClean="0">
                <a:ea typeface="Calibri"/>
                <a:cs typeface="Times New Roman"/>
              </a:rPr>
              <a:t>("d1 = " + d1.toString());</a:t>
            </a:r>
          </a:p>
          <a:p>
            <a:pPr lvl="1">
              <a:lnSpc>
                <a:spcPct val="115000"/>
              </a:lnSpc>
            </a:pPr>
            <a:r>
              <a:rPr lang="en-US" dirty="0" err="1" smtClean="0">
                <a:ea typeface="Calibri"/>
                <a:cs typeface="Times New Roman"/>
              </a:rPr>
              <a:t>DateFormat</a:t>
            </a:r>
            <a:r>
              <a:rPr lang="en-US" dirty="0" smtClean="0">
                <a:ea typeface="Calibri"/>
                <a:cs typeface="Times New Roman"/>
              </a:rPr>
              <a:t> </a:t>
            </a:r>
            <a:r>
              <a:rPr lang="en-US" dirty="0" err="1" smtClean="0">
                <a:ea typeface="Calibri"/>
                <a:cs typeface="Times New Roman"/>
              </a:rPr>
              <a:t>df</a:t>
            </a:r>
            <a:r>
              <a:rPr lang="en-US" dirty="0" smtClean="0">
                <a:ea typeface="Calibri"/>
                <a:cs typeface="Times New Roman"/>
              </a:rPr>
              <a:t> = </a:t>
            </a:r>
            <a:r>
              <a:rPr lang="en-US" dirty="0" err="1" smtClean="0">
                <a:ea typeface="Calibri"/>
                <a:cs typeface="Times New Roman"/>
              </a:rPr>
              <a:t>DateFormat.getDateInstance</a:t>
            </a:r>
            <a:r>
              <a:rPr lang="en-US" dirty="0" smtClean="0">
                <a:ea typeface="Calibri"/>
                <a:cs typeface="Times New Roman"/>
              </a:rPr>
              <a:t>(</a:t>
            </a:r>
            <a:r>
              <a:rPr lang="en-US" dirty="0" err="1" smtClean="0">
                <a:ea typeface="Calibri"/>
                <a:cs typeface="Times New Roman"/>
              </a:rPr>
              <a:t>DateFormat.SHORT</a:t>
            </a:r>
            <a:r>
              <a:rPr lang="en-US" dirty="0" smtClean="0">
                <a:ea typeface="Calibri"/>
                <a:cs typeface="Times New Roman"/>
              </a:rPr>
              <a:t>);</a:t>
            </a:r>
          </a:p>
          <a:p>
            <a:pPr lvl="1">
              <a:lnSpc>
                <a:spcPct val="115000"/>
              </a:lnSpc>
            </a:pPr>
            <a:r>
              <a:rPr lang="en-US" dirty="0" smtClean="0">
                <a:ea typeface="Calibri"/>
                <a:cs typeface="Times New Roman"/>
              </a:rPr>
              <a:t>String s = </a:t>
            </a:r>
            <a:r>
              <a:rPr lang="en-US" dirty="0" err="1" smtClean="0">
                <a:ea typeface="Calibri"/>
                <a:cs typeface="Times New Roman"/>
              </a:rPr>
              <a:t>df.format</a:t>
            </a:r>
            <a:r>
              <a:rPr lang="en-US" dirty="0" smtClean="0">
                <a:ea typeface="Calibri"/>
                <a:cs typeface="Times New Roman"/>
              </a:rPr>
              <a:t>(d1);</a:t>
            </a:r>
          </a:p>
          <a:p>
            <a:pPr lvl="1">
              <a:lnSpc>
                <a:spcPct val="115000"/>
              </a:lnSpc>
            </a:pPr>
            <a:r>
              <a:rPr lang="en-US" dirty="0" err="1" smtClean="0">
                <a:ea typeface="Calibri"/>
                <a:cs typeface="Times New Roman"/>
              </a:rPr>
              <a:t>System.out.println</a:t>
            </a:r>
            <a:r>
              <a:rPr lang="en-US" dirty="0" smtClean="0">
                <a:ea typeface="Calibri"/>
                <a:cs typeface="Times New Roman"/>
              </a:rPr>
              <a:t>(s);</a:t>
            </a:r>
          </a:p>
          <a:p>
            <a:pPr lvl="1">
              <a:lnSpc>
                <a:spcPct val="115000"/>
              </a:lnSpc>
            </a:pPr>
            <a:r>
              <a:rPr lang="en-US" dirty="0" smtClean="0">
                <a:ea typeface="Calibri"/>
                <a:cs typeface="Times New Roman"/>
              </a:rPr>
              <a:t>try {</a:t>
            </a:r>
          </a:p>
          <a:p>
            <a:pPr lvl="1">
              <a:lnSpc>
                <a:spcPct val="115000"/>
              </a:lnSpc>
            </a:pPr>
            <a:r>
              <a:rPr lang="en-US" dirty="0" smtClean="0">
                <a:ea typeface="Calibri"/>
                <a:cs typeface="Times New Roman"/>
              </a:rPr>
              <a:t>	Date d2 = </a:t>
            </a:r>
            <a:r>
              <a:rPr lang="en-US" dirty="0" err="1" smtClean="0">
                <a:ea typeface="Calibri"/>
                <a:cs typeface="Times New Roman"/>
              </a:rPr>
              <a:t>df.parse</a:t>
            </a:r>
            <a:r>
              <a:rPr lang="en-US" dirty="0" smtClean="0">
                <a:ea typeface="Calibri"/>
                <a:cs typeface="Times New Roman"/>
              </a:rPr>
              <a:t>(s);</a:t>
            </a:r>
          </a:p>
          <a:p>
            <a:pPr lvl="1">
              <a:lnSpc>
                <a:spcPct val="115000"/>
              </a:lnSpc>
            </a:pPr>
            <a:r>
              <a:rPr lang="en-US" dirty="0" smtClean="0">
                <a:ea typeface="Calibri"/>
                <a:cs typeface="Times New Roman"/>
              </a:rPr>
              <a:t>	</a:t>
            </a:r>
            <a:r>
              <a:rPr lang="en-US" dirty="0" err="1" smtClean="0">
                <a:ea typeface="Calibri"/>
                <a:cs typeface="Times New Roman"/>
              </a:rPr>
              <a:t>System.out.println</a:t>
            </a:r>
            <a:r>
              <a:rPr lang="en-US" dirty="0" smtClean="0">
                <a:ea typeface="Calibri"/>
                <a:cs typeface="Times New Roman"/>
              </a:rPr>
              <a:t>("parsed = " + d2.toString());</a:t>
            </a:r>
          </a:p>
          <a:p>
            <a:pPr lvl="1">
              <a:lnSpc>
                <a:spcPct val="115000"/>
              </a:lnSpc>
            </a:pPr>
            <a:r>
              <a:rPr lang="en-US" dirty="0" smtClean="0">
                <a:ea typeface="Calibri"/>
                <a:cs typeface="Times New Roman"/>
              </a:rPr>
              <a:t>} catch (</a:t>
            </a:r>
            <a:r>
              <a:rPr lang="en-US" dirty="0" err="1" smtClean="0">
                <a:ea typeface="Calibri"/>
                <a:cs typeface="Times New Roman"/>
              </a:rPr>
              <a:t>ParseException</a:t>
            </a:r>
            <a:r>
              <a:rPr lang="en-US" dirty="0" smtClean="0">
                <a:ea typeface="Calibri"/>
                <a:cs typeface="Times New Roman"/>
              </a:rPr>
              <a:t> </a:t>
            </a:r>
            <a:r>
              <a:rPr lang="en-US" dirty="0" err="1" smtClean="0">
                <a:ea typeface="Calibri"/>
                <a:cs typeface="Times New Roman"/>
              </a:rPr>
              <a:t>pe</a:t>
            </a:r>
            <a:r>
              <a:rPr lang="en-US" dirty="0" smtClean="0">
                <a:ea typeface="Calibri"/>
                <a:cs typeface="Times New Roman"/>
              </a:rPr>
              <a:t>) {</a:t>
            </a:r>
          </a:p>
          <a:p>
            <a:pPr lvl="1">
              <a:lnSpc>
                <a:spcPct val="115000"/>
              </a:lnSpc>
            </a:pPr>
            <a:r>
              <a:rPr lang="en-US" dirty="0" smtClean="0">
                <a:ea typeface="Calibri"/>
                <a:cs typeface="Times New Roman"/>
              </a:rPr>
              <a:t>	</a:t>
            </a:r>
            <a:r>
              <a:rPr lang="en-US" dirty="0" err="1" smtClean="0">
                <a:ea typeface="Calibri"/>
                <a:cs typeface="Times New Roman"/>
              </a:rPr>
              <a:t>System.out.println</a:t>
            </a:r>
            <a:r>
              <a:rPr lang="en-US" dirty="0" smtClean="0">
                <a:ea typeface="Calibri"/>
                <a:cs typeface="Times New Roman"/>
              </a:rPr>
              <a:t>("parse </a:t>
            </a:r>
            <a:r>
              <a:rPr lang="en-US" dirty="0" err="1" smtClean="0">
                <a:ea typeface="Calibri"/>
                <a:cs typeface="Times New Roman"/>
              </a:rPr>
              <a:t>exc</a:t>
            </a:r>
            <a:r>
              <a:rPr lang="en-US" dirty="0" smtClean="0">
                <a:ea typeface="Calibri"/>
                <a:cs typeface="Times New Roman"/>
              </a:rPr>
              <a:t>");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}}</a:t>
            </a:r>
            <a:endParaRPr lang="pt-BR" dirty="0">
              <a:ea typeface="Calibri"/>
              <a:cs typeface="Times New Roman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467544" y="4941168"/>
            <a:ext cx="8100392" cy="8617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pt-BR" sz="1600" dirty="0" smtClean="0">
                <a:latin typeface="Consolas" pitchFamily="49" charset="0"/>
              </a:rPr>
              <a:t>d1 = Sat </a:t>
            </a:r>
            <a:r>
              <a:rPr lang="pt-BR" sz="1600" dirty="0" err="1" smtClean="0">
                <a:latin typeface="Consolas" pitchFamily="49" charset="0"/>
              </a:rPr>
              <a:t>Sep</a:t>
            </a:r>
            <a:r>
              <a:rPr lang="pt-BR" sz="1600" dirty="0" smtClean="0">
                <a:latin typeface="Consolas" pitchFamily="49" charset="0"/>
              </a:rPr>
              <a:t> 08 22:46:40 GMT-03:00 2001</a:t>
            </a:r>
          </a:p>
          <a:p>
            <a:r>
              <a:rPr lang="pt-BR" sz="1600" dirty="0" smtClean="0">
                <a:latin typeface="Consolas" pitchFamily="49" charset="0"/>
              </a:rPr>
              <a:t>08/09/01</a:t>
            </a:r>
          </a:p>
          <a:p>
            <a:r>
              <a:rPr lang="da-DK" sz="1600" dirty="0" smtClean="0">
                <a:latin typeface="Consolas" pitchFamily="49" charset="0"/>
              </a:rPr>
              <a:t>parsed = Sat Sep 08 00:00:00 GMT-03:00 2001</a:t>
            </a:r>
          </a:p>
        </p:txBody>
      </p:sp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57200" y="-214338"/>
            <a:ext cx="8229600" cy="1143000"/>
          </a:xfrm>
        </p:spPr>
        <p:txBody>
          <a:bodyPr/>
          <a:lstStyle/>
          <a:p>
            <a:r>
              <a:rPr lang="pt-BR" dirty="0" smtClean="0"/>
              <a:t>Strings são imutáveis</a:t>
            </a:r>
            <a:endParaRPr lang="pt-BR" dirty="0"/>
          </a:p>
        </p:txBody>
      </p:sp>
      <p:pic>
        <p:nvPicPr>
          <p:cNvPr id="6" name="Espaço Reservado para Conteúdo 5" descr="string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115616" y="-2043608"/>
            <a:ext cx="7056784" cy="7744945"/>
          </a:xfrm>
        </p:spPr>
      </p:pic>
    </p:spTree>
    <p:extLst>
      <p:ext uri="{BB962C8B-B14F-4D97-AF65-F5344CB8AC3E}">
        <p14:creationId xmlns:p14="http://schemas.microsoft.com/office/powerpoint/2010/main" xmlns="" val="304672636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É uma região geográfica, política ou cultural específica</a:t>
            </a:r>
          </a:p>
          <a:p>
            <a:r>
              <a:rPr lang="pt-BR" dirty="0" smtClean="0"/>
              <a:t>Possui dois construtores</a:t>
            </a:r>
          </a:p>
          <a:p>
            <a:pPr lvl="1"/>
            <a:r>
              <a:rPr lang="pt-BR" dirty="0" err="1" smtClean="0"/>
              <a:t>Locale</a:t>
            </a:r>
            <a:r>
              <a:rPr lang="pt-BR" dirty="0" smtClean="0"/>
              <a:t>(String </a:t>
            </a:r>
            <a:r>
              <a:rPr lang="pt-BR" dirty="0" err="1" smtClean="0"/>
              <a:t>language</a:t>
            </a:r>
            <a:r>
              <a:rPr lang="pt-BR" dirty="0" smtClean="0"/>
              <a:t>)</a:t>
            </a:r>
          </a:p>
          <a:p>
            <a:pPr lvl="1"/>
            <a:r>
              <a:rPr lang="pt-BR" dirty="0" err="1" smtClean="0"/>
              <a:t>Locale</a:t>
            </a:r>
            <a:r>
              <a:rPr lang="pt-BR" dirty="0" smtClean="0"/>
              <a:t>(String </a:t>
            </a:r>
            <a:r>
              <a:rPr lang="pt-BR" dirty="0" err="1" smtClean="0"/>
              <a:t>language</a:t>
            </a:r>
            <a:r>
              <a:rPr lang="pt-BR" dirty="0" smtClean="0"/>
              <a:t>, String country)</a:t>
            </a:r>
          </a:p>
          <a:p>
            <a:r>
              <a:rPr lang="pt-BR" dirty="0" smtClean="0"/>
              <a:t>Língua e país são códigos ISSO</a:t>
            </a:r>
          </a:p>
          <a:p>
            <a:pPr lvl="1">
              <a:buNone/>
            </a:pPr>
            <a:r>
              <a:rPr lang="en-US" dirty="0" smtClean="0"/>
              <a:t>Locale </a:t>
            </a:r>
            <a:r>
              <a:rPr lang="en-US" dirty="0" err="1" smtClean="0"/>
              <a:t>locPT</a:t>
            </a:r>
            <a:r>
              <a:rPr lang="en-US" dirty="0" smtClean="0"/>
              <a:t> = new Locale("it"); // </a:t>
            </a:r>
            <a:r>
              <a:rPr lang="en-US" dirty="0" err="1" smtClean="0"/>
              <a:t>Italiano</a:t>
            </a:r>
            <a:endParaRPr lang="en-US" dirty="0" smtClean="0"/>
          </a:p>
          <a:p>
            <a:pPr lvl="1">
              <a:buNone/>
            </a:pPr>
            <a:r>
              <a:rPr lang="en-US" dirty="0" smtClean="0"/>
              <a:t>Locale </a:t>
            </a:r>
            <a:r>
              <a:rPr lang="en-US" dirty="0" err="1" smtClean="0"/>
              <a:t>locBR</a:t>
            </a:r>
            <a:r>
              <a:rPr lang="en-US" dirty="0" smtClean="0"/>
              <a:t> = new Locale("it", "CH"); // </a:t>
            </a:r>
            <a:r>
              <a:rPr lang="en-US" dirty="0" err="1" smtClean="0"/>
              <a:t>Suiça</a:t>
            </a:r>
            <a:endParaRPr lang="pt-BR" dirty="0" smtClean="0"/>
          </a:p>
          <a:p>
            <a:pPr lvl="1"/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 classe </a:t>
            </a:r>
            <a:r>
              <a:rPr lang="pt-BR" dirty="0" err="1" smtClean="0"/>
              <a:t>Locale</a:t>
            </a:r>
            <a:endParaRPr lang="pt-BR" dirty="0"/>
          </a:p>
        </p:txBody>
      </p:sp>
    </p:spTree>
  </p:cSld>
  <p:clrMapOvr>
    <a:masterClrMapping/>
  </p:clrMapOvr>
  <p:transition spd="slow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1143000"/>
          </a:xfrm>
        </p:spPr>
        <p:txBody>
          <a:bodyPr/>
          <a:lstStyle/>
          <a:p>
            <a:r>
              <a:rPr lang="pt-BR" dirty="0" smtClean="0"/>
              <a:t>Classe </a:t>
            </a:r>
            <a:r>
              <a:rPr lang="pt-BR" dirty="0" err="1" smtClean="0"/>
              <a:t>Locale</a:t>
            </a:r>
            <a:r>
              <a:rPr lang="pt-BR" dirty="0" smtClean="0"/>
              <a:t> com </a:t>
            </a:r>
            <a:r>
              <a:rPr lang="pt-BR" dirty="0" err="1" smtClean="0"/>
              <a:t>DateFormat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504056" y="994914"/>
            <a:ext cx="8100392" cy="51703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Calendar c = </a:t>
            </a:r>
            <a:r>
              <a:rPr lang="en-US" dirty="0" err="1" smtClean="0">
                <a:ea typeface="Calibri"/>
                <a:cs typeface="Times New Roman"/>
              </a:rPr>
              <a:t>Calendar.getInstance</a:t>
            </a:r>
            <a:r>
              <a:rPr lang="en-US" dirty="0" smtClean="0">
                <a:ea typeface="Calibri"/>
                <a:cs typeface="Times New Roman"/>
              </a:rPr>
              <a:t>();		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err="1" smtClean="0">
                <a:ea typeface="Calibri"/>
                <a:cs typeface="Times New Roman"/>
              </a:rPr>
              <a:t>c.set</a:t>
            </a:r>
            <a:r>
              <a:rPr lang="en-US" dirty="0" smtClean="0">
                <a:ea typeface="Calibri"/>
                <a:cs typeface="Times New Roman"/>
              </a:rPr>
              <a:t>(2010, 11, 14); 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		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Date d2 = </a:t>
            </a:r>
            <a:r>
              <a:rPr lang="en-US" dirty="0" err="1" smtClean="0">
                <a:ea typeface="Calibri"/>
                <a:cs typeface="Times New Roman"/>
              </a:rPr>
              <a:t>c.getTime</a:t>
            </a:r>
            <a:r>
              <a:rPr lang="en-US" dirty="0" smtClean="0">
                <a:ea typeface="Calibri"/>
                <a:cs typeface="Times New Roman"/>
              </a:rPr>
              <a:t>();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Locale </a:t>
            </a:r>
            <a:r>
              <a:rPr lang="en-US" dirty="0" err="1" smtClean="0">
                <a:ea typeface="Calibri"/>
                <a:cs typeface="Times New Roman"/>
              </a:rPr>
              <a:t>locIT</a:t>
            </a:r>
            <a:r>
              <a:rPr lang="en-US" dirty="0" smtClean="0">
                <a:ea typeface="Calibri"/>
                <a:cs typeface="Times New Roman"/>
              </a:rPr>
              <a:t> = new Locale("it", "IT"); // Italy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Locale </a:t>
            </a:r>
            <a:r>
              <a:rPr lang="en-US" dirty="0" err="1" smtClean="0">
                <a:ea typeface="Calibri"/>
                <a:cs typeface="Times New Roman"/>
              </a:rPr>
              <a:t>locPT</a:t>
            </a:r>
            <a:r>
              <a:rPr lang="en-US" dirty="0" smtClean="0">
                <a:ea typeface="Calibri"/>
                <a:cs typeface="Times New Roman"/>
              </a:rPr>
              <a:t> = new Locale("pt"); // Portugal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Locale </a:t>
            </a:r>
            <a:r>
              <a:rPr lang="en-US" dirty="0" err="1" smtClean="0">
                <a:ea typeface="Calibri"/>
                <a:cs typeface="Times New Roman"/>
              </a:rPr>
              <a:t>locBR</a:t>
            </a:r>
            <a:r>
              <a:rPr lang="en-US" dirty="0" smtClean="0">
                <a:ea typeface="Calibri"/>
                <a:cs typeface="Times New Roman"/>
              </a:rPr>
              <a:t> = new Locale("pt", "BR"); // Brazil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endParaRPr lang="en-US" dirty="0" smtClean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err="1" smtClean="0">
                <a:ea typeface="Calibri"/>
                <a:cs typeface="Times New Roman"/>
              </a:rPr>
              <a:t>DateFormat</a:t>
            </a:r>
            <a:r>
              <a:rPr lang="en-US" dirty="0" smtClean="0">
                <a:ea typeface="Calibri"/>
                <a:cs typeface="Times New Roman"/>
              </a:rPr>
              <a:t> </a:t>
            </a:r>
            <a:r>
              <a:rPr lang="en-US" dirty="0" err="1" smtClean="0">
                <a:ea typeface="Calibri"/>
                <a:cs typeface="Times New Roman"/>
              </a:rPr>
              <a:t>dfIT</a:t>
            </a:r>
            <a:r>
              <a:rPr lang="en-US" dirty="0" smtClean="0">
                <a:ea typeface="Calibri"/>
                <a:cs typeface="Times New Roman"/>
              </a:rPr>
              <a:t> = </a:t>
            </a:r>
            <a:r>
              <a:rPr lang="en-US" dirty="0" err="1" smtClean="0">
                <a:ea typeface="Calibri"/>
                <a:cs typeface="Times New Roman"/>
              </a:rPr>
              <a:t>DateFormat.getDateInstance</a:t>
            </a:r>
            <a:r>
              <a:rPr lang="en-US" dirty="0" smtClean="0">
                <a:ea typeface="Calibri"/>
                <a:cs typeface="Times New Roman"/>
              </a:rPr>
              <a:t>(</a:t>
            </a:r>
            <a:r>
              <a:rPr lang="en-US" dirty="0" err="1" smtClean="0">
                <a:ea typeface="Calibri"/>
                <a:cs typeface="Times New Roman"/>
              </a:rPr>
              <a:t>DateFormat.FULL</a:t>
            </a:r>
            <a:r>
              <a:rPr lang="en-US" dirty="0" smtClean="0">
                <a:ea typeface="Calibri"/>
                <a:cs typeface="Times New Roman"/>
              </a:rPr>
              <a:t>, </a:t>
            </a:r>
            <a:r>
              <a:rPr lang="en-US" dirty="0" err="1" smtClean="0">
                <a:ea typeface="Calibri"/>
                <a:cs typeface="Times New Roman"/>
              </a:rPr>
              <a:t>locIT</a:t>
            </a:r>
            <a:r>
              <a:rPr lang="en-US" dirty="0" smtClean="0">
                <a:ea typeface="Calibri"/>
                <a:cs typeface="Times New Roman"/>
              </a:rPr>
              <a:t>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err="1" smtClean="0">
                <a:ea typeface="Calibri"/>
                <a:cs typeface="Times New Roman"/>
              </a:rPr>
              <a:t>System.out.println</a:t>
            </a:r>
            <a:r>
              <a:rPr lang="en-US" dirty="0" smtClean="0">
                <a:ea typeface="Calibri"/>
                <a:cs typeface="Times New Roman"/>
              </a:rPr>
              <a:t>("Italy " + </a:t>
            </a:r>
            <a:r>
              <a:rPr lang="en-US" dirty="0" err="1" smtClean="0">
                <a:ea typeface="Calibri"/>
                <a:cs typeface="Times New Roman"/>
              </a:rPr>
              <a:t>dfIT.format</a:t>
            </a:r>
            <a:r>
              <a:rPr lang="en-US" dirty="0" smtClean="0">
                <a:ea typeface="Calibri"/>
                <a:cs typeface="Times New Roman"/>
              </a:rPr>
              <a:t>(d2));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endParaRPr lang="en-US" dirty="0" smtClean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err="1" smtClean="0">
                <a:ea typeface="Calibri"/>
                <a:cs typeface="Times New Roman"/>
              </a:rPr>
              <a:t>DateFormat</a:t>
            </a:r>
            <a:r>
              <a:rPr lang="en-US" dirty="0" smtClean="0">
                <a:ea typeface="Calibri"/>
                <a:cs typeface="Times New Roman"/>
              </a:rPr>
              <a:t> </a:t>
            </a:r>
            <a:r>
              <a:rPr lang="en-US" dirty="0" err="1" smtClean="0">
                <a:ea typeface="Calibri"/>
                <a:cs typeface="Times New Roman"/>
              </a:rPr>
              <a:t>dfPT</a:t>
            </a:r>
            <a:r>
              <a:rPr lang="en-US" dirty="0" smtClean="0">
                <a:ea typeface="Calibri"/>
                <a:cs typeface="Times New Roman"/>
              </a:rPr>
              <a:t> = </a:t>
            </a:r>
            <a:r>
              <a:rPr lang="en-US" dirty="0" err="1" smtClean="0">
                <a:ea typeface="Calibri"/>
                <a:cs typeface="Times New Roman"/>
              </a:rPr>
              <a:t>DateFormat.getDateInstance</a:t>
            </a:r>
            <a:r>
              <a:rPr lang="en-US" dirty="0" smtClean="0">
                <a:ea typeface="Calibri"/>
                <a:cs typeface="Times New Roman"/>
              </a:rPr>
              <a:t>(</a:t>
            </a:r>
            <a:r>
              <a:rPr lang="en-US" dirty="0" err="1" smtClean="0">
                <a:ea typeface="Calibri"/>
                <a:cs typeface="Times New Roman"/>
              </a:rPr>
              <a:t>DateFormat.FULL</a:t>
            </a:r>
            <a:r>
              <a:rPr lang="en-US" dirty="0" smtClean="0">
                <a:ea typeface="Calibri"/>
                <a:cs typeface="Times New Roman"/>
              </a:rPr>
              <a:t>, </a:t>
            </a:r>
            <a:r>
              <a:rPr lang="en-US" dirty="0" err="1" smtClean="0">
                <a:ea typeface="Calibri"/>
                <a:cs typeface="Times New Roman"/>
              </a:rPr>
              <a:t>locPT</a:t>
            </a:r>
            <a:r>
              <a:rPr lang="en-US" dirty="0" smtClean="0">
                <a:ea typeface="Calibri"/>
                <a:cs typeface="Times New Roman"/>
              </a:rPr>
              <a:t>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err="1" smtClean="0">
                <a:ea typeface="Calibri"/>
                <a:cs typeface="Times New Roman"/>
              </a:rPr>
              <a:t>System.out.println</a:t>
            </a:r>
            <a:r>
              <a:rPr lang="en-US" dirty="0" smtClean="0">
                <a:ea typeface="Calibri"/>
                <a:cs typeface="Times New Roman"/>
              </a:rPr>
              <a:t>("Portugal " + </a:t>
            </a:r>
            <a:r>
              <a:rPr lang="en-US" dirty="0" err="1" smtClean="0">
                <a:ea typeface="Calibri"/>
                <a:cs typeface="Times New Roman"/>
              </a:rPr>
              <a:t>dfPT.format</a:t>
            </a:r>
            <a:r>
              <a:rPr lang="en-US" dirty="0" smtClean="0">
                <a:ea typeface="Calibri"/>
                <a:cs typeface="Times New Roman"/>
              </a:rPr>
              <a:t>(d2));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endParaRPr lang="en-US" dirty="0" smtClean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err="1" smtClean="0">
                <a:ea typeface="Calibri"/>
                <a:cs typeface="Times New Roman"/>
              </a:rPr>
              <a:t>DateFormat</a:t>
            </a:r>
            <a:r>
              <a:rPr lang="en-US" dirty="0" smtClean="0">
                <a:ea typeface="Calibri"/>
                <a:cs typeface="Times New Roman"/>
              </a:rPr>
              <a:t> </a:t>
            </a:r>
            <a:r>
              <a:rPr lang="en-US" dirty="0" err="1" smtClean="0">
                <a:ea typeface="Calibri"/>
                <a:cs typeface="Times New Roman"/>
              </a:rPr>
              <a:t>dfBR</a:t>
            </a:r>
            <a:r>
              <a:rPr lang="en-US" dirty="0" smtClean="0">
                <a:ea typeface="Calibri"/>
                <a:cs typeface="Times New Roman"/>
              </a:rPr>
              <a:t> = </a:t>
            </a:r>
            <a:r>
              <a:rPr lang="en-US" dirty="0" err="1" smtClean="0">
                <a:ea typeface="Calibri"/>
                <a:cs typeface="Times New Roman"/>
              </a:rPr>
              <a:t>DateFormat.getDateInstance</a:t>
            </a:r>
            <a:r>
              <a:rPr lang="en-US" dirty="0" smtClean="0">
                <a:ea typeface="Calibri"/>
                <a:cs typeface="Times New Roman"/>
              </a:rPr>
              <a:t>(</a:t>
            </a:r>
            <a:r>
              <a:rPr lang="en-US" dirty="0" err="1" smtClean="0">
                <a:ea typeface="Calibri"/>
                <a:cs typeface="Times New Roman"/>
              </a:rPr>
              <a:t>DateFormat.FULL</a:t>
            </a:r>
            <a:r>
              <a:rPr lang="en-US" dirty="0" smtClean="0">
                <a:ea typeface="Calibri"/>
                <a:cs typeface="Times New Roman"/>
              </a:rPr>
              <a:t>, </a:t>
            </a:r>
            <a:r>
              <a:rPr lang="en-US" dirty="0" err="1" smtClean="0">
                <a:ea typeface="Calibri"/>
                <a:cs typeface="Times New Roman"/>
              </a:rPr>
              <a:t>locBR</a:t>
            </a:r>
            <a:r>
              <a:rPr lang="en-US" dirty="0" smtClean="0">
                <a:ea typeface="Calibri"/>
                <a:cs typeface="Times New Roman"/>
              </a:rPr>
              <a:t>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err="1" smtClean="0">
                <a:ea typeface="Calibri"/>
                <a:cs typeface="Times New Roman"/>
              </a:rPr>
              <a:t>System.out.println</a:t>
            </a:r>
            <a:r>
              <a:rPr lang="en-US" dirty="0" smtClean="0">
                <a:ea typeface="Calibri"/>
                <a:cs typeface="Times New Roman"/>
              </a:rPr>
              <a:t>("Brazil " + </a:t>
            </a:r>
            <a:r>
              <a:rPr lang="en-US" dirty="0" err="1" smtClean="0">
                <a:ea typeface="Calibri"/>
                <a:cs typeface="Times New Roman"/>
              </a:rPr>
              <a:t>dfBR.format</a:t>
            </a:r>
            <a:r>
              <a:rPr lang="en-US" dirty="0" smtClean="0">
                <a:ea typeface="Calibri"/>
                <a:cs typeface="Times New Roman"/>
              </a:rPr>
              <a:t>(d2));</a:t>
            </a:r>
            <a:endParaRPr lang="pt-BR" dirty="0">
              <a:ea typeface="Calibri"/>
              <a:cs typeface="Times New Roman"/>
            </a:endParaRPr>
          </a:p>
        </p:txBody>
      </p:sp>
    </p:spTree>
  </p:cSld>
  <p:clrMapOvr>
    <a:masterClrMapping/>
  </p:clrMapOvr>
  <p:transition spd="slow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1143000"/>
          </a:xfrm>
        </p:spPr>
        <p:txBody>
          <a:bodyPr>
            <a:normAutofit/>
          </a:bodyPr>
          <a:lstStyle/>
          <a:p>
            <a:r>
              <a:rPr lang="pt-BR" dirty="0" smtClean="0"/>
              <a:t>Saída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504056" y="1628800"/>
            <a:ext cx="8100392" cy="8617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it-IT" sz="1600" dirty="0" smtClean="0">
                <a:latin typeface="Consolas" pitchFamily="49" charset="0"/>
              </a:rPr>
              <a:t>Italy martedì 14 dicembre 2010</a:t>
            </a:r>
          </a:p>
          <a:p>
            <a:r>
              <a:rPr lang="pt-BR" sz="1600" dirty="0" smtClean="0">
                <a:latin typeface="Consolas" pitchFamily="49" charset="0"/>
              </a:rPr>
              <a:t>Portugal </a:t>
            </a:r>
            <a:r>
              <a:rPr lang="pt-BR" sz="1600" dirty="0" err="1" smtClean="0">
                <a:latin typeface="Consolas" pitchFamily="49" charset="0"/>
              </a:rPr>
              <a:t>Terça-feira</a:t>
            </a:r>
            <a:r>
              <a:rPr lang="pt-BR" sz="1600" dirty="0" smtClean="0">
                <a:latin typeface="Consolas" pitchFamily="49" charset="0"/>
              </a:rPr>
              <a:t>, 14 de Dezembro de 2010</a:t>
            </a:r>
          </a:p>
          <a:p>
            <a:r>
              <a:rPr lang="pt-BR" sz="1600" dirty="0" err="1" smtClean="0">
                <a:latin typeface="Consolas" pitchFamily="49" charset="0"/>
              </a:rPr>
              <a:t>Brazil</a:t>
            </a:r>
            <a:r>
              <a:rPr lang="pt-BR" sz="1600" dirty="0" smtClean="0">
                <a:latin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</a:rPr>
              <a:t>Terça-feira</a:t>
            </a:r>
            <a:r>
              <a:rPr lang="pt-BR" sz="1600" dirty="0" smtClean="0">
                <a:latin typeface="Consolas" pitchFamily="49" charset="0"/>
              </a:rPr>
              <a:t>, 14 de Dezembro de 2010</a:t>
            </a:r>
            <a:endParaRPr lang="pt-BR" sz="1600" dirty="0">
              <a:latin typeface="Consolas" pitchFamily="49" charset="0"/>
              <a:ea typeface="Calibri"/>
              <a:cs typeface="Times New Roman"/>
            </a:endParaRPr>
          </a:p>
        </p:txBody>
      </p:sp>
    </p:spTree>
  </p:cSld>
  <p:clrMapOvr>
    <a:masterClrMapping/>
  </p:clrMapOvr>
  <p:transition spd="slow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Classe que formata números e valores monetários utilizando um certo </a:t>
            </a:r>
            <a:r>
              <a:rPr lang="pt-BR" dirty="0" err="1" smtClean="0"/>
              <a:t>locale</a:t>
            </a:r>
            <a:endParaRPr lang="pt-BR" dirty="0" smtClean="0"/>
          </a:p>
          <a:p>
            <a:r>
              <a:rPr lang="pt-BR" dirty="0" smtClean="0"/>
              <a:t>Também é estática(</a:t>
            </a:r>
            <a:r>
              <a:rPr lang="pt-BR" dirty="0" err="1" smtClean="0"/>
              <a:t>getInstance</a:t>
            </a:r>
            <a:r>
              <a:rPr lang="pt-BR" dirty="0" smtClean="0"/>
              <a:t>() e </a:t>
            </a:r>
            <a:r>
              <a:rPr lang="pt-BR" dirty="0" err="1" smtClean="0"/>
              <a:t>getCurrencyInstance</a:t>
            </a:r>
            <a:r>
              <a:rPr lang="pt-BR" dirty="0" smtClean="0"/>
              <a:t>())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 classe </a:t>
            </a:r>
            <a:r>
              <a:rPr lang="pt-BR" dirty="0" err="1" smtClean="0"/>
              <a:t>NumberFormat</a:t>
            </a:r>
            <a:endParaRPr lang="pt-BR" dirty="0"/>
          </a:p>
        </p:txBody>
      </p:sp>
    </p:spTree>
  </p:cSld>
  <p:clrMapOvr>
    <a:masterClrMapping/>
  </p:clrMapOvr>
  <p:transition spd="slow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1143000"/>
          </a:xfrm>
        </p:spPr>
        <p:txBody>
          <a:bodyPr/>
          <a:lstStyle/>
          <a:p>
            <a:r>
              <a:rPr lang="pt-BR" dirty="0" smtClean="0"/>
              <a:t>Exemplo </a:t>
            </a:r>
            <a:r>
              <a:rPr lang="pt-BR" dirty="0" err="1" smtClean="0"/>
              <a:t>NumberFormat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504056" y="1153775"/>
            <a:ext cx="8100392" cy="31393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 err="1" smtClean="0">
                <a:latin typeface="Consolas" pitchFamily="49" charset="0"/>
              </a:rPr>
              <a:t>float</a:t>
            </a:r>
            <a:r>
              <a:rPr lang="pt-BR" dirty="0" smtClean="0">
                <a:latin typeface="Consolas" pitchFamily="49" charset="0"/>
              </a:rPr>
              <a:t> f1 = 123.4567f;</a:t>
            </a:r>
          </a:p>
          <a:p>
            <a:r>
              <a:rPr lang="pt-BR" dirty="0" err="1" smtClean="0">
                <a:latin typeface="Consolas" pitchFamily="49" charset="0"/>
              </a:rPr>
              <a:t>Locale</a:t>
            </a:r>
            <a:r>
              <a:rPr lang="pt-BR" dirty="0" smtClean="0">
                <a:latin typeface="Consolas" pitchFamily="49" charset="0"/>
              </a:rPr>
              <a:t> </a:t>
            </a:r>
            <a:r>
              <a:rPr lang="pt-BR" dirty="0" err="1" smtClean="0">
                <a:latin typeface="Consolas" pitchFamily="49" charset="0"/>
              </a:rPr>
              <a:t>locFR</a:t>
            </a:r>
            <a:r>
              <a:rPr lang="pt-BR" dirty="0" smtClean="0">
                <a:latin typeface="Consolas" pitchFamily="49" charset="0"/>
              </a:rPr>
              <a:t> = </a:t>
            </a:r>
            <a:r>
              <a:rPr lang="pt-BR" dirty="0" err="1" smtClean="0">
                <a:latin typeface="Consolas" pitchFamily="49" charset="0"/>
              </a:rPr>
              <a:t>new</a:t>
            </a:r>
            <a:r>
              <a:rPr lang="pt-BR" dirty="0" smtClean="0">
                <a:latin typeface="Consolas" pitchFamily="49" charset="0"/>
              </a:rPr>
              <a:t> </a:t>
            </a:r>
            <a:r>
              <a:rPr lang="pt-BR" dirty="0" err="1" smtClean="0">
                <a:latin typeface="Consolas" pitchFamily="49" charset="0"/>
              </a:rPr>
              <a:t>Locale</a:t>
            </a:r>
            <a:r>
              <a:rPr lang="pt-BR" dirty="0" smtClean="0">
                <a:latin typeface="Consolas" pitchFamily="49" charset="0"/>
              </a:rPr>
              <a:t>("</a:t>
            </a:r>
            <a:r>
              <a:rPr lang="pt-BR" dirty="0" err="1" smtClean="0">
                <a:latin typeface="Consolas" pitchFamily="49" charset="0"/>
              </a:rPr>
              <a:t>en</a:t>
            </a:r>
            <a:r>
              <a:rPr lang="pt-BR" dirty="0" smtClean="0">
                <a:latin typeface="Consolas" pitchFamily="49" charset="0"/>
              </a:rPr>
              <a:t>", "US"); // France</a:t>
            </a:r>
          </a:p>
          <a:p>
            <a:endParaRPr lang="pt-BR" dirty="0" smtClean="0">
              <a:latin typeface="Consolas" pitchFamily="49" charset="0"/>
            </a:endParaRPr>
          </a:p>
          <a:p>
            <a:r>
              <a:rPr lang="pt-BR" dirty="0" err="1" smtClean="0">
                <a:latin typeface="Consolas" pitchFamily="49" charset="0"/>
              </a:rPr>
              <a:t>NumberFormat</a:t>
            </a:r>
            <a:r>
              <a:rPr lang="pt-BR" dirty="0" smtClean="0">
                <a:latin typeface="Consolas" pitchFamily="49" charset="0"/>
              </a:rPr>
              <a:t>[] </a:t>
            </a:r>
            <a:r>
              <a:rPr lang="pt-BR" dirty="0" err="1" smtClean="0">
                <a:latin typeface="Consolas" pitchFamily="49" charset="0"/>
              </a:rPr>
              <a:t>nfa</a:t>
            </a:r>
            <a:r>
              <a:rPr lang="pt-BR" dirty="0" smtClean="0">
                <a:latin typeface="Consolas" pitchFamily="49" charset="0"/>
              </a:rPr>
              <a:t> = </a:t>
            </a:r>
            <a:r>
              <a:rPr lang="pt-BR" dirty="0" err="1" smtClean="0">
                <a:latin typeface="Consolas" pitchFamily="49" charset="0"/>
              </a:rPr>
              <a:t>new</a:t>
            </a:r>
            <a:r>
              <a:rPr lang="pt-BR" dirty="0" smtClean="0">
                <a:latin typeface="Consolas" pitchFamily="49" charset="0"/>
              </a:rPr>
              <a:t> </a:t>
            </a:r>
            <a:r>
              <a:rPr lang="pt-BR" dirty="0" err="1" smtClean="0">
                <a:latin typeface="Consolas" pitchFamily="49" charset="0"/>
              </a:rPr>
              <a:t>NumberFormat</a:t>
            </a:r>
            <a:r>
              <a:rPr lang="pt-BR" dirty="0" smtClean="0">
                <a:latin typeface="Consolas" pitchFamily="49" charset="0"/>
              </a:rPr>
              <a:t>[4];</a:t>
            </a:r>
          </a:p>
          <a:p>
            <a:r>
              <a:rPr lang="pt-BR" dirty="0" err="1" smtClean="0">
                <a:latin typeface="Consolas" pitchFamily="49" charset="0"/>
              </a:rPr>
              <a:t>nfa</a:t>
            </a:r>
            <a:r>
              <a:rPr lang="pt-BR" dirty="0" smtClean="0">
                <a:latin typeface="Consolas" pitchFamily="49" charset="0"/>
              </a:rPr>
              <a:t>[0] = </a:t>
            </a:r>
            <a:r>
              <a:rPr lang="pt-BR" dirty="0" err="1" smtClean="0">
                <a:latin typeface="Consolas" pitchFamily="49" charset="0"/>
              </a:rPr>
              <a:t>NumberFormat</a:t>
            </a:r>
            <a:r>
              <a:rPr lang="pt-BR" dirty="0" smtClean="0">
                <a:latin typeface="Consolas" pitchFamily="49" charset="0"/>
              </a:rPr>
              <a:t>.</a:t>
            </a:r>
            <a:r>
              <a:rPr lang="pt-BR" i="1" dirty="0" err="1" smtClean="0">
                <a:latin typeface="Consolas" pitchFamily="49" charset="0"/>
              </a:rPr>
              <a:t>getInstance</a:t>
            </a:r>
            <a:r>
              <a:rPr lang="pt-BR" i="1" dirty="0" smtClean="0">
                <a:latin typeface="Consolas" pitchFamily="49" charset="0"/>
              </a:rPr>
              <a:t>();</a:t>
            </a:r>
          </a:p>
          <a:p>
            <a:r>
              <a:rPr lang="pt-BR" dirty="0" err="1" smtClean="0">
                <a:latin typeface="Consolas" pitchFamily="49" charset="0"/>
              </a:rPr>
              <a:t>nfa</a:t>
            </a:r>
            <a:r>
              <a:rPr lang="pt-BR" dirty="0" smtClean="0">
                <a:latin typeface="Consolas" pitchFamily="49" charset="0"/>
              </a:rPr>
              <a:t>[1] = </a:t>
            </a:r>
            <a:r>
              <a:rPr lang="pt-BR" dirty="0" err="1" smtClean="0">
                <a:latin typeface="Consolas" pitchFamily="49" charset="0"/>
              </a:rPr>
              <a:t>NumberFormat</a:t>
            </a:r>
            <a:r>
              <a:rPr lang="pt-BR" dirty="0" smtClean="0">
                <a:latin typeface="Consolas" pitchFamily="49" charset="0"/>
              </a:rPr>
              <a:t>.</a:t>
            </a:r>
            <a:r>
              <a:rPr lang="pt-BR" i="1" dirty="0" err="1" smtClean="0">
                <a:latin typeface="Consolas" pitchFamily="49" charset="0"/>
              </a:rPr>
              <a:t>getInstance</a:t>
            </a:r>
            <a:r>
              <a:rPr lang="pt-BR" i="1" dirty="0" smtClean="0">
                <a:latin typeface="Consolas" pitchFamily="49" charset="0"/>
              </a:rPr>
              <a:t>(</a:t>
            </a:r>
            <a:r>
              <a:rPr lang="pt-BR" i="1" dirty="0" err="1" smtClean="0">
                <a:latin typeface="Consolas" pitchFamily="49" charset="0"/>
              </a:rPr>
              <a:t>locFR</a:t>
            </a:r>
            <a:r>
              <a:rPr lang="pt-BR" i="1" dirty="0" smtClean="0">
                <a:latin typeface="Consolas" pitchFamily="49" charset="0"/>
              </a:rPr>
              <a:t>);</a:t>
            </a:r>
          </a:p>
          <a:p>
            <a:r>
              <a:rPr lang="pt-BR" dirty="0" err="1" smtClean="0">
                <a:latin typeface="Consolas" pitchFamily="49" charset="0"/>
              </a:rPr>
              <a:t>nfa</a:t>
            </a:r>
            <a:r>
              <a:rPr lang="pt-BR" dirty="0" smtClean="0">
                <a:latin typeface="Consolas" pitchFamily="49" charset="0"/>
              </a:rPr>
              <a:t>[2] = </a:t>
            </a:r>
            <a:r>
              <a:rPr lang="pt-BR" dirty="0" err="1" smtClean="0">
                <a:latin typeface="Consolas" pitchFamily="49" charset="0"/>
              </a:rPr>
              <a:t>NumberFormat</a:t>
            </a:r>
            <a:r>
              <a:rPr lang="pt-BR" dirty="0" smtClean="0">
                <a:latin typeface="Consolas" pitchFamily="49" charset="0"/>
              </a:rPr>
              <a:t>.</a:t>
            </a:r>
            <a:r>
              <a:rPr lang="pt-BR" i="1" dirty="0" err="1" smtClean="0">
                <a:latin typeface="Consolas" pitchFamily="49" charset="0"/>
              </a:rPr>
              <a:t>getCurrencyInstance</a:t>
            </a:r>
            <a:r>
              <a:rPr lang="pt-BR" i="1" dirty="0" smtClean="0">
                <a:latin typeface="Consolas" pitchFamily="49" charset="0"/>
              </a:rPr>
              <a:t>();</a:t>
            </a:r>
          </a:p>
          <a:p>
            <a:r>
              <a:rPr lang="pt-BR" dirty="0" err="1" smtClean="0">
                <a:latin typeface="Consolas" pitchFamily="49" charset="0"/>
              </a:rPr>
              <a:t>nfa</a:t>
            </a:r>
            <a:r>
              <a:rPr lang="pt-BR" dirty="0" smtClean="0">
                <a:latin typeface="Consolas" pitchFamily="49" charset="0"/>
              </a:rPr>
              <a:t>[3] = </a:t>
            </a:r>
            <a:r>
              <a:rPr lang="pt-BR" dirty="0" err="1" smtClean="0">
                <a:latin typeface="Consolas" pitchFamily="49" charset="0"/>
              </a:rPr>
              <a:t>NumberFormat</a:t>
            </a:r>
            <a:r>
              <a:rPr lang="pt-BR" dirty="0" smtClean="0">
                <a:latin typeface="Consolas" pitchFamily="49" charset="0"/>
              </a:rPr>
              <a:t>.</a:t>
            </a:r>
            <a:r>
              <a:rPr lang="pt-BR" i="1" dirty="0" err="1" smtClean="0">
                <a:latin typeface="Consolas" pitchFamily="49" charset="0"/>
              </a:rPr>
              <a:t>getCurrencyInstance</a:t>
            </a:r>
            <a:r>
              <a:rPr lang="pt-BR" i="1" dirty="0" smtClean="0">
                <a:latin typeface="Consolas" pitchFamily="49" charset="0"/>
              </a:rPr>
              <a:t>(</a:t>
            </a:r>
            <a:r>
              <a:rPr lang="pt-BR" i="1" dirty="0" err="1" smtClean="0">
                <a:latin typeface="Consolas" pitchFamily="49" charset="0"/>
              </a:rPr>
              <a:t>locFR</a:t>
            </a:r>
            <a:r>
              <a:rPr lang="pt-BR" i="1" dirty="0" smtClean="0">
                <a:latin typeface="Consolas" pitchFamily="49" charset="0"/>
              </a:rPr>
              <a:t>);</a:t>
            </a:r>
          </a:p>
          <a:p>
            <a:endParaRPr lang="pt-BR" dirty="0" smtClean="0">
              <a:latin typeface="Consolas" pitchFamily="49" charset="0"/>
            </a:endParaRPr>
          </a:p>
          <a:p>
            <a:r>
              <a:rPr lang="pt-BR" dirty="0" smtClean="0">
                <a:latin typeface="Consolas" pitchFamily="49" charset="0"/>
              </a:rPr>
              <a:t>for(</a:t>
            </a:r>
            <a:r>
              <a:rPr lang="pt-BR" dirty="0" err="1" smtClean="0">
                <a:latin typeface="Consolas" pitchFamily="49" charset="0"/>
              </a:rPr>
              <a:t>NumberFormat</a:t>
            </a:r>
            <a:r>
              <a:rPr lang="pt-BR" dirty="0" smtClean="0">
                <a:latin typeface="Consolas" pitchFamily="49" charset="0"/>
              </a:rPr>
              <a:t> </a:t>
            </a:r>
            <a:r>
              <a:rPr lang="pt-BR" dirty="0" err="1" smtClean="0">
                <a:latin typeface="Consolas" pitchFamily="49" charset="0"/>
              </a:rPr>
              <a:t>nf</a:t>
            </a:r>
            <a:r>
              <a:rPr lang="pt-BR" dirty="0" smtClean="0">
                <a:latin typeface="Consolas" pitchFamily="49" charset="0"/>
              </a:rPr>
              <a:t> : </a:t>
            </a:r>
            <a:r>
              <a:rPr lang="pt-BR" dirty="0" err="1" smtClean="0">
                <a:latin typeface="Consolas" pitchFamily="49" charset="0"/>
              </a:rPr>
              <a:t>nfa</a:t>
            </a:r>
            <a:r>
              <a:rPr lang="pt-BR" dirty="0" smtClean="0">
                <a:latin typeface="Consolas" pitchFamily="49" charset="0"/>
              </a:rPr>
              <a:t>)</a:t>
            </a:r>
          </a:p>
          <a:p>
            <a:r>
              <a:rPr lang="pt-BR" dirty="0" smtClean="0">
                <a:latin typeface="Consolas" pitchFamily="49" charset="0"/>
              </a:rPr>
              <a:t>System.</a:t>
            </a:r>
            <a:r>
              <a:rPr lang="pt-BR" i="1" dirty="0" err="1" smtClean="0">
                <a:latin typeface="Consolas" pitchFamily="49" charset="0"/>
              </a:rPr>
              <a:t>out.println</a:t>
            </a:r>
            <a:r>
              <a:rPr lang="pt-BR" i="1" dirty="0" smtClean="0">
                <a:latin typeface="Consolas" pitchFamily="49" charset="0"/>
              </a:rPr>
              <a:t>(</a:t>
            </a:r>
            <a:r>
              <a:rPr lang="pt-BR" i="1" dirty="0" err="1" smtClean="0">
                <a:latin typeface="Consolas" pitchFamily="49" charset="0"/>
              </a:rPr>
              <a:t>nf</a:t>
            </a:r>
            <a:r>
              <a:rPr lang="pt-BR" i="1" dirty="0" smtClean="0">
                <a:latin typeface="Consolas" pitchFamily="49" charset="0"/>
              </a:rPr>
              <a:t>.</a:t>
            </a:r>
            <a:r>
              <a:rPr lang="pt-BR" i="1" dirty="0" err="1" smtClean="0">
                <a:latin typeface="Consolas" pitchFamily="49" charset="0"/>
              </a:rPr>
              <a:t>format</a:t>
            </a:r>
            <a:r>
              <a:rPr lang="pt-BR" i="1" dirty="0" smtClean="0">
                <a:latin typeface="Consolas" pitchFamily="49" charset="0"/>
              </a:rPr>
              <a:t>(f1));</a:t>
            </a:r>
            <a:endParaRPr lang="pt-BR" dirty="0">
              <a:latin typeface="Consolas" pitchFamily="49" charset="0"/>
              <a:ea typeface="Calibri"/>
              <a:cs typeface="Times New Roman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467544" y="4437112"/>
            <a:ext cx="8100392" cy="10772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pt-BR" sz="1600" dirty="0" smtClean="0">
                <a:latin typeface="Consolas" pitchFamily="49" charset="0"/>
              </a:rPr>
              <a:t>123,457</a:t>
            </a:r>
          </a:p>
          <a:p>
            <a:r>
              <a:rPr lang="pt-BR" sz="1600" dirty="0" smtClean="0">
                <a:latin typeface="Consolas" pitchFamily="49" charset="0"/>
              </a:rPr>
              <a:t>123.457</a:t>
            </a:r>
          </a:p>
          <a:p>
            <a:r>
              <a:rPr lang="pt-BR" sz="1600" dirty="0" smtClean="0">
                <a:latin typeface="Consolas" pitchFamily="49" charset="0"/>
              </a:rPr>
              <a:t>R$ 123,46</a:t>
            </a:r>
          </a:p>
          <a:p>
            <a:r>
              <a:rPr lang="pt-BR" sz="1600" dirty="0" smtClean="0">
                <a:latin typeface="Consolas" pitchFamily="49" charset="0"/>
              </a:rPr>
              <a:t>$123.46</a:t>
            </a:r>
          </a:p>
        </p:txBody>
      </p:sp>
    </p:spTree>
  </p:cSld>
  <p:clrMapOvr>
    <a:masterClrMapping/>
  </p:clrMapOvr>
  <p:transition spd="slow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 descr="localeDataNumero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611560" y="476672"/>
            <a:ext cx="7864091" cy="5649491"/>
          </a:xfr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646880885"/>
              </p:ext>
            </p:extLst>
          </p:nvPr>
        </p:nvGraphicFramePr>
        <p:xfrm>
          <a:off x="428596" y="642921"/>
          <a:ext cx="8268548" cy="58104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7510"/>
                <a:gridCol w="5881038"/>
              </a:tblGrid>
              <a:tr h="388692">
                <a:tc>
                  <a:txBody>
                    <a:bodyPr/>
                    <a:lstStyle/>
                    <a:p>
                      <a:pPr marL="0" marR="0"/>
                      <a:r>
                        <a:rPr lang="pt-BR" b="1" dirty="0" err="1">
                          <a:effectLst/>
                        </a:rPr>
                        <a:t>Method</a:t>
                      </a:r>
                      <a:endParaRPr lang="pt-BR" dirty="0">
                        <a:effectLst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pt-BR" b="1">
                          <a:effectLst/>
                        </a:rPr>
                        <a:t>Description</a:t>
                      </a:r>
                      <a:endParaRPr lang="pt-BR">
                        <a:effectLst/>
                      </a:endParaRPr>
                    </a:p>
                  </a:txBody>
                  <a:tcPr marL="47625" marR="47625" marT="47625" marB="47625"/>
                </a:tc>
              </a:tr>
              <a:tr h="674887">
                <a:tc>
                  <a:txBody>
                    <a:bodyPr/>
                    <a:lstStyle/>
                    <a:p>
                      <a:pPr algn="l"/>
                      <a:r>
                        <a:rPr lang="pt-BR">
                          <a:effectLst/>
                        </a:rPr>
                        <a:t>charAt ()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dirty="0">
                          <a:effectLst/>
                        </a:rPr>
                        <a:t>retorna o char em um determinado índice, índice assume valores de </a:t>
                      </a:r>
                      <a:r>
                        <a:rPr lang="pt-BR" dirty="0" smtClean="0">
                          <a:effectLst/>
                        </a:rPr>
                        <a:t>0 </a:t>
                      </a:r>
                      <a:r>
                        <a:rPr lang="pt-BR" dirty="0">
                          <a:effectLst/>
                        </a:rPr>
                        <a:t>a </a:t>
                      </a:r>
                      <a:r>
                        <a:rPr lang="pt-BR" dirty="0" err="1">
                          <a:effectLst/>
                        </a:rPr>
                        <a:t>length</a:t>
                      </a:r>
                      <a:r>
                        <a:rPr lang="pt-BR" dirty="0">
                          <a:effectLst/>
                        </a:rPr>
                        <a:t> () -1;</a:t>
                      </a:r>
                    </a:p>
                  </a:txBody>
                  <a:tcPr marL="47625" marR="47625" marT="47625" marB="47625"/>
                </a:tc>
              </a:tr>
              <a:tr h="388692">
                <a:tc>
                  <a:txBody>
                    <a:bodyPr/>
                    <a:lstStyle/>
                    <a:p>
                      <a:pPr algn="l"/>
                      <a:r>
                        <a:rPr lang="pt-BR">
                          <a:effectLst/>
                        </a:rPr>
                        <a:t>concat ()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dirty="0">
                          <a:effectLst/>
                        </a:rPr>
                        <a:t>acrescenta um </a:t>
                      </a:r>
                      <a:r>
                        <a:rPr lang="pt-BR" dirty="0" err="1">
                          <a:effectLst/>
                        </a:rPr>
                        <a:t>String</a:t>
                      </a:r>
                      <a:r>
                        <a:rPr lang="pt-BR" dirty="0">
                          <a:effectLst/>
                        </a:rPr>
                        <a:t> ao final de outro, o mesmo que +</a:t>
                      </a:r>
                    </a:p>
                  </a:txBody>
                  <a:tcPr marL="47625" marR="47625" marT="47625" marB="47625"/>
                </a:tc>
              </a:tr>
              <a:tr h="388692">
                <a:tc>
                  <a:txBody>
                    <a:bodyPr/>
                    <a:lstStyle/>
                    <a:p>
                      <a:pPr algn="l"/>
                      <a:r>
                        <a:rPr lang="pt-BR">
                          <a:effectLst/>
                        </a:rPr>
                        <a:t>equals ()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dirty="0" smtClean="0">
                          <a:effectLst/>
                        </a:rPr>
                        <a:t>compara (case </a:t>
                      </a:r>
                      <a:r>
                        <a:rPr lang="pt-BR" dirty="0" err="1" smtClean="0">
                          <a:effectLst/>
                        </a:rPr>
                        <a:t>sensitive</a:t>
                      </a:r>
                      <a:r>
                        <a:rPr lang="pt-BR" dirty="0" smtClean="0">
                          <a:effectLst/>
                        </a:rPr>
                        <a:t>) 02 </a:t>
                      </a:r>
                      <a:r>
                        <a:rPr lang="pt-BR" dirty="0" err="1" smtClean="0">
                          <a:effectLst/>
                        </a:rPr>
                        <a:t>Strings</a:t>
                      </a:r>
                      <a:r>
                        <a:rPr lang="pt-BR" dirty="0" smtClean="0">
                          <a:effectLst/>
                        </a:rPr>
                        <a:t> (</a:t>
                      </a:r>
                      <a:r>
                        <a:rPr lang="pt-BR" dirty="0" err="1" smtClean="0">
                          <a:effectLst/>
                        </a:rPr>
                        <a:t>conteudo</a:t>
                      </a:r>
                      <a:r>
                        <a:rPr lang="pt-BR" dirty="0" smtClean="0">
                          <a:effectLst/>
                        </a:rPr>
                        <a:t>)</a:t>
                      </a:r>
                      <a:endParaRPr lang="pt-BR" dirty="0">
                        <a:effectLst/>
                      </a:endParaRPr>
                    </a:p>
                  </a:txBody>
                  <a:tcPr marL="47625" marR="47625" marT="47625" marB="47625"/>
                </a:tc>
              </a:tr>
              <a:tr h="674887">
                <a:tc>
                  <a:txBody>
                    <a:bodyPr/>
                    <a:lstStyle/>
                    <a:p>
                      <a:pPr algn="l"/>
                      <a:r>
                        <a:rPr lang="pt-BR">
                          <a:effectLst/>
                        </a:rPr>
                        <a:t>length ()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dirty="0">
                          <a:effectLst/>
                        </a:rPr>
                        <a:t>retornar o número de </a:t>
                      </a:r>
                      <a:r>
                        <a:rPr lang="pt-BR" dirty="0" smtClean="0">
                          <a:effectLst/>
                        </a:rPr>
                        <a:t>caracteres.</a:t>
                      </a:r>
                      <a:r>
                        <a:rPr lang="pt-BR" dirty="0">
                          <a:effectLst/>
                        </a:rPr>
                        <a:t> É um </a:t>
                      </a:r>
                      <a:r>
                        <a:rPr lang="pt-BR" dirty="0" smtClean="0">
                          <a:effectLst/>
                        </a:rPr>
                        <a:t>método,</a:t>
                      </a:r>
                      <a:r>
                        <a:rPr lang="pt-BR" baseline="0" dirty="0" smtClean="0">
                          <a:effectLst/>
                        </a:rPr>
                        <a:t> ao contrário do </a:t>
                      </a:r>
                      <a:r>
                        <a:rPr lang="pt-BR" baseline="0" dirty="0" err="1" smtClean="0">
                          <a:effectLst/>
                        </a:rPr>
                        <a:t>array</a:t>
                      </a:r>
                      <a:endParaRPr lang="pt-BR" dirty="0">
                        <a:effectLst/>
                      </a:endParaRPr>
                    </a:p>
                  </a:txBody>
                  <a:tcPr marL="47625" marR="47625" marT="47625" marB="47625"/>
                </a:tc>
              </a:tr>
              <a:tr h="388692">
                <a:tc>
                  <a:txBody>
                    <a:bodyPr/>
                    <a:lstStyle/>
                    <a:p>
                      <a:pPr algn="l"/>
                      <a:r>
                        <a:rPr lang="pt-BR">
                          <a:effectLst/>
                        </a:rPr>
                        <a:t>replace ()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dirty="0">
                          <a:effectLst/>
                        </a:rPr>
                        <a:t>substituir ocorrências de um caractere </a:t>
                      </a:r>
                      <a:r>
                        <a:rPr lang="pt-BR" dirty="0" smtClean="0">
                          <a:effectLst/>
                        </a:rPr>
                        <a:t> por um valor</a:t>
                      </a:r>
                      <a:endParaRPr lang="pt-BR" dirty="0">
                        <a:effectLst/>
                      </a:endParaRPr>
                    </a:p>
                  </a:txBody>
                  <a:tcPr marL="47625" marR="47625" marT="47625" marB="47625"/>
                </a:tc>
              </a:tr>
              <a:tr h="388692">
                <a:tc>
                  <a:txBody>
                    <a:bodyPr/>
                    <a:lstStyle/>
                    <a:p>
                      <a:pPr algn="l"/>
                      <a:r>
                        <a:rPr lang="pt-BR">
                          <a:effectLst/>
                        </a:rPr>
                        <a:t>substring ()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>
                          <a:effectLst/>
                        </a:rPr>
                        <a:t>retorna uma substring</a:t>
                      </a:r>
                    </a:p>
                  </a:txBody>
                  <a:tcPr marL="47625" marR="47625" marT="47625" marB="47625"/>
                </a:tc>
              </a:tr>
              <a:tr h="388692">
                <a:tc>
                  <a:txBody>
                    <a:bodyPr/>
                    <a:lstStyle/>
                    <a:p>
                      <a:pPr algn="l"/>
                      <a:r>
                        <a:rPr lang="pt-BR">
                          <a:effectLst/>
                        </a:rPr>
                        <a:t>toLowerCase ()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dirty="0">
                          <a:effectLst/>
                        </a:rPr>
                        <a:t>converte todos os caracteres para minúsculas</a:t>
                      </a:r>
                    </a:p>
                  </a:txBody>
                  <a:tcPr marL="47625" marR="47625" marT="47625" marB="47625"/>
                </a:tc>
              </a:tr>
              <a:tr h="962413">
                <a:tc>
                  <a:txBody>
                    <a:bodyPr/>
                    <a:lstStyle/>
                    <a:p>
                      <a:pPr algn="l"/>
                      <a:r>
                        <a:rPr lang="pt-BR" b="0" dirty="0" err="1" smtClean="0">
                          <a:effectLst/>
                        </a:rPr>
                        <a:t>compareTo</a:t>
                      </a:r>
                      <a:r>
                        <a:rPr lang="pt-BR" b="0" dirty="0" smtClean="0">
                          <a:effectLst/>
                        </a:rPr>
                        <a:t>()</a:t>
                      </a:r>
                      <a:endParaRPr lang="pt-BR" b="0" dirty="0">
                        <a:effectLst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b="0" dirty="0" smtClean="0">
                          <a:effectLst/>
                        </a:rPr>
                        <a:t>Compara duas</a:t>
                      </a:r>
                      <a:r>
                        <a:rPr lang="pt-BR" b="0" baseline="0" dirty="0" smtClean="0">
                          <a:effectLst/>
                        </a:rPr>
                        <a:t> </a:t>
                      </a:r>
                      <a:r>
                        <a:rPr lang="pt-BR" b="0" baseline="0" dirty="0" err="1" smtClean="0">
                          <a:effectLst/>
                        </a:rPr>
                        <a:t>strings</a:t>
                      </a:r>
                      <a:r>
                        <a:rPr lang="pt-BR" b="0" baseline="0" dirty="0" smtClean="0">
                          <a:effectLst/>
                        </a:rPr>
                        <a:t> e retorna 0: iguais, 1: se primeira for maior que a segunda, -1: se segunda for maior que primeira. Maior é em relação a ordem alfabética.</a:t>
                      </a:r>
                      <a:endParaRPr lang="pt-BR" b="0" dirty="0">
                        <a:effectLst/>
                      </a:endParaRPr>
                    </a:p>
                  </a:txBody>
                  <a:tcPr marL="47625" marR="47625" marT="47625" marB="47625"/>
                </a:tc>
              </a:tr>
              <a:tr h="388692">
                <a:tc>
                  <a:txBody>
                    <a:bodyPr/>
                    <a:lstStyle/>
                    <a:p>
                      <a:pPr algn="l"/>
                      <a:r>
                        <a:rPr lang="pt-BR" dirty="0" err="1">
                          <a:effectLst/>
                        </a:rPr>
                        <a:t>toUpperCase</a:t>
                      </a:r>
                      <a:r>
                        <a:rPr lang="pt-BR" dirty="0">
                          <a:effectLst/>
                        </a:rPr>
                        <a:t> ()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dirty="0">
                          <a:effectLst/>
                        </a:rPr>
                        <a:t>converte todos os caracteres em letras maiúsculas</a:t>
                      </a:r>
                    </a:p>
                  </a:txBody>
                  <a:tcPr marL="47625" marR="47625" marT="47625" marB="47625"/>
                </a:tc>
              </a:tr>
              <a:tr h="388692">
                <a:tc>
                  <a:txBody>
                    <a:bodyPr/>
                    <a:lstStyle/>
                    <a:p>
                      <a:pPr algn="l"/>
                      <a:r>
                        <a:rPr lang="pt-BR" dirty="0" err="1">
                          <a:effectLst/>
                        </a:rPr>
                        <a:t>trim</a:t>
                      </a:r>
                      <a:r>
                        <a:rPr lang="pt-BR" dirty="0">
                          <a:effectLst/>
                        </a:rPr>
                        <a:t> ()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dirty="0">
                          <a:effectLst/>
                        </a:rPr>
                        <a:t>remover espaços em branco </a:t>
                      </a:r>
                      <a:r>
                        <a:rPr lang="pt-BR" dirty="0" smtClean="0">
                          <a:effectLst/>
                        </a:rPr>
                        <a:t>no começo </a:t>
                      </a:r>
                      <a:r>
                        <a:rPr lang="pt-BR" smtClean="0">
                          <a:effectLst/>
                        </a:rPr>
                        <a:t>e no final</a:t>
                      </a:r>
                      <a:endParaRPr lang="pt-BR" dirty="0">
                        <a:effectLst/>
                      </a:endParaRPr>
                    </a:p>
                  </a:txBody>
                  <a:tcPr marL="47625" marR="47625" marT="47625" marB="47625"/>
                </a:tc>
              </a:tr>
              <a:tr h="388692">
                <a:tc>
                  <a:txBody>
                    <a:bodyPr/>
                    <a:lstStyle/>
                    <a:p>
                      <a:pPr algn="l"/>
                      <a:r>
                        <a:rPr lang="pt-BR" dirty="0" err="1" smtClean="0">
                          <a:effectLst/>
                        </a:rPr>
                        <a:t>equalsIgnoreCase</a:t>
                      </a:r>
                      <a:r>
                        <a:rPr lang="pt-BR" dirty="0" smtClean="0">
                          <a:effectLst/>
                        </a:rPr>
                        <a:t>()</a:t>
                      </a:r>
                      <a:endParaRPr lang="pt-BR" dirty="0">
                        <a:effectLst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dirty="0" smtClean="0">
                          <a:effectLst/>
                        </a:rPr>
                        <a:t>Compara</a:t>
                      </a:r>
                      <a:r>
                        <a:rPr lang="pt-BR" baseline="0" dirty="0" smtClean="0">
                          <a:effectLst/>
                        </a:rPr>
                        <a:t> 02 </a:t>
                      </a:r>
                      <a:r>
                        <a:rPr lang="pt-BR" baseline="0" dirty="0" err="1" smtClean="0">
                          <a:effectLst/>
                        </a:rPr>
                        <a:t>strings</a:t>
                      </a:r>
                      <a:r>
                        <a:rPr lang="pt-BR" baseline="0" dirty="0" smtClean="0">
                          <a:effectLst/>
                        </a:rPr>
                        <a:t> (case </a:t>
                      </a:r>
                      <a:r>
                        <a:rPr lang="pt-BR" baseline="0" dirty="0" err="1" smtClean="0">
                          <a:effectLst/>
                        </a:rPr>
                        <a:t>insensitive</a:t>
                      </a:r>
                      <a:r>
                        <a:rPr lang="pt-BR" baseline="0" dirty="0" smtClean="0">
                          <a:effectLst/>
                        </a:rPr>
                        <a:t>)</a:t>
                      </a:r>
                      <a:endParaRPr lang="pt-BR" dirty="0">
                        <a:effectLst/>
                      </a:endParaRPr>
                    </a:p>
                  </a:txBody>
                  <a:tcPr marL="47625" marR="47625" marT="47625" marB="47625"/>
                </a:tc>
              </a:tr>
            </a:tbl>
          </a:graphicData>
        </a:graphic>
      </p:graphicFrame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57200" y="-28577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Principais Métodos da Classe </a:t>
            </a:r>
            <a:r>
              <a:rPr lang="pt-BR" dirty="0" err="1" smtClean="0"/>
              <a:t>String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361503105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Porque quando devemos fazer muitas modificações em uma String, estaremos colocando no pool de Strings muitas Strings abandonadas</a:t>
            </a:r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Porque </a:t>
            </a:r>
            <a:r>
              <a:rPr lang="pt-BR" dirty="0" err="1" smtClean="0"/>
              <a:t>StringBuffer</a:t>
            </a:r>
            <a:r>
              <a:rPr lang="pt-BR" dirty="0" smtClean="0"/>
              <a:t> ou </a:t>
            </a:r>
            <a:r>
              <a:rPr lang="pt-BR" dirty="0" err="1" smtClean="0"/>
              <a:t>StringBuilder</a:t>
            </a:r>
            <a:r>
              <a:rPr lang="pt-BR" dirty="0" smtClean="0"/>
              <a:t>?</a:t>
            </a:r>
            <a:endParaRPr lang="pt-BR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São exatamente iguais e possuem os mesmos métodos, mas </a:t>
            </a:r>
            <a:r>
              <a:rPr lang="pt-BR" dirty="0" err="1" smtClean="0"/>
              <a:t>StringBuffer</a:t>
            </a:r>
            <a:r>
              <a:rPr lang="pt-BR" dirty="0" smtClean="0"/>
              <a:t> é “</a:t>
            </a:r>
            <a:r>
              <a:rPr lang="pt-BR" dirty="0" err="1" smtClean="0"/>
              <a:t>thread-safe</a:t>
            </a:r>
            <a:r>
              <a:rPr lang="pt-BR" dirty="0" smtClean="0"/>
              <a:t>”, ou seja, seus métodos são sincronizados enquanto que </a:t>
            </a:r>
            <a:r>
              <a:rPr lang="pt-BR" dirty="0" err="1" smtClean="0"/>
              <a:t>StringBuilder</a:t>
            </a:r>
            <a:r>
              <a:rPr lang="pt-BR" dirty="0" smtClean="0"/>
              <a:t> não é, então é uma classe mais performática</a:t>
            </a:r>
          </a:p>
          <a:p>
            <a:r>
              <a:rPr lang="pt-BR" dirty="0" err="1" smtClean="0"/>
              <a:t>StringBuilder</a:t>
            </a:r>
            <a:r>
              <a:rPr lang="pt-BR" dirty="0" smtClean="0"/>
              <a:t> foi adicionado no </a:t>
            </a:r>
            <a:r>
              <a:rPr lang="pt-BR" dirty="0" err="1" smtClean="0"/>
              <a:t>java</a:t>
            </a:r>
            <a:r>
              <a:rPr lang="pt-BR" dirty="0" smtClean="0"/>
              <a:t> 1.5</a:t>
            </a:r>
          </a:p>
          <a:p>
            <a:r>
              <a:rPr lang="pt-BR" dirty="0" smtClean="0"/>
              <a:t>Como sempre, é recomendado usar a classe de maior performance, sempre que possível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Qual a diferença entre </a:t>
            </a:r>
            <a:r>
              <a:rPr lang="pt-BR" dirty="0" err="1" smtClean="0"/>
              <a:t>StringBuffer</a:t>
            </a:r>
            <a:r>
              <a:rPr lang="pt-BR" dirty="0" smtClean="0"/>
              <a:t> e </a:t>
            </a:r>
            <a:r>
              <a:rPr lang="pt-BR" dirty="0" err="1" smtClean="0"/>
              <a:t>StringBuilder</a:t>
            </a:r>
            <a:r>
              <a:rPr lang="pt-BR" dirty="0" smtClean="0"/>
              <a:t>?</a:t>
            </a:r>
            <a:endParaRPr lang="pt-BR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Utilizando String:</a:t>
            </a:r>
          </a:p>
          <a:p>
            <a:r>
              <a:rPr lang="pt-BR" dirty="0" smtClean="0"/>
              <a:t>String </a:t>
            </a:r>
            <a:r>
              <a:rPr lang="pt-BR" dirty="0" err="1" smtClean="0"/>
              <a:t>str</a:t>
            </a:r>
            <a:r>
              <a:rPr lang="pt-BR" dirty="0" smtClean="0"/>
              <a:t> = “abc”;</a:t>
            </a:r>
          </a:p>
          <a:p>
            <a:r>
              <a:rPr lang="pt-BR" dirty="0" err="1" smtClean="0"/>
              <a:t>str</a:t>
            </a:r>
            <a:r>
              <a:rPr lang="pt-BR" dirty="0" smtClean="0"/>
              <a:t> = </a:t>
            </a:r>
            <a:r>
              <a:rPr lang="pt-BR" dirty="0" err="1" smtClean="0"/>
              <a:t>str</a:t>
            </a:r>
            <a:r>
              <a:rPr lang="pt-BR" dirty="0" smtClean="0"/>
              <a:t>.</a:t>
            </a:r>
            <a:r>
              <a:rPr lang="pt-BR" dirty="0" err="1" smtClean="0"/>
              <a:t>concat</a:t>
            </a:r>
            <a:r>
              <a:rPr lang="pt-BR" dirty="0" smtClean="0"/>
              <a:t>(“</a:t>
            </a:r>
            <a:r>
              <a:rPr lang="pt-BR" dirty="0" err="1" smtClean="0"/>
              <a:t>def</a:t>
            </a:r>
            <a:r>
              <a:rPr lang="pt-BR" dirty="0" smtClean="0"/>
              <a:t>”);//ou </a:t>
            </a:r>
            <a:r>
              <a:rPr lang="pt-BR" dirty="0" err="1" smtClean="0"/>
              <a:t>str</a:t>
            </a:r>
            <a:r>
              <a:rPr lang="pt-BR" dirty="0" smtClean="0"/>
              <a:t>  += “</a:t>
            </a:r>
            <a:r>
              <a:rPr lang="pt-BR" dirty="0" err="1" smtClean="0"/>
              <a:t>def</a:t>
            </a:r>
            <a:r>
              <a:rPr lang="pt-BR" dirty="0" smtClean="0"/>
              <a:t>”;</a:t>
            </a:r>
          </a:p>
          <a:p>
            <a:r>
              <a:rPr lang="pt-BR" dirty="0" smtClean="0"/>
              <a:t>Utilizando </a:t>
            </a:r>
            <a:r>
              <a:rPr lang="pt-BR" dirty="0" err="1" smtClean="0"/>
              <a:t>StringBuilder</a:t>
            </a:r>
            <a:endParaRPr lang="pt-BR" dirty="0" smtClean="0"/>
          </a:p>
          <a:p>
            <a:r>
              <a:rPr lang="pt-BR" dirty="0" err="1" smtClean="0"/>
              <a:t>StringBuilder</a:t>
            </a:r>
            <a:r>
              <a:rPr lang="pt-BR" dirty="0" smtClean="0"/>
              <a:t> </a:t>
            </a:r>
            <a:r>
              <a:rPr lang="pt-BR" dirty="0" err="1" smtClean="0"/>
              <a:t>strBdr</a:t>
            </a:r>
            <a:r>
              <a:rPr lang="pt-BR" dirty="0" smtClean="0"/>
              <a:t> = </a:t>
            </a:r>
            <a:r>
              <a:rPr lang="pt-BR" dirty="0" err="1" smtClean="0"/>
              <a:t>new</a:t>
            </a:r>
            <a:r>
              <a:rPr lang="pt-BR" dirty="0" smtClean="0"/>
              <a:t> </a:t>
            </a:r>
            <a:r>
              <a:rPr lang="pt-BR" dirty="0" err="1" smtClean="0"/>
              <a:t>StringBuilder</a:t>
            </a:r>
            <a:r>
              <a:rPr lang="pt-BR" dirty="0" smtClean="0"/>
              <a:t>(“abc”);</a:t>
            </a:r>
          </a:p>
          <a:p>
            <a:r>
              <a:rPr lang="pt-BR" dirty="0" err="1" smtClean="0"/>
              <a:t>strBdr</a:t>
            </a:r>
            <a:r>
              <a:rPr lang="pt-BR" dirty="0" smtClean="0"/>
              <a:t>.</a:t>
            </a:r>
            <a:r>
              <a:rPr lang="pt-BR" dirty="0" err="1" smtClean="0"/>
              <a:t>append</a:t>
            </a:r>
            <a:r>
              <a:rPr lang="pt-BR" dirty="0" smtClean="0"/>
              <a:t>(“</a:t>
            </a:r>
            <a:r>
              <a:rPr lang="pt-BR" dirty="0" err="1" smtClean="0"/>
              <a:t>def</a:t>
            </a:r>
            <a:r>
              <a:rPr lang="pt-BR" dirty="0" smtClean="0"/>
              <a:t>”);</a:t>
            </a:r>
          </a:p>
          <a:p>
            <a:r>
              <a:rPr lang="pt-BR" dirty="0" smtClean="0"/>
              <a:t>Em ambos os casos, se imprimimos o valor de </a:t>
            </a:r>
            <a:r>
              <a:rPr lang="pt-BR" dirty="0" err="1" smtClean="0"/>
              <a:t>str</a:t>
            </a:r>
            <a:r>
              <a:rPr lang="pt-BR" dirty="0" smtClean="0"/>
              <a:t>, o mesmo será “</a:t>
            </a:r>
            <a:r>
              <a:rPr lang="pt-BR" dirty="0" err="1" smtClean="0"/>
              <a:t>abcdef</a:t>
            </a:r>
            <a:r>
              <a:rPr lang="pt-BR" dirty="0" smtClean="0"/>
              <a:t>”, no entanto no caso de String, o original “abc” foi abandonado</a:t>
            </a:r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Usando </a:t>
            </a:r>
            <a:r>
              <a:rPr lang="pt-BR" dirty="0" err="1" smtClean="0"/>
              <a:t>StringBuilder</a:t>
            </a:r>
            <a:endParaRPr lang="pt-BR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DELO_JAVA_INOV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MODELO_JAVA_INOVE</Template>
  <TotalTime>1338</TotalTime>
  <Words>1926</Words>
  <Application>Microsoft Office PowerPoint</Application>
  <PresentationFormat>Apresentação na tela (4:3)</PresentationFormat>
  <Paragraphs>532</Paragraphs>
  <Slides>55</Slides>
  <Notes>55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55</vt:i4>
      </vt:variant>
    </vt:vector>
  </HeadingPairs>
  <TitlesOfParts>
    <vt:vector size="56" baseType="lpstr">
      <vt:lpstr>MODELO_JAVA_INOVE</vt:lpstr>
      <vt:lpstr>Treinamento Certificação JAVA</vt:lpstr>
      <vt:lpstr>Usando a Classe String</vt:lpstr>
      <vt:lpstr>Comportamento das Strings em Memória</vt:lpstr>
      <vt:lpstr>Strings são imutáveis</vt:lpstr>
      <vt:lpstr>Strings são imutáveis</vt:lpstr>
      <vt:lpstr>Principais Métodos da Classe String</vt:lpstr>
      <vt:lpstr>Porque StringBuffer ou StringBuilder?</vt:lpstr>
      <vt:lpstr>Qual a diferença entre StringBuffer e StringBuilder?</vt:lpstr>
      <vt:lpstr>Usando StringBuilder</vt:lpstr>
      <vt:lpstr>Métodos Importantes de StringBuilder</vt:lpstr>
      <vt:lpstr>Method chaining</vt:lpstr>
      <vt:lpstr>Exemplo</vt:lpstr>
      <vt:lpstr>Manipulação de Arquivos</vt:lpstr>
      <vt:lpstr>Classes para manipulação de arquivo ou diretório</vt:lpstr>
      <vt:lpstr>Classes de manipulação de conteúdo</vt:lpstr>
      <vt:lpstr>Classes leitores de conteúdo</vt:lpstr>
      <vt:lpstr>Classes para escrita de conteúdo</vt:lpstr>
      <vt:lpstr>Classe Console</vt:lpstr>
      <vt:lpstr>Exemplo de criação de arquivos</vt:lpstr>
      <vt:lpstr>O que aconteceu no exemplo?</vt:lpstr>
      <vt:lpstr>Exemplo apenas com FileWriter</vt:lpstr>
      <vt:lpstr>Exemplo apenas com FileReader</vt:lpstr>
      <vt:lpstr>Slide 23</vt:lpstr>
      <vt:lpstr>Exemplo com PrintWriter</vt:lpstr>
      <vt:lpstr>Exemplo com BufferedReader</vt:lpstr>
      <vt:lpstr>Trabalhando com Arquivos e Diretórios</vt:lpstr>
      <vt:lpstr>Trabalhando com Arquivos e Diretórios(cont)</vt:lpstr>
      <vt:lpstr>Exemplos</vt:lpstr>
      <vt:lpstr>Exemplos(cont)</vt:lpstr>
      <vt:lpstr>Cuidados com File</vt:lpstr>
      <vt:lpstr>Buscando um arquivo</vt:lpstr>
      <vt:lpstr>Exemplo</vt:lpstr>
      <vt:lpstr>A classe Console </vt:lpstr>
      <vt:lpstr>Funcionalidade da classe Console </vt:lpstr>
      <vt:lpstr>Funcionalidade da classe Console(cont) </vt:lpstr>
      <vt:lpstr>Exemplo</vt:lpstr>
      <vt:lpstr>Trabalhando com Datas e Números</vt:lpstr>
      <vt:lpstr>Trabalhando com Datas e Números(cont)</vt:lpstr>
      <vt:lpstr>Slide 39</vt:lpstr>
      <vt:lpstr>Histórico da classe Date</vt:lpstr>
      <vt:lpstr>A classe java.util.Date</vt:lpstr>
      <vt:lpstr>Exemplo</vt:lpstr>
      <vt:lpstr>Saída do Exemplo</vt:lpstr>
      <vt:lpstr>A classe Calendar</vt:lpstr>
      <vt:lpstr>Exemplo</vt:lpstr>
      <vt:lpstr>Saída de Exemplo</vt:lpstr>
      <vt:lpstr>Classe DateFormat</vt:lpstr>
      <vt:lpstr>Classe DateFormat</vt:lpstr>
      <vt:lpstr>DateFormat com método parse</vt:lpstr>
      <vt:lpstr>A classe Locale</vt:lpstr>
      <vt:lpstr>Classe Locale com DateFormat</vt:lpstr>
      <vt:lpstr>Saída</vt:lpstr>
      <vt:lpstr>A classe NumberFormat</vt:lpstr>
      <vt:lpstr>Exemplo NumberFormat</vt:lpstr>
      <vt:lpstr>Slide 55</vt:lpstr>
    </vt:vector>
  </TitlesOfParts>
  <Company>Inove Informática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Thiago Burgo Belo</dc:creator>
  <cp:lastModifiedBy>Oziel Jose</cp:lastModifiedBy>
  <cp:revision>172</cp:revision>
  <dcterms:created xsi:type="dcterms:W3CDTF">2011-11-07T18:59:48Z</dcterms:created>
  <dcterms:modified xsi:type="dcterms:W3CDTF">2012-01-31T22:22:19Z</dcterms:modified>
</cp:coreProperties>
</file>