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0" r:id="rId25"/>
    <p:sldId id="282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9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41" autoAdjust="0"/>
    <p:restoredTop sz="87744" autoAdjust="0"/>
  </p:normalViewPr>
  <p:slideViewPr>
    <p:cSldViewPr>
      <p:cViewPr>
        <p:scale>
          <a:sx n="50" d="100"/>
          <a:sy n="50" d="100"/>
        </p:scale>
        <p:origin x="-6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E0429-3A54-4FCE-9BEC-4E6874F5DDA5}" type="datetimeFigureOut">
              <a:rPr lang="pt-BR" smtClean="0"/>
              <a:pPr/>
              <a:t>24/01/2012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8746D-390F-43A2-9797-C009BAE3BFA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9437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http://www.tutorialspoint.com/java/java_overriding.htm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05640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24/01/2012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1906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24/01/2012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93683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24/01/2012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32540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PT" alt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PT" alt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C6CB1EC-167F-47A9-A50F-57DF1851BC03}" type="slidenum">
              <a:rPr lang="pt-PT" altLang="en-US"/>
              <a:pPr/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="" xmlns:p14="http://schemas.microsoft.com/office/powerpoint/2010/main" val="4577780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5019" y="1901451"/>
            <a:ext cx="3648074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ipse 8"/>
          <p:cNvSpPr/>
          <p:nvPr/>
        </p:nvSpPr>
        <p:spPr>
          <a:xfrm>
            <a:off x="5004049" y="2204864"/>
            <a:ext cx="3960439" cy="4032448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24/01/2012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40807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4B9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24/01/2012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35907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24/01/2012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20318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24/01/2012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66552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24/01/2012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58390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24/01/2012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05262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4B97"/>
                </a:solidFill>
              </a:defRPr>
            </a:lvl1pPr>
            <a:lvl2pPr>
              <a:defRPr sz="2800">
                <a:solidFill>
                  <a:srgbClr val="004B97"/>
                </a:solidFill>
              </a:defRPr>
            </a:lvl2pPr>
            <a:lvl3pPr>
              <a:defRPr sz="2400">
                <a:solidFill>
                  <a:srgbClr val="004B97"/>
                </a:solidFill>
              </a:defRPr>
            </a:lvl3pPr>
            <a:lvl4pPr>
              <a:defRPr sz="2000">
                <a:solidFill>
                  <a:srgbClr val="004B97"/>
                </a:solidFill>
              </a:defRPr>
            </a:lvl4pPr>
            <a:lvl5pPr>
              <a:defRPr sz="2000">
                <a:solidFill>
                  <a:srgbClr val="004B9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4B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24/01/2012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89634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004B97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24/01/2012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484816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5C04-B1D7-4314-A174-D1660FB6FF37}" type="datetimeFigureOut">
              <a:rPr lang="pt-BR" smtClean="0"/>
              <a:pPr/>
              <a:t>24/01/2012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noelle.marão\Desktop\TEMPLATE PAGS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887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572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19" y="1901451"/>
            <a:ext cx="364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Treinamento</a:t>
            </a:r>
            <a:r>
              <a:rPr lang="en-US" dirty="0"/>
              <a:t> </a:t>
            </a:r>
            <a:r>
              <a:rPr lang="en-US" dirty="0" err="1" smtClean="0"/>
              <a:t>Certificação</a:t>
            </a:r>
            <a:r>
              <a:rPr lang="en-US" dirty="0" smtClean="0"/>
              <a:t>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468288"/>
            <a:ext cx="5544616" cy="1760912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Classes Internas</a:t>
            </a:r>
            <a:endParaRPr lang="pt-BR" sz="4000" dirty="0"/>
          </a:p>
        </p:txBody>
      </p:sp>
    </p:spTree>
    <p:extLst>
      <p:ext uri="{BB962C8B-B14F-4D97-AF65-F5344CB8AC3E}">
        <p14:creationId xmlns="" xmlns:p14="http://schemas.microsoft.com/office/powerpoint/2010/main" val="1649857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classe interna também pode ser definida dentro de um método</a:t>
            </a:r>
          </a:p>
          <a:p>
            <a:r>
              <a:rPr lang="pt-BR" dirty="0" smtClean="0"/>
              <a:t>Só podemos criar objetos dessa classe, dentro do próprio método</a:t>
            </a:r>
          </a:p>
          <a:p>
            <a:r>
              <a:rPr lang="pt-BR" dirty="0" smtClean="0"/>
              <a:t>Pode ser uma classe abstrata</a:t>
            </a:r>
          </a:p>
          <a:p>
            <a:r>
              <a:rPr lang="pt-BR" dirty="0" smtClean="0"/>
              <a:t>Também não pode ter métodos ou atributos estáticos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internas locais a métodos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628800"/>
            <a:ext cx="8208912" cy="3472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MyOuter2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private String x = "Outer2";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doStuff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public 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seeOuter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("Outer x is " + x);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mi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mi.seeOuter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 acessar as variáveis da classe </a:t>
            </a:r>
            <a:r>
              <a:rPr lang="pt-BR" dirty="0" smtClean="0"/>
              <a:t>externa</a:t>
            </a:r>
            <a:endParaRPr lang="pt-BR" dirty="0" smtClean="0"/>
          </a:p>
          <a:p>
            <a:r>
              <a:rPr lang="pt-BR" dirty="0" smtClean="0"/>
              <a:t>Não pode acessar as variáveis locais do método, a não ser que sejam finais</a:t>
            </a:r>
          </a:p>
          <a:p>
            <a:r>
              <a:rPr lang="pt-BR" dirty="0" smtClean="0"/>
              <a:t>Só aceitam os modificadores abstract ou final, mas não ao mesmo tempo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Regras de classes internas de métodos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1628800"/>
            <a:ext cx="9144000" cy="3773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MyOuter2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private String x = "Outer2";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doStuff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String z = "local variable";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my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();//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Não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Compila</a:t>
            </a: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public 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seeOuter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("Outer x is " + x);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("Local z:”+ z);//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Não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Compila</a:t>
            </a: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Esse </a:t>
            </a:r>
            <a:r>
              <a:rPr lang="pt-BR" dirty="0" smtClean="0"/>
              <a:t>é um </a:t>
            </a:r>
            <a:r>
              <a:rPr lang="pt-BR" dirty="0" smtClean="0"/>
              <a:t>código válido?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628800"/>
            <a:ext cx="8208912" cy="3472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Popcorn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void pop()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("popcorn");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Food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Popcorn p = new Popcorn()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public void pop()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("anonymous popcorn");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classes internas declaradas sem nome, daí anônimas</a:t>
            </a:r>
          </a:p>
          <a:p>
            <a:r>
              <a:rPr lang="pt-BR" dirty="0" smtClean="0"/>
              <a:t>São sempre uma subclasse de alguma classe ou interface existente</a:t>
            </a:r>
          </a:p>
          <a:p>
            <a:r>
              <a:rPr lang="pt-BR" dirty="0" smtClean="0"/>
              <a:t>A variável p no exemplo anterior não faz referência a um objeto da classe </a:t>
            </a:r>
            <a:r>
              <a:rPr lang="pt-BR" dirty="0" err="1" smtClean="0"/>
              <a:t>Popcorn</a:t>
            </a:r>
            <a:r>
              <a:rPr lang="pt-BR" dirty="0" smtClean="0"/>
              <a:t> e sim de uma subclasse de </a:t>
            </a:r>
            <a:r>
              <a:rPr lang="pt-BR" dirty="0" err="1" smtClean="0"/>
              <a:t>Popcorn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internas anônimas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Esse código compila?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9512" y="1277363"/>
            <a:ext cx="8748464" cy="4887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Popcorn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void pop() {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("popcorn");}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Food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Popcorn p = new Popcorn()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public void pop()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("anonymous popcorn");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public void sizzle()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("anonymous sizzling popcorn");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};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popIt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p.pop(); // OK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p.sizzle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 //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Erro</a:t>
            </a: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 usadas na inicialização de alguma variável, precisam terminar com ponto e vírgula</a:t>
            </a:r>
          </a:p>
          <a:p>
            <a:r>
              <a:rPr lang="pt-BR" dirty="0" smtClean="0"/>
              <a:t>Só podem redefinir métodos da uma classe ou interface apenas</a:t>
            </a:r>
          </a:p>
          <a:p>
            <a:r>
              <a:rPr lang="pt-BR" dirty="0" smtClean="0"/>
              <a:t>Métodos da própria classe podem ser declarados, mas não poderão ser </a:t>
            </a:r>
            <a:r>
              <a:rPr lang="pt-BR" dirty="0" smtClean="0"/>
              <a:t>usados fora </a:t>
            </a:r>
            <a:r>
              <a:rPr lang="pt-BR" smtClean="0"/>
              <a:t>da classe</a:t>
            </a:r>
            <a:endParaRPr lang="pt-BR" dirty="0" smtClean="0"/>
          </a:p>
          <a:p>
            <a:r>
              <a:rPr lang="pt-BR" dirty="0" smtClean="0"/>
              <a:t>Podem ser declaradas em argumentos para métodos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Cuidados com classes internas anônimas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1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496" y="1513235"/>
            <a:ext cx="9108504" cy="2923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interface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Cookable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void cook();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Food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Cookable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c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Cookable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public void cook()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("anonymous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cookable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implementer");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9512" y="1277363"/>
            <a:ext cx="8748464" cy="46047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MyWonderfulClass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void go()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Bar b = new Bar();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b.doStuff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Foo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public 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foof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foofy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}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});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interface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Foo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foof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Bar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doStuff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Foo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f) {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classes definidas dentro de um classe</a:t>
            </a:r>
          </a:p>
          <a:p>
            <a:r>
              <a:rPr lang="pt-BR" dirty="0" smtClean="0"/>
              <a:t>Podem ser de 4 tipos básicos</a:t>
            </a:r>
          </a:p>
          <a:p>
            <a:pPr lvl="1"/>
            <a:r>
              <a:rPr lang="pt-BR" dirty="0" smtClean="0"/>
              <a:t>Classes internas “regulares”</a:t>
            </a:r>
          </a:p>
          <a:p>
            <a:pPr lvl="1"/>
            <a:r>
              <a:rPr lang="pt-BR" dirty="0" smtClean="0"/>
              <a:t>Classes internas locais de métodos</a:t>
            </a:r>
          </a:p>
          <a:p>
            <a:pPr lvl="1"/>
            <a:r>
              <a:rPr lang="pt-BR" dirty="0" smtClean="0"/>
              <a:t>Classes internas anônimas</a:t>
            </a:r>
          </a:p>
          <a:p>
            <a:pPr lvl="1"/>
            <a:r>
              <a:rPr lang="pt-BR" dirty="0" smtClean="0"/>
              <a:t>Classes estáticas aninhadas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Internas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classes internas podem ser estáticas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estáticas internas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2505221"/>
            <a:ext cx="8208912" cy="923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BigOuter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static class Nested {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Não são exatamente estáticas. Não existe tal coisa</a:t>
            </a:r>
          </a:p>
          <a:p>
            <a:r>
              <a:rPr lang="pt-BR" dirty="0" smtClean="0"/>
              <a:t>O modificador </a:t>
            </a:r>
            <a:r>
              <a:rPr lang="pt-BR" dirty="0" err="1" smtClean="0"/>
              <a:t>static</a:t>
            </a:r>
            <a:r>
              <a:rPr lang="pt-BR" dirty="0" smtClean="0"/>
              <a:t> indica que é um membro estático da classe externa</a:t>
            </a:r>
          </a:p>
          <a:p>
            <a:r>
              <a:rPr lang="pt-BR" dirty="0" smtClean="0"/>
              <a:t>Isso significa que não precisamos criar uma instância para instanciar a classe interna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internas estáticas(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Não pode acessar os membros da classe externa</a:t>
            </a:r>
          </a:p>
          <a:p>
            <a:r>
              <a:rPr lang="pt-BR" dirty="0" smtClean="0"/>
              <a:t>São consideradas classes internas de nível superior</a:t>
            </a:r>
          </a:p>
          <a:p>
            <a:r>
              <a:rPr lang="pt-BR" dirty="0" smtClean="0"/>
              <a:t>Apenas significa que o escopo da classe se encontra dentro de outra classe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internas estáticas(</a:t>
            </a:r>
            <a:r>
              <a:rPr lang="pt-BR" dirty="0" err="1" smtClean="0"/>
              <a:t>cont</a:t>
            </a:r>
            <a:r>
              <a:rPr lang="pt-BR" dirty="0" smtClean="0"/>
              <a:t> 2)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922200"/>
            <a:ext cx="8064896" cy="5171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BigOuter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static class Nest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void go(){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("hi");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Broom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static class B2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void goB2(){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("hi 2");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static void main(String[]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BigOuter.Nest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n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BigOuter.Nest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n.go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B2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b2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= new B2();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b2.goB2();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Considere essa interface</a:t>
            </a:r>
          </a:p>
          <a:p>
            <a:pPr>
              <a:buNone/>
            </a:pPr>
            <a:r>
              <a:rPr lang="pt-BR" dirty="0" smtClean="0"/>
              <a:t>interface </a:t>
            </a:r>
            <a:r>
              <a:rPr lang="pt-BR" dirty="0" err="1" smtClean="0"/>
              <a:t>Action</a:t>
            </a:r>
            <a:r>
              <a:rPr lang="pt-BR" dirty="0" smtClean="0"/>
              <a:t>{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doStuff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r>
              <a:rPr lang="pt-BR" dirty="0" smtClean="0"/>
              <a:t>Crie uma classe chama </a:t>
            </a:r>
            <a:r>
              <a:rPr lang="pt-BR" dirty="0" err="1" smtClean="0"/>
              <a:t>InnerTests</a:t>
            </a:r>
            <a:r>
              <a:rPr lang="pt-BR" dirty="0" smtClean="0"/>
              <a:t> com 3 métodos de instância chamados respectivamente de callInner1(), callInner2() e callInner3() em que o tipo de retorno é </a:t>
            </a:r>
            <a:r>
              <a:rPr lang="pt-BR" dirty="0" err="1" smtClean="0"/>
              <a:t>Action</a:t>
            </a:r>
            <a:endParaRPr lang="pt-BR" dirty="0" smtClean="0"/>
          </a:p>
          <a:p>
            <a:r>
              <a:rPr lang="pt-BR" dirty="0" smtClean="0"/>
              <a:t>Cada método deve retornar respectivamente uma classe interna: 1-na própria classe, 2-no método como classe nomeada, 3-no método como classe anônima</a:t>
            </a:r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85776"/>
            <a:ext cx="8229600" cy="1143000"/>
          </a:xfrm>
        </p:spPr>
        <p:txBody>
          <a:bodyPr/>
          <a:lstStyle/>
          <a:p>
            <a:r>
              <a:rPr lang="pt-BR" dirty="0" err="1" smtClean="0"/>
              <a:t>Exercicio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Cada método deve imprimir qual o tipo da classe </a:t>
            </a:r>
            <a:r>
              <a:rPr lang="pt-BR" dirty="0" err="1" smtClean="0"/>
              <a:t>implementadora</a:t>
            </a:r>
            <a:r>
              <a:rPr lang="pt-BR" dirty="0" smtClean="0"/>
              <a:t>(se de instância, se de método nomeada ou de método anônima)</a:t>
            </a:r>
          </a:p>
          <a:p>
            <a:r>
              <a:rPr lang="pt-BR" dirty="0" smtClean="0"/>
              <a:t>No </a:t>
            </a:r>
            <a:r>
              <a:rPr lang="pt-BR" dirty="0" err="1" smtClean="0"/>
              <a:t>main</a:t>
            </a:r>
            <a:r>
              <a:rPr lang="pt-BR" dirty="0" smtClean="0"/>
              <a:t> crie um </a:t>
            </a:r>
            <a:r>
              <a:rPr lang="pt-BR" dirty="0" err="1" smtClean="0"/>
              <a:t>array</a:t>
            </a:r>
            <a:r>
              <a:rPr lang="pt-BR" dirty="0" smtClean="0"/>
              <a:t> de objetos </a:t>
            </a:r>
            <a:r>
              <a:rPr lang="pt-BR" dirty="0" err="1" smtClean="0"/>
              <a:t>Action</a:t>
            </a:r>
            <a:r>
              <a:rPr lang="pt-BR" dirty="0" smtClean="0"/>
              <a:t> com 3 posições e inicialize cada posição chamando um método da classe </a:t>
            </a:r>
            <a:r>
              <a:rPr lang="pt-BR" dirty="0" err="1" smtClean="0"/>
              <a:t>InnerTests</a:t>
            </a:r>
            <a:r>
              <a:rPr lang="pt-BR" dirty="0" smtClean="0"/>
              <a:t> diferente</a:t>
            </a:r>
          </a:p>
          <a:p>
            <a:r>
              <a:rPr lang="pt-BR" dirty="0" smtClean="0"/>
              <a:t>Itere pelo </a:t>
            </a:r>
            <a:r>
              <a:rPr lang="pt-BR" dirty="0" err="1" smtClean="0"/>
              <a:t>array</a:t>
            </a:r>
            <a:r>
              <a:rPr lang="pt-BR" dirty="0" smtClean="0"/>
              <a:t> de </a:t>
            </a:r>
            <a:r>
              <a:rPr lang="pt-BR" dirty="0" err="1" smtClean="0"/>
              <a:t>Actions</a:t>
            </a:r>
            <a:r>
              <a:rPr lang="pt-BR" dirty="0" smtClean="0"/>
              <a:t> e chame o método </a:t>
            </a:r>
            <a:r>
              <a:rPr lang="pt-BR" dirty="0" err="1" smtClean="0"/>
              <a:t>doStuff</a:t>
            </a:r>
            <a:r>
              <a:rPr lang="pt-BR" dirty="0" smtClean="0"/>
              <a:t>()  de cada objeto</a:t>
            </a:r>
          </a:p>
          <a:p>
            <a:r>
              <a:rPr lang="pt-BR" dirty="0" smtClean="0"/>
              <a:t>Ex:</a:t>
            </a:r>
          </a:p>
          <a:p>
            <a:pPr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InnerTests</a:t>
            </a:r>
            <a:r>
              <a:rPr lang="pt-BR" dirty="0" smtClean="0"/>
              <a:t> {	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Action</a:t>
            </a:r>
            <a:r>
              <a:rPr lang="pt-BR" dirty="0" smtClean="0"/>
              <a:t> callInner1(){...}	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Action</a:t>
            </a:r>
            <a:r>
              <a:rPr lang="pt-BR" dirty="0" smtClean="0"/>
              <a:t> callInner2(){...}	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Action</a:t>
            </a:r>
            <a:r>
              <a:rPr lang="pt-BR" dirty="0" smtClean="0"/>
              <a:t> callInner3(){...}	</a:t>
            </a:r>
          </a:p>
          <a:p>
            <a:pPr>
              <a:buNone/>
            </a:pPr>
            <a:r>
              <a:rPr lang="pt-BR" dirty="0" smtClean="0"/>
              <a:t>}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pt-BR" dirty="0" err="1" smtClean="0"/>
              <a:t>Exercicio</a:t>
            </a:r>
            <a:r>
              <a:rPr lang="pt-BR" dirty="0" smtClean="0"/>
              <a:t>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Chamamos de regulares as classes internas que não são estáticas, locais a métodos ou </a:t>
            </a:r>
            <a:r>
              <a:rPr lang="pt-BR" dirty="0" err="1" smtClean="0"/>
              <a:t>anónimas</a:t>
            </a:r>
            <a:r>
              <a:rPr lang="pt-BR" dirty="0" smtClean="0"/>
              <a:t>, ou seja, o resto</a:t>
            </a:r>
          </a:p>
          <a:p>
            <a:r>
              <a:rPr lang="pt-BR" dirty="0" smtClean="0"/>
              <a:t>Uma classe interna regular não pode ter declarações estáticas de nenhum tipo</a:t>
            </a:r>
          </a:p>
          <a:p>
            <a:r>
              <a:rPr lang="pt-BR" dirty="0" smtClean="0"/>
              <a:t>A única forma de instanciar uma classe interna é através de uma instância da classe externa</a:t>
            </a:r>
          </a:p>
          <a:p>
            <a:r>
              <a:rPr lang="pt-BR" dirty="0" smtClean="0"/>
              <a:t>É considerado mais um membro da classe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Codificando uma classe interna “comum”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Esse código é legal. Observa-se que a classe interna tem acesso ao membro privado da classe externa, afinal está dentro da classe externa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1665513"/>
            <a:ext cx="7776864" cy="233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private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x = 7;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public 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seeOuter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("Outer x is " + x);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Dentro de métodos não-estáticos da classe externa a criação de uma classe interna funciona da mesma forma que uma outra classe qualquer</a:t>
            </a:r>
          </a:p>
          <a:p>
            <a:pPr lvl="1">
              <a:buNone/>
            </a:pPr>
            <a:r>
              <a:rPr lang="pt-BR" dirty="0" err="1" smtClean="0"/>
              <a:t>MyInner</a:t>
            </a:r>
            <a:r>
              <a:rPr lang="pt-BR" dirty="0" smtClean="0"/>
              <a:t> mi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MyInner</a:t>
            </a:r>
            <a:r>
              <a:rPr lang="pt-BR" dirty="0" smtClean="0"/>
              <a:t>();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Instanciando uma classe interna de dentro da externa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</a:p>
          <a:p>
            <a:pPr lvl="1">
              <a:buNone/>
            </a:pPr>
            <a:r>
              <a:rPr lang="pt-BR" dirty="0" err="1" smtClean="0"/>
              <a:t>instancia_da_classe_externa</a:t>
            </a:r>
            <a:r>
              <a:rPr lang="pt-BR" dirty="0" smtClean="0"/>
              <a:t>.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classe_interna</a:t>
            </a:r>
            <a:endParaRPr lang="pt-BR" dirty="0" smtClean="0"/>
          </a:p>
          <a:p>
            <a:r>
              <a:rPr lang="pt-BR" dirty="0" smtClean="0"/>
              <a:t>É obrigatório que seja criada uma instância da classe exterior antes da interior</a:t>
            </a:r>
          </a:p>
          <a:p>
            <a:r>
              <a:rPr lang="pt-BR" dirty="0" smtClean="0"/>
              <a:t>Esse formato deve ser utilizado inclusive por métodos estáticos da classe externa</a:t>
            </a:r>
          </a:p>
          <a:p>
            <a:pPr lvl="1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68952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Instanciando uma classe interna </a:t>
            </a:r>
            <a:br>
              <a:rPr lang="pt-BR" dirty="0" smtClean="0"/>
            </a:br>
            <a:r>
              <a:rPr lang="pt-BR" dirty="0" smtClean="0"/>
              <a:t>fora da externa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1665513"/>
            <a:ext cx="7992888" cy="2923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InnerTest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static void main(String[]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mo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MyOuter.MyInner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inner =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mo.new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inner.seeOuter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secondInner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().new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secondInner.seeOuter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</a:t>
            </a:r>
            <a:r>
              <a:rPr lang="pt-BR" dirty="0" err="1" smtClean="0"/>
              <a:t>this</a:t>
            </a:r>
            <a:r>
              <a:rPr lang="pt-BR" dirty="0" smtClean="0"/>
              <a:t>” é uma referência ao objeto que está em execução no momento, SEMPRE!</a:t>
            </a:r>
          </a:p>
          <a:p>
            <a:r>
              <a:rPr lang="pt-BR" dirty="0" smtClean="0"/>
              <a:t>Ou seja, em uma classe interna </a:t>
            </a:r>
            <a:r>
              <a:rPr lang="pt-BR" dirty="0" err="1" smtClean="0"/>
              <a:t>this</a:t>
            </a:r>
            <a:r>
              <a:rPr lang="pt-BR" dirty="0" smtClean="0"/>
              <a:t> se referencia a instância da classe interna</a:t>
            </a:r>
          </a:p>
          <a:p>
            <a:pPr lvl="1"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setNome</a:t>
            </a:r>
            <a:r>
              <a:rPr lang="pt-BR" dirty="0" smtClean="0"/>
              <a:t>(String nome) {</a:t>
            </a:r>
          </a:p>
          <a:p>
            <a:pPr lvl="1">
              <a:buNone/>
            </a:pPr>
            <a:r>
              <a:rPr lang="pt-BR" dirty="0" smtClean="0"/>
              <a:t>	</a:t>
            </a:r>
            <a:r>
              <a:rPr lang="pt-BR" dirty="0" err="1" smtClean="0"/>
              <a:t>this</a:t>
            </a:r>
            <a:r>
              <a:rPr lang="pt-BR" dirty="0" smtClean="0"/>
              <a:t>.nome = nome;</a:t>
            </a:r>
          </a:p>
          <a:p>
            <a:pPr lvl="1"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 a referência </a:t>
            </a:r>
            <a:r>
              <a:rPr lang="pt-BR" dirty="0" err="1" smtClean="0"/>
              <a:t>this</a:t>
            </a:r>
            <a:r>
              <a:rPr lang="pt-BR" dirty="0" smtClean="0"/>
              <a:t>?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</a:p>
          <a:p>
            <a:pPr>
              <a:buNone/>
            </a:pPr>
            <a:r>
              <a:rPr lang="pt-BR" dirty="0" err="1" smtClean="0"/>
              <a:t>classe_externa</a:t>
            </a:r>
            <a:r>
              <a:rPr lang="pt-BR" dirty="0" smtClean="0"/>
              <a:t>.</a:t>
            </a:r>
            <a:r>
              <a:rPr lang="pt-BR" dirty="0" err="1" smtClean="0"/>
              <a:t>this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 a referência a instância exterior?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2924944"/>
            <a:ext cx="9144000" cy="2923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private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x = 7;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public 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seeOuter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("Outer x is "+ x);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("Inner class ref:“+ this);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("Outer class ref:“+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MyOuter.this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JAVA_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MODELO_JAVA_INOVE</Template>
  <TotalTime>11314</TotalTime>
  <Words>652</Words>
  <Application>Microsoft Office PowerPoint</Application>
  <PresentationFormat>Apresentação na tela (4:3)</PresentationFormat>
  <Paragraphs>247</Paragraphs>
  <Slides>25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MODELO_JAVA_INOVE</vt:lpstr>
      <vt:lpstr>Treinamento Certificação JAVA</vt:lpstr>
      <vt:lpstr>Classes Internas</vt:lpstr>
      <vt:lpstr>Codificando uma classe interna “comum”</vt:lpstr>
      <vt:lpstr>Exemplo</vt:lpstr>
      <vt:lpstr>Instanciando uma classe interna de dentro da externa</vt:lpstr>
      <vt:lpstr>Instanciando uma classe interna  fora da externa</vt:lpstr>
      <vt:lpstr>Exemplo</vt:lpstr>
      <vt:lpstr>E a referência this?</vt:lpstr>
      <vt:lpstr>E a referência a instância exterior?</vt:lpstr>
      <vt:lpstr>Classes internas locais a métodos</vt:lpstr>
      <vt:lpstr>Exemplo</vt:lpstr>
      <vt:lpstr>Regras de classes internas de métodos</vt:lpstr>
      <vt:lpstr>Exemplo</vt:lpstr>
      <vt:lpstr>Esse é um código válido?</vt:lpstr>
      <vt:lpstr>Classes internas anônimas</vt:lpstr>
      <vt:lpstr>Esse código compila?</vt:lpstr>
      <vt:lpstr>Cuidados com classes internas anônimas</vt:lpstr>
      <vt:lpstr>Exemplo 1</vt:lpstr>
      <vt:lpstr>Exemplo 2</vt:lpstr>
      <vt:lpstr>Classes estáticas internas</vt:lpstr>
      <vt:lpstr>Classes internas estáticas(cont)</vt:lpstr>
      <vt:lpstr>Classes internas estáticas(cont 2)</vt:lpstr>
      <vt:lpstr>Exemplo</vt:lpstr>
      <vt:lpstr>Exercicio</vt:lpstr>
      <vt:lpstr>Exercicio(cont)</vt:lpstr>
    </vt:vector>
  </TitlesOfParts>
  <Company>Inove Informática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Burgo Belo</dc:creator>
  <cp:lastModifiedBy>Oziel Jose</cp:lastModifiedBy>
  <cp:revision>469</cp:revision>
  <dcterms:created xsi:type="dcterms:W3CDTF">2011-11-07T18:59:48Z</dcterms:created>
  <dcterms:modified xsi:type="dcterms:W3CDTF">2012-01-24T21:28:32Z</dcterms:modified>
</cp:coreProperties>
</file>