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60" r:id="rId14"/>
    <p:sldId id="26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C54E-4FE2-4F2D-8BA0-82A0C6A1764B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74631-CFFD-43A5-A7F9-A0EC4350BF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03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04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33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01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34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52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0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2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72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20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7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8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2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3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34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3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 userDrawn="1"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ACB1-C3B5-47C6-AE9F-6E5695BE8FDA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 </a:t>
            </a:r>
            <a:r>
              <a:rPr lang="en-US" dirty="0" err="1" smtClean="0"/>
              <a:t>ambiente</a:t>
            </a:r>
            <a:r>
              <a:rPr lang="en-US" dirty="0" smtClean="0"/>
              <a:t>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02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java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compilação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7170" name="Picture 2" descr="8. b platform inde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2" y="2564904"/>
            <a:ext cx="7336138" cy="36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646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Divisões</a:t>
            </a:r>
            <a:r>
              <a:rPr lang="en-US" dirty="0" smtClean="0"/>
              <a:t> da </a:t>
            </a:r>
            <a:r>
              <a:rPr lang="en-US" dirty="0" err="1" smtClean="0"/>
              <a:t>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tecnologia Java é, basicamente, dividida em:</a:t>
            </a:r>
          </a:p>
          <a:p>
            <a:r>
              <a:rPr lang="pt-BR" b="1" dirty="0" smtClean="0"/>
              <a:t>Java </a:t>
            </a:r>
            <a:r>
              <a:rPr lang="pt-BR" b="1" dirty="0"/>
              <a:t>Standard </a:t>
            </a:r>
            <a:r>
              <a:rPr lang="pt-BR" b="1" dirty="0" err="1"/>
              <a:t>Edition</a:t>
            </a:r>
            <a:r>
              <a:rPr lang="pt-BR" b="1" dirty="0"/>
              <a:t> (</a:t>
            </a:r>
            <a:r>
              <a:rPr lang="pt-BR" b="1" dirty="0" smtClean="0"/>
              <a:t>J SE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Core: </a:t>
            </a:r>
            <a:r>
              <a:rPr lang="pt-BR" dirty="0"/>
              <a:t>base do desenvolvimento Java </a:t>
            </a:r>
          </a:p>
          <a:p>
            <a:r>
              <a:rPr lang="pt-BR" b="1" dirty="0" smtClean="0"/>
              <a:t>Java </a:t>
            </a:r>
            <a:r>
              <a:rPr lang="pt-BR" b="1" dirty="0"/>
              <a:t>Enterprise </a:t>
            </a:r>
            <a:r>
              <a:rPr lang="pt-BR" b="1" dirty="0" err="1"/>
              <a:t>Edition</a:t>
            </a:r>
            <a:r>
              <a:rPr lang="pt-BR" b="1" dirty="0"/>
              <a:t> (</a:t>
            </a:r>
            <a:r>
              <a:rPr lang="pt-BR" b="1" dirty="0" smtClean="0"/>
              <a:t>J EE</a:t>
            </a:r>
            <a:r>
              <a:rPr lang="pt-BR" b="1" dirty="0"/>
              <a:t>)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/>
              <a:t>corporativas, distribuídas</a:t>
            </a:r>
          </a:p>
          <a:p>
            <a:r>
              <a:rPr lang="pt-BR" b="1" dirty="0" smtClean="0"/>
              <a:t>Java </a:t>
            </a:r>
            <a:r>
              <a:rPr lang="pt-BR" b="1" dirty="0"/>
              <a:t>Micro </a:t>
            </a:r>
            <a:r>
              <a:rPr lang="pt-BR" b="1" dirty="0" err="1"/>
              <a:t>Edition</a:t>
            </a:r>
            <a:r>
              <a:rPr lang="pt-BR" b="1" dirty="0"/>
              <a:t> (</a:t>
            </a:r>
            <a:r>
              <a:rPr lang="pt-BR" b="1" dirty="0" smtClean="0"/>
              <a:t>J ME</a:t>
            </a:r>
            <a:r>
              <a:rPr lang="pt-BR" b="1" dirty="0"/>
              <a:t>)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/>
              <a:t>para dispositivos móveis</a:t>
            </a:r>
          </a:p>
        </p:txBody>
      </p:sp>
    </p:spTree>
    <p:extLst>
      <p:ext uri="{BB962C8B-B14F-4D97-AF65-F5344CB8AC3E}">
        <p14:creationId xmlns:p14="http://schemas.microsoft.com/office/powerpoint/2010/main" val="36793950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834880" cy="1162050"/>
          </a:xfrm>
        </p:spPr>
        <p:txBody>
          <a:bodyPr anchor="t"/>
          <a:lstStyle/>
          <a:p>
            <a:r>
              <a:rPr lang="en-US" dirty="0" smtClean="0"/>
              <a:t>JAVA Platform, Standard Edition (J SE), </a:t>
            </a:r>
            <a:r>
              <a:rPr lang="en-US" dirty="0" err="1" smtClean="0"/>
              <a:t>Componentes</a:t>
            </a:r>
            <a:r>
              <a:rPr lang="en-US" dirty="0" smtClean="0"/>
              <a:t> do JDK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92696"/>
            <a:ext cx="3308156" cy="4855253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834880" cy="46910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Java runtime environment (JRE)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Java Virtual Machine (JVM) java.exe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Biblioteca</a:t>
            </a:r>
            <a:r>
              <a:rPr lang="en-US" sz="2000" dirty="0" smtClean="0"/>
              <a:t> de classes 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Java Compiler – javac.exe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Documentação</a:t>
            </a:r>
            <a:r>
              <a:rPr lang="en-US" sz="2200" dirty="0" smtClean="0"/>
              <a:t> das </a:t>
            </a:r>
            <a:r>
              <a:rPr lang="en-US" sz="2200" dirty="0" err="1" smtClean="0"/>
              <a:t>bibliotecas</a:t>
            </a:r>
            <a:r>
              <a:rPr lang="en-US" sz="2200" dirty="0" smtClean="0"/>
              <a:t> de </a:t>
            </a:r>
            <a:r>
              <a:rPr lang="en-US" sz="2200" dirty="0" err="1" smtClean="0"/>
              <a:t>classe</a:t>
            </a:r>
            <a:r>
              <a:rPr lang="en-US" sz="2200" dirty="0" smtClean="0"/>
              <a:t> (</a:t>
            </a:r>
            <a:r>
              <a:rPr lang="en-US" sz="2200" dirty="0" err="1" smtClean="0"/>
              <a:t>baixada</a:t>
            </a:r>
            <a:r>
              <a:rPr lang="en-US" sz="2200" dirty="0" smtClean="0"/>
              <a:t> </a:t>
            </a:r>
            <a:r>
              <a:rPr lang="en-US" sz="2200" dirty="0" err="1" smtClean="0"/>
              <a:t>separadamente</a:t>
            </a:r>
            <a:r>
              <a:rPr lang="en-US" sz="22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Utilitários</a:t>
            </a:r>
            <a:r>
              <a:rPr lang="en-US" sz="2200" dirty="0" smtClean="0"/>
              <a:t> </a:t>
            </a:r>
            <a:r>
              <a:rPr lang="en-US" sz="2200" dirty="0" err="1" smtClean="0"/>
              <a:t>adcionais</a:t>
            </a:r>
            <a:r>
              <a:rPr lang="en-US" sz="2200" dirty="0" smtClean="0"/>
              <a:t> (</a:t>
            </a:r>
            <a:r>
              <a:rPr lang="en-US" sz="2200" dirty="0" err="1" smtClean="0"/>
              <a:t>assinatura</a:t>
            </a:r>
            <a:r>
              <a:rPr lang="en-US" sz="2200" dirty="0" smtClean="0"/>
              <a:t> digital, </a:t>
            </a:r>
            <a:r>
              <a:rPr lang="en-US" sz="2200" dirty="0" err="1" smtClean="0"/>
              <a:t>criação</a:t>
            </a:r>
            <a:r>
              <a:rPr lang="en-US" sz="2200" dirty="0" smtClean="0"/>
              <a:t> de jar)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Exemplos</a:t>
            </a:r>
            <a:r>
              <a:rPr lang="en-US" sz="2200" dirty="0" smtClean="0"/>
              <a:t> de </a:t>
            </a:r>
            <a:r>
              <a:rPr lang="en-US" sz="2200" dirty="0" err="1" smtClean="0"/>
              <a:t>Programas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847190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071546"/>
            <a:ext cx="7420623" cy="482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2505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214422"/>
            <a:ext cx="6572296" cy="503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160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de um </a:t>
            </a:r>
            <a:r>
              <a:rPr lang="en-US" dirty="0" err="1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Existem</a:t>
            </a:r>
            <a:r>
              <a:rPr lang="en-US" dirty="0" smtClean="0"/>
              <a:t> 7 </a:t>
            </a:r>
            <a:r>
              <a:rPr lang="en-US" dirty="0" err="1" smtClean="0"/>
              <a:t>estágios</a:t>
            </a:r>
            <a:r>
              <a:rPr lang="en-US" dirty="0" smtClean="0"/>
              <a:t> do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endParaRPr lang="pt-BR" dirty="0"/>
          </a:p>
        </p:txBody>
      </p:sp>
      <p:pic>
        <p:nvPicPr>
          <p:cNvPr id="8194" name="Picture 2" descr="10 - pl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272808" cy="40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96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Análise</a:t>
            </a:r>
            <a:endParaRPr lang="pt-BR" dirty="0"/>
          </a:p>
        </p:txBody>
      </p:sp>
      <p:pic>
        <p:nvPicPr>
          <p:cNvPr id="9218" name="Picture 2" descr="10. a - 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5" y="1357298"/>
            <a:ext cx="8927969" cy="44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734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Design (</a:t>
            </a:r>
            <a:r>
              <a:rPr lang="en-US" dirty="0" err="1" smtClean="0"/>
              <a:t>Arquitetura</a:t>
            </a:r>
            <a:r>
              <a:rPr lang="en-US" dirty="0" smtClean="0"/>
              <a:t>)</a:t>
            </a:r>
            <a:endParaRPr lang="pt-BR" dirty="0"/>
          </a:p>
        </p:txBody>
      </p:sp>
      <p:pic>
        <p:nvPicPr>
          <p:cNvPr id="10242" name="Picture 2" descr="10. b -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571612"/>
            <a:ext cx="8515786" cy="42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767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Desenvolvimento</a:t>
            </a:r>
            <a:endParaRPr lang="pt-BR" dirty="0"/>
          </a:p>
        </p:txBody>
      </p:sp>
      <p:pic>
        <p:nvPicPr>
          <p:cNvPr id="11266" name="Picture 2" descr="10. c develop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500174"/>
            <a:ext cx="8501122" cy="43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912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Testes</a:t>
            </a:r>
            <a:endParaRPr lang="pt-BR" dirty="0"/>
          </a:p>
        </p:txBody>
      </p:sp>
      <p:pic>
        <p:nvPicPr>
          <p:cNvPr id="12290" name="Picture 2" descr="10. d tes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643050"/>
            <a:ext cx="8358246" cy="41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6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b="1" dirty="0" err="1" smtClean="0"/>
              <a:t>História</a:t>
            </a:r>
            <a:r>
              <a:rPr lang="en-US" b="1" dirty="0" smtClean="0"/>
              <a:t> do JAVA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pt-BR" dirty="0" smtClean="0"/>
              <a:t>James </a:t>
            </a:r>
            <a:r>
              <a:rPr lang="pt-BR" dirty="0" err="1" smtClean="0"/>
              <a:t>Gosling</a:t>
            </a:r>
            <a:endParaRPr lang="en-US" dirty="0" smtClean="0"/>
          </a:p>
          <a:p>
            <a:r>
              <a:rPr lang="en-US" dirty="0" err="1" smtClean="0"/>
              <a:t>Iniciada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1991 (</a:t>
            </a:r>
            <a:r>
              <a:rPr lang="en-US" dirty="0" err="1" smtClean="0"/>
              <a:t>projeto</a:t>
            </a:r>
            <a:r>
              <a:rPr lang="en-US" dirty="0" smtClean="0"/>
              <a:t> Green) e </a:t>
            </a:r>
            <a:r>
              <a:rPr lang="en-US" dirty="0" err="1" smtClean="0"/>
              <a:t>lançada</a:t>
            </a:r>
            <a:r>
              <a:rPr lang="en-US" dirty="0" smtClean="0"/>
              <a:t> </a:t>
            </a:r>
            <a:r>
              <a:rPr lang="en-US" dirty="0" err="1" smtClean="0"/>
              <a:t>oficialmente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1995 </a:t>
            </a:r>
            <a:r>
              <a:rPr lang="en-US" dirty="0" err="1" smtClean="0"/>
              <a:t>pela</a:t>
            </a:r>
            <a:r>
              <a:rPr lang="en-US" dirty="0" smtClean="0"/>
              <a:t> Sun Microsystems</a:t>
            </a:r>
          </a:p>
          <a:p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C++</a:t>
            </a:r>
          </a:p>
          <a:p>
            <a:r>
              <a:rPr lang="en-US" dirty="0" err="1" smtClean="0"/>
              <a:t>Pensada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“consumer-</a:t>
            </a:r>
            <a:r>
              <a:rPr lang="en-US" i="1" dirty="0" err="1" smtClean="0"/>
              <a:t>eletronic</a:t>
            </a:r>
            <a:r>
              <a:rPr lang="en-US" i="1" dirty="0" smtClean="0"/>
              <a:t> devices”</a:t>
            </a:r>
          </a:p>
          <a:p>
            <a:r>
              <a:rPr lang="en-US" dirty="0" err="1" smtClean="0"/>
              <a:t>Batizada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cafeteria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equipe</a:t>
            </a:r>
            <a:r>
              <a:rPr lang="en-US" dirty="0" smtClean="0"/>
              <a:t> da Sun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58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Implantação</a:t>
            </a:r>
            <a:r>
              <a:rPr lang="en-US" dirty="0" smtClean="0"/>
              <a:t>/Deployment</a:t>
            </a:r>
            <a:endParaRPr lang="pt-BR" dirty="0"/>
          </a:p>
        </p:txBody>
      </p:sp>
      <p:pic>
        <p:nvPicPr>
          <p:cNvPr id="13314" name="Picture 2" descr="10. e imp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1428736"/>
            <a:ext cx="4143404" cy="437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0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Manutenção</a:t>
            </a:r>
            <a:endParaRPr lang="pt-BR" dirty="0"/>
          </a:p>
        </p:txBody>
      </p:sp>
      <p:pic>
        <p:nvPicPr>
          <p:cNvPr id="14338" name="Picture 2" descr="10. f ma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500174"/>
            <a:ext cx="4143404" cy="45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728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Fim</a:t>
            </a:r>
            <a:r>
              <a:rPr lang="en-US" dirty="0" smtClean="0"/>
              <a:t> de Vida</a:t>
            </a:r>
            <a:endParaRPr lang="pt-BR" dirty="0"/>
          </a:p>
        </p:txBody>
      </p:sp>
      <p:pic>
        <p:nvPicPr>
          <p:cNvPr id="15362" name="Picture 2" descr="10.g e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500174"/>
            <a:ext cx="5715040" cy="42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87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e familiar</a:t>
            </a:r>
          </a:p>
          <a:p>
            <a:r>
              <a:rPr lang="en-US" dirty="0" err="1" smtClean="0"/>
              <a:t>Distribuida</a:t>
            </a:r>
            <a:endParaRPr lang="en-US" dirty="0" smtClean="0"/>
          </a:p>
          <a:p>
            <a:r>
              <a:rPr lang="en-US" dirty="0" smtClean="0"/>
              <a:t>Simples</a:t>
            </a:r>
          </a:p>
          <a:p>
            <a:r>
              <a:rPr lang="en-US" dirty="0" smtClean="0"/>
              <a:t>Multi-threaded</a:t>
            </a:r>
          </a:p>
          <a:p>
            <a:r>
              <a:rPr lang="en-US" dirty="0" smtClean="0"/>
              <a:t>Robusta e </a:t>
            </a:r>
            <a:r>
              <a:rPr lang="en-US" dirty="0" err="1" smtClean="0"/>
              <a:t>segura</a:t>
            </a:r>
            <a:endParaRPr lang="en-US" dirty="0" smtClean="0"/>
          </a:p>
          <a:p>
            <a:r>
              <a:rPr lang="en-US" dirty="0" err="1" smtClean="0"/>
              <a:t>Portável</a:t>
            </a:r>
            <a:r>
              <a:rPr lang="en-US" dirty="0" smtClean="0"/>
              <a:t> (Cross Platform )</a:t>
            </a:r>
          </a:p>
          <a:p>
            <a:pPr lvl="1"/>
            <a:r>
              <a:rPr lang="en-US" dirty="0"/>
              <a:t>“Write once, run anywhere</a:t>
            </a:r>
            <a:r>
              <a:rPr lang="en-US" dirty="0" smtClean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549431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 </a:t>
            </a:r>
            <a:r>
              <a:rPr lang="en-US" dirty="0" err="1" smtClean="0"/>
              <a:t>vs</a:t>
            </a:r>
            <a:r>
              <a:rPr lang="en-US" dirty="0" smtClean="0"/>
              <a:t> Procedural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Procedural: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(linear)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OO: </a:t>
            </a:r>
            <a:r>
              <a:rPr lang="en-US" dirty="0" err="1" smtClean="0"/>
              <a:t>Objetos</a:t>
            </a:r>
            <a:r>
              <a:rPr lang="en-US" dirty="0" smtClean="0"/>
              <a:t> tem </a:t>
            </a:r>
            <a:r>
              <a:rPr lang="en-US" dirty="0" err="1" smtClean="0"/>
              <a:t>estado</a:t>
            </a:r>
            <a:r>
              <a:rPr lang="en-US" dirty="0" smtClean="0"/>
              <a:t>, </a:t>
            </a:r>
            <a:r>
              <a:rPr lang="en-US" dirty="0" err="1" smtClean="0"/>
              <a:t>atributos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operações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744416" cy="38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096344" cy="336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84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Distribuída</a:t>
            </a:r>
            <a:r>
              <a:rPr lang="en-US" dirty="0" smtClean="0"/>
              <a:t> </a:t>
            </a:r>
            <a:endParaRPr lang="pt-BR" dirty="0"/>
          </a:p>
        </p:txBody>
      </p:sp>
      <p:pic>
        <p:nvPicPr>
          <p:cNvPr id="4098" name="Picture 2" descr="5. distribu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26102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91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Desenhada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simples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comparada</a:t>
            </a:r>
            <a:r>
              <a:rPr lang="en-US" dirty="0" smtClean="0"/>
              <a:t> com </a:t>
            </a:r>
            <a:r>
              <a:rPr lang="en-US" b="1" i="1" dirty="0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i="1" dirty="0" err="1"/>
              <a:t>c++</a:t>
            </a:r>
            <a:r>
              <a:rPr lang="en-US" dirty="0"/>
              <a:t>. </a:t>
            </a:r>
            <a:r>
              <a:rPr lang="en-US" dirty="0" smtClean="0"/>
              <a:t>Das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ponteiros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cuida</a:t>
            </a:r>
            <a:r>
              <a:rPr lang="en-US" dirty="0" smtClean="0"/>
              <a:t> do </a:t>
            </a:r>
            <a:r>
              <a:rPr lang="en-US" dirty="0" err="1" smtClean="0"/>
              <a:t>endereçamento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  <a:p>
            <a:pPr lvl="1"/>
            <a:r>
              <a:rPr lang="en-US" dirty="0"/>
              <a:t>Garbage collectors </a:t>
            </a:r>
            <a:r>
              <a:rPr lang="en-US" dirty="0" smtClean="0"/>
              <a:t>–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desalocar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endParaRPr lang="en-US" dirty="0"/>
          </a:p>
          <a:p>
            <a:pPr lvl="1"/>
            <a:r>
              <a:rPr lang="en-US" dirty="0" err="1" smtClean="0"/>
              <a:t>Herança</a:t>
            </a:r>
            <a:r>
              <a:rPr lang="en-US" dirty="0" smtClean="0"/>
              <a:t> simples</a:t>
            </a:r>
            <a:endParaRPr lang="en-US" dirty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 –assume </a:t>
            </a:r>
            <a:r>
              <a:rPr lang="en-US" b="1" i="1" dirty="0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i="1" dirty="0" smtClean="0"/>
              <a:t>false</a:t>
            </a:r>
            <a:r>
              <a:rPr lang="en-US" dirty="0" smtClean="0"/>
              <a:t> ( </a:t>
            </a:r>
            <a:r>
              <a:rPr lang="en-US" dirty="0" err="1" smtClean="0"/>
              <a:t>não</a:t>
            </a:r>
            <a:r>
              <a:rPr lang="en-US" dirty="0" smtClean="0"/>
              <a:t> assume 0 </a:t>
            </a:r>
            <a:r>
              <a:rPr lang="en-US" dirty="0" err="1" smtClean="0"/>
              <a:t>ou</a:t>
            </a:r>
            <a:r>
              <a:rPr lang="en-US" dirty="0" smtClean="0"/>
              <a:t> 1)</a:t>
            </a:r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7059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java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</a:t>
            </a:r>
            <a:endParaRPr lang="pt-BR" dirty="0"/>
          </a:p>
        </p:txBody>
      </p:sp>
      <p:pic>
        <p:nvPicPr>
          <p:cNvPr id="5122" name="Picture 2" descr="6. multi thread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4970884" cy="387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83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programa</a:t>
            </a:r>
            <a:r>
              <a:rPr lang="en-US" dirty="0" smtClean="0"/>
              <a:t> Java é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/>
              <a:t>JVM (Java Virtual Machine</a:t>
            </a:r>
            <a:r>
              <a:rPr lang="en-US" dirty="0" smtClean="0"/>
              <a:t>).</a:t>
            </a:r>
          </a:p>
          <a:p>
            <a:pPr lvl="1"/>
            <a:r>
              <a:rPr lang="pt-BR" dirty="0"/>
              <a:t>A JVM </a:t>
            </a:r>
            <a:r>
              <a:rPr lang="pt-BR" dirty="0" smtClean="0"/>
              <a:t>interpreta o código Java &amp; executa ele</a:t>
            </a:r>
          </a:p>
          <a:p>
            <a:r>
              <a:rPr lang="en-US" dirty="0" smtClean="0"/>
              <a:t>A JVM </a:t>
            </a:r>
            <a:r>
              <a:rPr lang="en-US" dirty="0" err="1" smtClean="0"/>
              <a:t>assegura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nada </a:t>
            </a:r>
            <a:r>
              <a:rPr lang="en-US" dirty="0" err="1" smtClean="0"/>
              <a:t>inseguro</a:t>
            </a:r>
            <a:r>
              <a:rPr lang="en-US" dirty="0" smtClean="0"/>
              <a:t> </a:t>
            </a:r>
            <a:r>
              <a:rPr lang="en-US" dirty="0" err="1" smtClean="0"/>
              <a:t>nele</a:t>
            </a:r>
            <a:endParaRPr lang="en-US" dirty="0" smtClean="0"/>
          </a:p>
          <a:p>
            <a:pPr lvl="1"/>
            <a:r>
              <a:rPr lang="en-US" dirty="0" smtClean="0"/>
              <a:t>Ex.: JVM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,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um applet </a:t>
            </a:r>
            <a:r>
              <a:rPr lang="en-US" dirty="0" err="1" smtClean="0"/>
              <a:t>ler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disco </a:t>
            </a:r>
            <a:r>
              <a:rPr lang="en-US" dirty="0" err="1" smtClean="0"/>
              <a:t>rígido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130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b="1" i="1" dirty="0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6146" name="Picture 2" descr="8. platform independ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5552"/>
            <a:ext cx="7776864" cy="34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952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408</Words>
  <Application>Microsoft Office PowerPoint</Application>
  <PresentationFormat>Apresentação na tela (4:3)</PresentationFormat>
  <Paragraphs>80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Treinamento Certificação JAVA</vt:lpstr>
      <vt:lpstr>Breve História do JAVA</vt:lpstr>
      <vt:lpstr>Principais Características</vt:lpstr>
      <vt:lpstr>POO vs Procedural </vt:lpstr>
      <vt:lpstr>Distribuída </vt:lpstr>
      <vt:lpstr>Simples</vt:lpstr>
      <vt:lpstr>Multi-threaded</vt:lpstr>
      <vt:lpstr>Segura</vt:lpstr>
      <vt:lpstr>Portável</vt:lpstr>
      <vt:lpstr>Portável</vt:lpstr>
      <vt:lpstr>Principais Divisões da Tecnologia</vt:lpstr>
      <vt:lpstr>JAVA Platform, Standard Edition (J SE), Componentes do JDK</vt:lpstr>
      <vt:lpstr>Criação e Execução</vt:lpstr>
      <vt:lpstr>Apresentação do PowerPoint</vt:lpstr>
      <vt:lpstr>Ciclo de Vida de um Produto</vt:lpstr>
      <vt:lpstr>1. Análise</vt:lpstr>
      <vt:lpstr>2. Design (Arquitetura)</vt:lpstr>
      <vt:lpstr>3. Desenvolvimento</vt:lpstr>
      <vt:lpstr>4. Testes</vt:lpstr>
      <vt:lpstr>5. Implantação/Deployment</vt:lpstr>
      <vt:lpstr>Manutenção</vt:lpstr>
      <vt:lpstr>Fim de Vida</vt:lpstr>
    </vt:vector>
  </TitlesOfParts>
  <Company>Inove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portodigital</cp:lastModifiedBy>
  <cp:revision>62</cp:revision>
  <dcterms:created xsi:type="dcterms:W3CDTF">2011-10-31T01:26:58Z</dcterms:created>
  <dcterms:modified xsi:type="dcterms:W3CDTF">2012-02-01T20:33:38Z</dcterms:modified>
</cp:coreProperties>
</file>