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9" r:id="rId3"/>
    <p:sldId id="257" r:id="rId4"/>
    <p:sldId id="260" r:id="rId5"/>
    <p:sldId id="258" r:id="rId6"/>
    <p:sldId id="261" r:id="rId7"/>
    <p:sldId id="274"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50" autoAdjust="0"/>
  </p:normalViewPr>
  <p:slideViewPr>
    <p:cSldViewPr>
      <p:cViewPr varScale="1">
        <p:scale>
          <a:sx n="59" d="100"/>
          <a:sy n="59" d="100"/>
        </p:scale>
        <p:origin x="-8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78C54E-4FE2-4F2D-8BA0-82A0C6A1764B}" type="datetimeFigureOut">
              <a:rPr lang="pt-BR" smtClean="0"/>
              <a:pPr/>
              <a:t>03/02/2012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774631-CFFD-43A5-A7F9-A0EC4350BFAF}" type="slidenum">
              <a:rPr lang="pt-BR" smtClean="0"/>
              <a:pPr/>
              <a:t>‹nº›</a:t>
            </a:fld>
            <a:endParaRPr lang="pt-BR"/>
          </a:p>
        </p:txBody>
      </p:sp>
    </p:spTree>
    <p:extLst>
      <p:ext uri="{BB962C8B-B14F-4D97-AF65-F5344CB8AC3E}">
        <p14:creationId xmlns:p14="http://schemas.microsoft.com/office/powerpoint/2010/main" val="856038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E774631-CFFD-43A5-A7F9-A0EC4350BFAF}" type="slidenum">
              <a:rPr lang="pt-BR" smtClean="0"/>
              <a:pPr/>
              <a:t>3</a:t>
            </a:fld>
            <a:endParaRPr lang="pt-BR"/>
          </a:p>
        </p:txBody>
      </p:sp>
    </p:spTree>
    <p:extLst>
      <p:ext uri="{BB962C8B-B14F-4D97-AF65-F5344CB8AC3E}">
        <p14:creationId xmlns:p14="http://schemas.microsoft.com/office/powerpoint/2010/main" val="1127043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0E774631-CFFD-43A5-A7F9-A0EC4350BFAF}" type="slidenum">
              <a:rPr lang="pt-BR" smtClean="0"/>
              <a:pPr/>
              <a:t>4</a:t>
            </a:fld>
            <a:endParaRPr lang="pt-BR"/>
          </a:p>
        </p:txBody>
      </p:sp>
    </p:spTree>
    <p:extLst>
      <p:ext uri="{BB962C8B-B14F-4D97-AF65-F5344CB8AC3E}">
        <p14:creationId xmlns:p14="http://schemas.microsoft.com/office/powerpoint/2010/main" val="1127043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mtClean="0"/>
              <a:t>1. Class declaration is required, and this is all that you need to make a class valid. If all you had was this, then the class and its objects would be uninteresting serving no purpose. You will be needing some attributes and operations to jazz up the object. 2. Variables are </a:t>
            </a:r>
            <a:r>
              <a:rPr lang="en-US" err="1" smtClean="0"/>
              <a:t>characterstics</a:t>
            </a:r>
            <a:r>
              <a:rPr lang="en-US" smtClean="0"/>
              <a:t> of your objects. As we discussed in previous posts, these are </a:t>
            </a:r>
            <a:r>
              <a:rPr lang="en-US" err="1" smtClean="0"/>
              <a:t>characterstics</a:t>
            </a:r>
            <a:r>
              <a:rPr lang="en-US" smtClean="0"/>
              <a:t> /  properties and they are also data holders. They hold the data for the object. 3. In this Shirt class, only one method is defined. Methods are operations. They tell the class what to do.  Its what the class can do.  This method is printing all its information to the command window. 4. Comments are for developers to understand what the code is doing, they </a:t>
            </a:r>
            <a:r>
              <a:rPr lang="en-US" err="1" smtClean="0"/>
              <a:t>dont</a:t>
            </a:r>
            <a:r>
              <a:rPr lang="en-US" smtClean="0"/>
              <a:t> influence the execution in anyway.</a:t>
            </a:r>
            <a:endParaRPr lang="pt-BR"/>
          </a:p>
        </p:txBody>
      </p:sp>
      <p:sp>
        <p:nvSpPr>
          <p:cNvPr id="4" name="Espaço Reservado para Número de Slide 3"/>
          <p:cNvSpPr>
            <a:spLocks noGrp="1"/>
          </p:cNvSpPr>
          <p:nvPr>
            <p:ph type="sldNum" sz="quarter" idx="10"/>
          </p:nvPr>
        </p:nvSpPr>
        <p:spPr/>
        <p:txBody>
          <a:bodyPr/>
          <a:lstStyle/>
          <a:p>
            <a:fld id="{0E774631-CFFD-43A5-A7F9-A0EC4350BFAF}" type="slidenum">
              <a:rPr lang="pt-BR" smtClean="0"/>
              <a:pPr/>
              <a:t>5</a:t>
            </a:fld>
            <a:endParaRPr lang="pt-BR"/>
          </a:p>
        </p:txBody>
      </p:sp>
    </p:spTree>
    <p:extLst>
      <p:ext uri="{BB962C8B-B14F-4D97-AF65-F5344CB8AC3E}">
        <p14:creationId xmlns:p14="http://schemas.microsoft.com/office/powerpoint/2010/main" val="214218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lvl1pPr>
              <a:defRPr b="1">
                <a:solidFill>
                  <a:srgbClr val="004B97"/>
                </a:solidFill>
              </a:defRPr>
            </a:lvl1pPr>
          </a:lstStyle>
          <a:p>
            <a:r>
              <a:rPr lang="pt-BR" smtClean="0"/>
              <a:t>Clique para editar o título mestre</a:t>
            </a:r>
            <a:endParaRPr lang="pt-BR" dirty="0"/>
          </a:p>
        </p:txBody>
      </p:sp>
      <p:sp>
        <p:nvSpPr>
          <p:cNvPr id="3" name="Subtítulo 2"/>
          <p:cNvSpPr>
            <a:spLocks noGrp="1"/>
          </p:cNvSpPr>
          <p:nvPr>
            <p:ph type="subTitle" idx="1"/>
          </p:nvPr>
        </p:nvSpPr>
        <p:spPr>
          <a:xfrm>
            <a:off x="1371600" y="3886200"/>
            <a:ext cx="6400800" cy="1752600"/>
          </a:xfrm>
        </p:spPr>
        <p:txBody>
          <a:bodyPr/>
          <a:lstStyle>
            <a:lvl1pPr marL="0" indent="0" algn="ctr">
              <a:buNone/>
              <a:defRPr b="1">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3819067513"/>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b="1">
                <a:solidFill>
                  <a:srgbClr val="004B97"/>
                </a:solidFill>
              </a:defRPr>
            </a:lvl1p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lvl1pPr>
              <a:defRPr>
                <a:solidFill>
                  <a:srgbClr val="004B97"/>
                </a:solidFill>
              </a:defRPr>
            </a:lvl1pPr>
            <a:lvl2pPr>
              <a:defRPr>
                <a:solidFill>
                  <a:srgbClr val="004B97"/>
                </a:solidFill>
              </a:defRPr>
            </a:lvl2pPr>
            <a:lvl3pPr>
              <a:defRPr>
                <a:solidFill>
                  <a:srgbClr val="004B97"/>
                </a:solidFill>
              </a:defRPr>
            </a:lvl3pPr>
            <a:lvl4pPr>
              <a:defRPr>
                <a:solidFill>
                  <a:srgbClr val="004B97"/>
                </a:solidFill>
              </a:defRPr>
            </a:lvl4pPr>
            <a:lvl5pPr>
              <a:defRPr>
                <a:solidFill>
                  <a:srgbClr val="004B97"/>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4293683188"/>
      </p:ext>
    </p:extLst>
  </p:cSld>
  <p:clrMapOvr>
    <a:masterClrMapping/>
  </p:clrMapOvr>
  <p:transition spd="slow"/>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lvl1pPr>
              <a:defRPr b="1">
                <a:solidFill>
                  <a:srgbClr val="004B97"/>
                </a:solidFill>
              </a:defRPr>
            </a:lvl1pPr>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lvl1pPr>
              <a:defRPr>
                <a:solidFill>
                  <a:srgbClr val="004B97"/>
                </a:solidFill>
              </a:defRPr>
            </a:lvl1pPr>
            <a:lvl2pPr>
              <a:defRPr>
                <a:solidFill>
                  <a:srgbClr val="004B97"/>
                </a:solidFill>
              </a:defRPr>
            </a:lvl2pPr>
            <a:lvl3pPr>
              <a:defRPr>
                <a:solidFill>
                  <a:srgbClr val="004B97"/>
                </a:solidFill>
              </a:defRPr>
            </a:lvl3pPr>
            <a:lvl4pPr>
              <a:defRPr>
                <a:solidFill>
                  <a:srgbClr val="004B97"/>
                </a:solidFill>
              </a:defRPr>
            </a:lvl4pPr>
            <a:lvl5pPr>
              <a:defRPr>
                <a:solidFill>
                  <a:srgbClr val="004B97"/>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932540526"/>
      </p:ext>
    </p:extLst>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bwMode="auto">
          <a:xfrm>
            <a:off x="5115019" y="1901451"/>
            <a:ext cx="3648074"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Elipse 8"/>
          <p:cNvSpPr/>
          <p:nvPr userDrawn="1"/>
        </p:nvSpPr>
        <p:spPr>
          <a:xfrm>
            <a:off x="5004049" y="2204864"/>
            <a:ext cx="3960439" cy="4032448"/>
          </a:xfrm>
          <a:prstGeom prst="ellipse">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spaço Reservado para Conteúdo 2"/>
          <p:cNvSpPr>
            <a:spLocks noGrp="1"/>
          </p:cNvSpPr>
          <p:nvPr>
            <p:ph idx="1"/>
          </p:nvPr>
        </p:nvSpPr>
        <p:spPr/>
        <p:txBody>
          <a:bodyPr/>
          <a:lstStyle>
            <a:lvl1pPr>
              <a:defRPr>
                <a:solidFill>
                  <a:srgbClr val="004B97"/>
                </a:solidFill>
              </a:defRPr>
            </a:lvl1pPr>
            <a:lvl2pPr>
              <a:defRPr>
                <a:solidFill>
                  <a:srgbClr val="004B97"/>
                </a:solidFill>
              </a:defRPr>
            </a:lvl2pPr>
            <a:lvl3pPr>
              <a:defRPr>
                <a:solidFill>
                  <a:srgbClr val="004B97"/>
                </a:solidFill>
              </a:defRPr>
            </a:lvl3pPr>
            <a:lvl4pPr>
              <a:defRPr>
                <a:solidFill>
                  <a:srgbClr val="004B97"/>
                </a:solidFill>
              </a:defRPr>
            </a:lvl4pPr>
            <a:lvl5pPr>
              <a:defRPr>
                <a:solidFill>
                  <a:srgbClr val="004B97"/>
                </a:soli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2" name="Título 1"/>
          <p:cNvSpPr>
            <a:spLocks noGrp="1"/>
          </p:cNvSpPr>
          <p:nvPr>
            <p:ph type="title"/>
          </p:nvPr>
        </p:nvSpPr>
        <p:spPr/>
        <p:txBody>
          <a:bodyPr/>
          <a:lstStyle>
            <a:lvl1pPr algn="l">
              <a:defRPr b="1">
                <a:solidFill>
                  <a:srgbClr val="004B97"/>
                </a:solidFill>
              </a:defRPr>
            </a:lvl1pPr>
          </a:lstStyle>
          <a:p>
            <a:r>
              <a:rPr lang="pt-BR" smtClean="0"/>
              <a:t>Clique para editar o título mestre</a:t>
            </a:r>
            <a:endParaRPr lang="pt-BR"/>
          </a:p>
        </p:txBody>
      </p:sp>
      <p:sp>
        <p:nvSpPr>
          <p:cNvPr id="4" name="Espaço Reservado para Data 3"/>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1140807732"/>
      </p:ext>
    </p:extLst>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solidFill>
                  <a:srgbClr val="004B97"/>
                </a:solidFill>
              </a:defRPr>
            </a:lvl1pPr>
          </a:lstStyle>
          <a:p>
            <a:r>
              <a:rPr lang="pt-BR" smtClean="0"/>
              <a:t>Clique para editar o título mestre</a:t>
            </a:r>
            <a:endParaRPr lang="pt-BR" dirty="0"/>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rgbClr val="004B9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3735907881"/>
      </p:ext>
    </p:extLst>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b="1">
                <a:solidFill>
                  <a:srgbClr val="004B97"/>
                </a:solidFill>
              </a:defRPr>
            </a:lvl1p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solidFill>
                  <a:srgbClr val="004B97"/>
                </a:solidFill>
              </a:defRPr>
            </a:lvl1pPr>
            <a:lvl2pPr>
              <a:defRPr sz="2400">
                <a:solidFill>
                  <a:srgbClr val="004B97"/>
                </a:solidFill>
              </a:defRPr>
            </a:lvl2pPr>
            <a:lvl3pPr>
              <a:defRPr sz="2000">
                <a:solidFill>
                  <a:srgbClr val="004B97"/>
                </a:solidFill>
              </a:defRPr>
            </a:lvl3pPr>
            <a:lvl4pPr>
              <a:defRPr sz="1800">
                <a:solidFill>
                  <a:srgbClr val="004B97"/>
                </a:solidFill>
              </a:defRPr>
            </a:lvl4pPr>
            <a:lvl5pPr>
              <a:defRPr sz="1800">
                <a:solidFill>
                  <a:srgbClr val="004B97"/>
                </a:solidFill>
              </a:defRPr>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solidFill>
                  <a:srgbClr val="004B97"/>
                </a:solidFill>
              </a:defRPr>
            </a:lvl1pPr>
            <a:lvl2pPr>
              <a:defRPr sz="2400">
                <a:solidFill>
                  <a:srgbClr val="004B97"/>
                </a:solidFill>
              </a:defRPr>
            </a:lvl2pPr>
            <a:lvl3pPr>
              <a:defRPr sz="2000">
                <a:solidFill>
                  <a:srgbClr val="004B97"/>
                </a:solidFill>
              </a:defRPr>
            </a:lvl3pPr>
            <a:lvl4pPr>
              <a:defRPr sz="1800">
                <a:solidFill>
                  <a:srgbClr val="004B97"/>
                </a:solidFill>
              </a:defRPr>
            </a:lvl4pPr>
            <a:lvl5pPr>
              <a:defRPr sz="1800">
                <a:solidFill>
                  <a:srgbClr val="004B97"/>
                </a:solidFill>
              </a:defRPr>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2820318444"/>
      </p:ext>
    </p:extLst>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b="1">
                <a:solidFill>
                  <a:srgbClr val="004B97"/>
                </a:solidFill>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solidFill>
                  <a:srgbClr val="004B9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solidFill>
                  <a:srgbClr val="004B97"/>
                </a:solidFill>
              </a:defRPr>
            </a:lvl1pPr>
            <a:lvl2pPr>
              <a:defRPr sz="2000">
                <a:solidFill>
                  <a:srgbClr val="004B97"/>
                </a:solidFill>
              </a:defRPr>
            </a:lvl2pPr>
            <a:lvl3pPr>
              <a:defRPr sz="1800">
                <a:solidFill>
                  <a:srgbClr val="004B97"/>
                </a:solidFill>
              </a:defRPr>
            </a:lvl3pPr>
            <a:lvl4pPr>
              <a:defRPr sz="1600">
                <a:solidFill>
                  <a:srgbClr val="004B97"/>
                </a:solidFill>
              </a:defRPr>
            </a:lvl4pPr>
            <a:lvl5pPr>
              <a:defRPr sz="1600">
                <a:solidFill>
                  <a:srgbClr val="004B97"/>
                </a:solidFill>
              </a:defRPr>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solidFill>
                  <a:srgbClr val="004B9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solidFill>
                  <a:srgbClr val="004B97"/>
                </a:solidFill>
              </a:defRPr>
            </a:lvl1pPr>
            <a:lvl2pPr>
              <a:defRPr sz="2000">
                <a:solidFill>
                  <a:srgbClr val="004B97"/>
                </a:solidFill>
              </a:defRPr>
            </a:lvl2pPr>
            <a:lvl3pPr>
              <a:defRPr sz="1800">
                <a:solidFill>
                  <a:srgbClr val="004B97"/>
                </a:solidFill>
              </a:defRPr>
            </a:lvl3pPr>
            <a:lvl4pPr>
              <a:defRPr sz="1600">
                <a:solidFill>
                  <a:srgbClr val="004B97"/>
                </a:solidFill>
              </a:defRPr>
            </a:lvl4pPr>
            <a:lvl5pPr>
              <a:defRPr sz="1600">
                <a:solidFill>
                  <a:srgbClr val="004B97"/>
                </a:solidFill>
              </a:defRPr>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566552069"/>
      </p:ext>
    </p:extLst>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b="1">
                <a:solidFill>
                  <a:srgbClr val="004B97"/>
                </a:solidFill>
              </a:defRPr>
            </a:lvl1p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1358390184"/>
      </p:ext>
    </p:extLst>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3705262111"/>
      </p:ext>
    </p:extLst>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solidFill>
                  <a:srgbClr val="004B97"/>
                </a:solidFill>
              </a:defRPr>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solidFill>
                  <a:srgbClr val="004B97"/>
                </a:solidFill>
              </a:defRPr>
            </a:lvl1pPr>
            <a:lvl2pPr>
              <a:defRPr sz="2800">
                <a:solidFill>
                  <a:srgbClr val="004B97"/>
                </a:solidFill>
              </a:defRPr>
            </a:lvl2pPr>
            <a:lvl3pPr>
              <a:defRPr sz="2400">
                <a:solidFill>
                  <a:srgbClr val="004B97"/>
                </a:solidFill>
              </a:defRPr>
            </a:lvl3pPr>
            <a:lvl4pPr>
              <a:defRPr sz="2000">
                <a:solidFill>
                  <a:srgbClr val="004B97"/>
                </a:solidFill>
              </a:defRPr>
            </a:lvl4pPr>
            <a:lvl5pPr>
              <a:defRPr sz="2000">
                <a:solidFill>
                  <a:srgbClr val="004B97"/>
                </a:solidFill>
              </a:defRPr>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solidFill>
                  <a:srgbClr val="004B97"/>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2189634051"/>
      </p:ext>
    </p:extLst>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solidFill>
                  <a:srgbClr val="004B97"/>
                </a:solidFill>
              </a:defRPr>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solidFill>
                  <a:srgbClr val="004B97"/>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B4E7ACB1-C3B5-47C6-AE9F-6E5695BE8FDA}" type="datetimeFigureOut">
              <a:rPr lang="pt-BR" smtClean="0"/>
              <a:pPr/>
              <a:t>03/02/2012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9245BA43-0F9E-4071-B9EE-73CCCA542048}" type="slidenum">
              <a:rPr lang="pt-BR" smtClean="0"/>
              <a:pPr/>
              <a:t>‹nº›</a:t>
            </a:fld>
            <a:endParaRPr lang="pt-BR"/>
          </a:p>
        </p:txBody>
      </p:sp>
    </p:spTree>
    <p:extLst>
      <p:ext uri="{BB962C8B-B14F-4D97-AF65-F5344CB8AC3E}">
        <p14:creationId xmlns:p14="http://schemas.microsoft.com/office/powerpoint/2010/main" val="384848169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7ACB1-C3B5-47C6-AE9F-6E5695BE8FDA}" type="datetimeFigureOut">
              <a:rPr lang="pt-BR" smtClean="0"/>
              <a:pPr/>
              <a:t>03/02/2012</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45BA43-0F9E-4071-B9EE-73CCCA542048}" type="slidenum">
              <a:rPr lang="pt-BR" smtClean="0"/>
              <a:pPr/>
              <a:t>‹nº›</a:t>
            </a:fld>
            <a:endParaRPr lang="pt-BR"/>
          </a:p>
        </p:txBody>
      </p:sp>
      <p:pic>
        <p:nvPicPr>
          <p:cNvPr id="7" name="Picture 2" descr="C:\Users\noelle.marão\Desktop\TEMPLATE PAGS.jpg"/>
          <p:cNvPicPr>
            <a:picLocks noChangeAspect="1" noChangeArrowheads="1"/>
          </p:cNvPicPr>
          <p:nvPr/>
        </p:nvPicPr>
        <p:blipFill>
          <a:blip r:embed="rId13" cstate="print"/>
          <a:srcRect/>
          <a:stretch>
            <a:fillRect/>
          </a:stretch>
        </p:blipFill>
        <p:spPr bwMode="auto">
          <a:xfrm>
            <a:off x="-887" y="0"/>
            <a:ext cx="9144000" cy="6858000"/>
          </a:xfrm>
          <a:prstGeom prst="rect">
            <a:avLst/>
          </a:prstGeom>
          <a:noFill/>
        </p:spPr>
      </p:pic>
    </p:spTree>
    <p:extLst>
      <p:ext uri="{BB962C8B-B14F-4D97-AF65-F5344CB8AC3E}">
        <p14:creationId xmlns:p14="http://schemas.microsoft.com/office/powerpoint/2010/main" val="225727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5019" y="1901451"/>
            <a:ext cx="364807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p:cNvSpPr>
            <a:spLocks noGrp="1"/>
          </p:cNvSpPr>
          <p:nvPr>
            <p:ph type="ctrTitle"/>
          </p:nvPr>
        </p:nvSpPr>
        <p:spPr>
          <a:xfrm>
            <a:off x="760040" y="1962001"/>
            <a:ext cx="7772400" cy="1470025"/>
          </a:xfrm>
        </p:spPr>
        <p:txBody>
          <a:bodyPr/>
          <a:lstStyle/>
          <a:p>
            <a:pPr algn="l"/>
            <a:r>
              <a:rPr lang="en-US" b="1" dirty="0" err="1" smtClean="0"/>
              <a:t>Treinamento</a:t>
            </a:r>
            <a:r>
              <a:rPr lang="en-US" b="1" dirty="0" smtClean="0"/>
              <a:t> </a:t>
            </a:r>
            <a:r>
              <a:rPr lang="en-US" b="1" dirty="0" err="1" smtClean="0"/>
              <a:t>Certificação</a:t>
            </a:r>
            <a:r>
              <a:rPr lang="en-US" b="1" dirty="0" smtClean="0"/>
              <a:t> JAVA</a:t>
            </a:r>
            <a:endParaRPr lang="pt-BR" b="1" dirty="0"/>
          </a:p>
        </p:txBody>
      </p:sp>
      <p:sp>
        <p:nvSpPr>
          <p:cNvPr id="3" name="Subtítulo 2"/>
          <p:cNvSpPr>
            <a:spLocks noGrp="1"/>
          </p:cNvSpPr>
          <p:nvPr>
            <p:ph type="subTitle" idx="1"/>
          </p:nvPr>
        </p:nvSpPr>
        <p:spPr>
          <a:xfrm>
            <a:off x="757808" y="3044552"/>
            <a:ext cx="6400800" cy="1752600"/>
          </a:xfrm>
        </p:spPr>
        <p:txBody>
          <a:bodyPr/>
          <a:lstStyle/>
          <a:p>
            <a:pPr algn="l"/>
            <a:r>
              <a:rPr lang="pt-PT" dirty="0" smtClean="0"/>
              <a:t>Desenvolvendo e testando </a:t>
            </a:r>
            <a:r>
              <a:rPr lang="pt-PT" dirty="0"/>
              <a:t>um </a:t>
            </a:r>
            <a:r>
              <a:rPr lang="pt-PT" dirty="0" smtClean="0"/>
              <a:t>programa em </a:t>
            </a:r>
            <a:r>
              <a:rPr lang="pt-PT" dirty="0"/>
              <a:t>Java</a:t>
            </a:r>
            <a:endParaRPr lang="pt-BR" dirty="0"/>
          </a:p>
        </p:txBody>
      </p:sp>
    </p:spTree>
    <p:extLst>
      <p:ext uri="{BB962C8B-B14F-4D97-AF65-F5344CB8AC3E}">
        <p14:creationId xmlns:p14="http://schemas.microsoft.com/office/powerpoint/2010/main" val="313402792"/>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normAutofit fontScale="90000"/>
          </a:bodyPr>
          <a:lstStyle/>
          <a:p>
            <a:r>
              <a:rPr lang="en-US" dirty="0" err="1" smtClean="0"/>
              <a:t>Declaração</a:t>
            </a:r>
            <a:r>
              <a:rPr lang="en-US" dirty="0" smtClean="0"/>
              <a:t> e </a:t>
            </a:r>
            <a:r>
              <a:rPr lang="en-US" dirty="0" err="1" smtClean="0"/>
              <a:t>Atribuição</a:t>
            </a:r>
            <a:r>
              <a:rPr lang="en-US" dirty="0" smtClean="0"/>
              <a:t> de </a:t>
            </a:r>
            <a:r>
              <a:rPr lang="en-US" dirty="0" err="1" smtClean="0"/>
              <a:t>Variáveis</a:t>
            </a:r>
            <a:endParaRPr lang="pt-BR" dirty="0"/>
          </a:p>
        </p:txBody>
      </p:sp>
      <p:sp>
        <p:nvSpPr>
          <p:cNvPr id="4" name="CaixaDeTexto 3"/>
          <p:cNvSpPr txBox="1"/>
          <p:nvPr/>
        </p:nvSpPr>
        <p:spPr>
          <a:xfrm>
            <a:off x="1115616" y="1916832"/>
            <a:ext cx="6912768" cy="1508105"/>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dirty="0" smtClean="0">
                <a:latin typeface="Courier New"/>
                <a:ea typeface="Calibri"/>
                <a:cs typeface="Times New Roman"/>
              </a:rPr>
              <a:t>public </a:t>
            </a:r>
            <a:r>
              <a:rPr lang="en-US" sz="1600" dirty="0" err="1">
                <a:latin typeface="Courier New"/>
                <a:ea typeface="Calibri"/>
                <a:cs typeface="Times New Roman"/>
              </a:rPr>
              <a:t>int</a:t>
            </a:r>
            <a:r>
              <a:rPr lang="en-US" sz="1600" dirty="0">
                <a:latin typeface="Courier New"/>
                <a:ea typeface="Calibri"/>
                <a:cs typeface="Times New Roman"/>
              </a:rPr>
              <a:t> </a:t>
            </a:r>
            <a:r>
              <a:rPr lang="en-US" sz="1600" dirty="0" err="1">
                <a:highlight>
                  <a:srgbClr val="FFFF00"/>
                </a:highlight>
                <a:latin typeface="Courier New"/>
                <a:ea typeface="Calibri"/>
                <a:cs typeface="Times New Roman"/>
              </a:rPr>
              <a:t>shirtID</a:t>
            </a:r>
            <a:r>
              <a:rPr lang="en-US" sz="1600" dirty="0">
                <a:latin typeface="Courier New"/>
                <a:ea typeface="Calibri"/>
                <a:cs typeface="Times New Roman"/>
              </a:rPr>
              <a:t> = 0;</a:t>
            </a:r>
            <a:endParaRPr lang="pt-BR" sz="2000" dirty="0">
              <a:ea typeface="Calibri"/>
              <a:cs typeface="Times New Roman"/>
            </a:endParaRPr>
          </a:p>
          <a:p>
            <a:pPr>
              <a:lnSpc>
                <a:spcPct val="115000"/>
              </a:lnSpc>
              <a:spcAft>
                <a:spcPts val="0"/>
              </a:spcAft>
            </a:pPr>
            <a:r>
              <a:rPr lang="en-US" sz="1600" dirty="0" smtClean="0">
                <a:latin typeface="Courier New"/>
                <a:ea typeface="Calibri"/>
                <a:cs typeface="Times New Roman"/>
              </a:rPr>
              <a:t>public </a:t>
            </a:r>
            <a:r>
              <a:rPr lang="en-US" sz="1600" dirty="0">
                <a:latin typeface="Courier New"/>
                <a:ea typeface="Calibri"/>
                <a:cs typeface="Times New Roman"/>
              </a:rPr>
              <a:t>String description = "-description required-";</a:t>
            </a:r>
            <a:endParaRPr lang="pt-BR" sz="2000" dirty="0">
              <a:ea typeface="Calibri"/>
              <a:cs typeface="Times New Roman"/>
            </a:endParaRPr>
          </a:p>
          <a:p>
            <a:pPr>
              <a:lnSpc>
                <a:spcPct val="115000"/>
              </a:lnSpc>
              <a:spcAft>
                <a:spcPts val="0"/>
              </a:spcAft>
            </a:pPr>
            <a:r>
              <a:rPr lang="en-US" sz="1600" dirty="0" smtClean="0">
                <a:latin typeface="Courier New"/>
                <a:ea typeface="Calibri"/>
                <a:cs typeface="Times New Roman"/>
              </a:rPr>
              <a:t>public </a:t>
            </a:r>
            <a:r>
              <a:rPr lang="en-US" sz="1600" dirty="0">
                <a:latin typeface="Courier New"/>
                <a:ea typeface="Calibri"/>
                <a:cs typeface="Times New Roman"/>
              </a:rPr>
              <a:t>char </a:t>
            </a:r>
            <a:r>
              <a:rPr lang="en-US" sz="1600" dirty="0" err="1">
                <a:latin typeface="Courier New"/>
                <a:ea typeface="Calibri"/>
                <a:cs typeface="Times New Roman"/>
              </a:rPr>
              <a:t>colorCode</a:t>
            </a:r>
            <a:r>
              <a:rPr lang="en-US" sz="1600" dirty="0">
                <a:latin typeface="Courier New"/>
                <a:ea typeface="Calibri"/>
                <a:cs typeface="Times New Roman"/>
              </a:rPr>
              <a:t> = 'U';</a:t>
            </a:r>
            <a:endParaRPr lang="pt-BR" sz="2000" dirty="0">
              <a:ea typeface="Calibri"/>
              <a:cs typeface="Times New Roman"/>
            </a:endParaRPr>
          </a:p>
          <a:p>
            <a:pPr>
              <a:lnSpc>
                <a:spcPct val="115000"/>
              </a:lnSpc>
              <a:spcAft>
                <a:spcPts val="0"/>
              </a:spcAft>
            </a:pPr>
            <a:r>
              <a:rPr lang="en-US" sz="1600" dirty="0" smtClean="0">
                <a:latin typeface="Courier New"/>
                <a:ea typeface="Calibri"/>
                <a:cs typeface="Times New Roman"/>
              </a:rPr>
              <a:t>public </a:t>
            </a:r>
            <a:r>
              <a:rPr lang="en-US" sz="1600" dirty="0">
                <a:latin typeface="Courier New"/>
                <a:ea typeface="Calibri"/>
                <a:cs typeface="Times New Roman"/>
              </a:rPr>
              <a:t>double </a:t>
            </a:r>
            <a:r>
              <a:rPr lang="en-US" sz="1600" dirty="0" smtClean="0">
                <a:latin typeface="Courier New"/>
                <a:ea typeface="Calibri"/>
                <a:cs typeface="Times New Roman"/>
              </a:rPr>
              <a:t>price;</a:t>
            </a:r>
            <a:endParaRPr lang="pt-BR" sz="2000" dirty="0">
              <a:ea typeface="Calibri"/>
              <a:cs typeface="Times New Roman"/>
            </a:endParaRPr>
          </a:p>
          <a:p>
            <a:pPr>
              <a:lnSpc>
                <a:spcPct val="115000"/>
              </a:lnSpc>
              <a:spcAft>
                <a:spcPts val="1000"/>
              </a:spcAft>
            </a:pPr>
            <a:r>
              <a:rPr lang="pt-BR" sz="1600" dirty="0" err="1" smtClean="0">
                <a:latin typeface="Courier New"/>
                <a:ea typeface="Calibri"/>
                <a:cs typeface="Times New Roman"/>
              </a:rPr>
              <a:t>public</a:t>
            </a:r>
            <a:r>
              <a:rPr lang="pt-BR" sz="1600" dirty="0" smtClean="0">
                <a:latin typeface="Courier New"/>
                <a:ea typeface="Calibri"/>
                <a:cs typeface="Times New Roman"/>
              </a:rPr>
              <a:t> </a:t>
            </a:r>
            <a:r>
              <a:rPr lang="pt-BR" sz="1600" dirty="0" err="1">
                <a:latin typeface="Courier New"/>
                <a:ea typeface="Calibri"/>
                <a:cs typeface="Times New Roman"/>
              </a:rPr>
              <a:t>int</a:t>
            </a:r>
            <a:r>
              <a:rPr lang="pt-BR" sz="1600" dirty="0">
                <a:latin typeface="Courier New"/>
                <a:ea typeface="Calibri"/>
                <a:cs typeface="Times New Roman"/>
              </a:rPr>
              <a:t> </a:t>
            </a:r>
            <a:r>
              <a:rPr lang="pt-BR" sz="1600" dirty="0" err="1" smtClean="0">
                <a:latin typeface="Courier New"/>
                <a:ea typeface="Calibri"/>
                <a:cs typeface="Times New Roman"/>
              </a:rPr>
              <a:t>quantityInStock</a:t>
            </a:r>
            <a:r>
              <a:rPr lang="pt-BR" sz="1600" dirty="0" smtClean="0">
                <a:latin typeface="Courier New"/>
                <a:ea typeface="Calibri"/>
                <a:cs typeface="Times New Roman"/>
              </a:rPr>
              <a:t>;</a:t>
            </a:r>
            <a:endParaRPr lang="pt-BR" sz="1600" dirty="0" smtClean="0">
              <a:latin typeface="Courier New"/>
              <a:ea typeface="Calibri"/>
              <a:cs typeface="Times New Roman"/>
            </a:endParaRPr>
          </a:p>
        </p:txBody>
      </p:sp>
    </p:spTree>
    <p:extLst>
      <p:ext uri="{BB962C8B-B14F-4D97-AF65-F5344CB8AC3E}">
        <p14:creationId xmlns:p14="http://schemas.microsoft.com/office/powerpoint/2010/main" val="117850865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r>
              <a:rPr lang="pt-BR" dirty="0"/>
              <a:t>Single-</a:t>
            </a:r>
            <a:r>
              <a:rPr lang="pt-BR" dirty="0" err="1"/>
              <a:t>line</a:t>
            </a:r>
            <a:r>
              <a:rPr lang="pt-BR" dirty="0" smtClean="0"/>
              <a:t>:</a:t>
            </a:r>
          </a:p>
          <a:p>
            <a:endParaRPr lang="en-US" dirty="0"/>
          </a:p>
          <a:p>
            <a:pPr marL="0" indent="0">
              <a:buNone/>
            </a:pPr>
            <a:endParaRPr lang="pt-BR" dirty="0" smtClean="0"/>
          </a:p>
          <a:p>
            <a:r>
              <a:rPr lang="pt-BR" dirty="0" err="1" smtClean="0"/>
              <a:t>Multi-line</a:t>
            </a:r>
            <a:r>
              <a:rPr lang="pt-BR" dirty="0" smtClean="0"/>
              <a:t>:</a:t>
            </a:r>
            <a:endParaRPr lang="pt-BR" dirty="0"/>
          </a:p>
        </p:txBody>
      </p:sp>
      <p:sp>
        <p:nvSpPr>
          <p:cNvPr id="3" name="Título 2"/>
          <p:cNvSpPr>
            <a:spLocks noGrp="1"/>
          </p:cNvSpPr>
          <p:nvPr>
            <p:ph type="title"/>
          </p:nvPr>
        </p:nvSpPr>
        <p:spPr/>
        <p:txBody>
          <a:bodyPr/>
          <a:lstStyle/>
          <a:p>
            <a:r>
              <a:rPr lang="en-US" dirty="0" err="1" smtClean="0"/>
              <a:t>Comentários</a:t>
            </a:r>
            <a:endParaRPr lang="pt-BR" dirty="0"/>
          </a:p>
        </p:txBody>
      </p:sp>
      <p:sp>
        <p:nvSpPr>
          <p:cNvPr id="5" name="CaixaDeTexto 4"/>
          <p:cNvSpPr txBox="1"/>
          <p:nvPr/>
        </p:nvSpPr>
        <p:spPr>
          <a:xfrm>
            <a:off x="539552" y="2204864"/>
            <a:ext cx="7344816" cy="904863"/>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dirty="0">
                <a:latin typeface="Courier New"/>
                <a:ea typeface="Calibri"/>
                <a:cs typeface="Times New Roman"/>
              </a:rPr>
              <a:t>public </a:t>
            </a:r>
            <a:r>
              <a:rPr lang="en-US" sz="1600" dirty="0" err="1">
                <a:latin typeface="Courier New"/>
                <a:ea typeface="Calibri"/>
                <a:cs typeface="Times New Roman"/>
              </a:rPr>
              <a:t>int</a:t>
            </a:r>
            <a:r>
              <a:rPr lang="en-US" sz="1600" dirty="0">
                <a:latin typeface="Courier New"/>
                <a:ea typeface="Calibri"/>
                <a:cs typeface="Times New Roman"/>
              </a:rPr>
              <a:t> </a:t>
            </a:r>
            <a:r>
              <a:rPr lang="en-US" sz="1600" dirty="0" err="1">
                <a:latin typeface="Courier New"/>
                <a:ea typeface="Calibri"/>
                <a:cs typeface="Times New Roman"/>
              </a:rPr>
              <a:t>shirtID</a:t>
            </a:r>
            <a:r>
              <a:rPr lang="en-US" sz="1600" dirty="0">
                <a:latin typeface="Courier New"/>
                <a:ea typeface="Calibri"/>
                <a:cs typeface="Times New Roman"/>
              </a:rPr>
              <a:t> = 0; // Default ID for the shirt</a:t>
            </a:r>
            <a:endParaRPr lang="pt-BR" sz="2000" dirty="0">
              <a:ea typeface="Calibri"/>
              <a:cs typeface="Times New Roman"/>
            </a:endParaRPr>
          </a:p>
          <a:p>
            <a:pPr>
              <a:lnSpc>
                <a:spcPct val="115000"/>
              </a:lnSpc>
              <a:spcAft>
                <a:spcPts val="0"/>
              </a:spcAft>
            </a:pPr>
            <a:r>
              <a:rPr lang="en-US" sz="1600" dirty="0">
                <a:latin typeface="Courier New"/>
                <a:ea typeface="Calibri"/>
                <a:cs typeface="Times New Roman"/>
              </a:rPr>
              <a:t>public double price = 0.0; // Default price for all shirts</a:t>
            </a:r>
            <a:endParaRPr lang="pt-BR" sz="2000" dirty="0">
              <a:ea typeface="Calibri"/>
              <a:cs typeface="Times New Roman"/>
            </a:endParaRPr>
          </a:p>
          <a:p>
            <a:r>
              <a:rPr lang="en-US" sz="1600" dirty="0">
                <a:latin typeface="Courier New"/>
                <a:ea typeface="Calibri"/>
              </a:rPr>
              <a:t>// The color codes are R=Red, B=Blue, G=Green</a:t>
            </a:r>
            <a:endParaRPr lang="pt-BR" sz="1600" dirty="0" smtClean="0">
              <a:latin typeface="Courier New"/>
              <a:ea typeface="Calibri"/>
              <a:cs typeface="Times New Roman"/>
            </a:endParaRPr>
          </a:p>
        </p:txBody>
      </p:sp>
      <p:sp>
        <p:nvSpPr>
          <p:cNvPr id="8" name="CaixaDeTexto 7"/>
          <p:cNvSpPr txBox="1"/>
          <p:nvPr/>
        </p:nvSpPr>
        <p:spPr>
          <a:xfrm>
            <a:off x="539552" y="4071380"/>
            <a:ext cx="7344816" cy="941796"/>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pt-BR" sz="1600" dirty="0">
                <a:solidFill>
                  <a:srgbClr val="3F5FBF"/>
                </a:solidFill>
                <a:latin typeface="Courier New"/>
                <a:ea typeface="Calibri"/>
                <a:cs typeface="Times New Roman"/>
              </a:rPr>
              <a:t>/*******************************************</a:t>
            </a:r>
            <a:endParaRPr lang="pt-BR" sz="2000" dirty="0">
              <a:ea typeface="Calibri"/>
              <a:cs typeface="Times New Roman"/>
            </a:endParaRPr>
          </a:p>
          <a:p>
            <a:pPr>
              <a:lnSpc>
                <a:spcPct val="115000"/>
              </a:lnSpc>
              <a:spcAft>
                <a:spcPts val="0"/>
              </a:spcAft>
            </a:pPr>
            <a:r>
              <a:rPr lang="pt-BR" sz="1600" dirty="0">
                <a:solidFill>
                  <a:srgbClr val="3F5FBF"/>
                </a:solidFill>
                <a:latin typeface="Courier New"/>
                <a:ea typeface="Calibri"/>
                <a:cs typeface="Times New Roman"/>
              </a:rPr>
              <a:t> *  </a:t>
            </a:r>
            <a:r>
              <a:rPr lang="pt-BR" sz="1600" dirty="0" err="1">
                <a:solidFill>
                  <a:srgbClr val="3F5FBF"/>
                </a:solidFill>
                <a:latin typeface="Courier New"/>
                <a:ea typeface="Calibri"/>
                <a:cs typeface="Times New Roman"/>
              </a:rPr>
              <a:t>Attribute</a:t>
            </a:r>
            <a:r>
              <a:rPr lang="pt-BR" sz="1600" dirty="0">
                <a:solidFill>
                  <a:srgbClr val="3F5FBF"/>
                </a:solidFill>
                <a:latin typeface="Courier New"/>
                <a:ea typeface="Calibri"/>
                <a:cs typeface="Times New Roman"/>
              </a:rPr>
              <a:t> </a:t>
            </a:r>
            <a:r>
              <a:rPr lang="pt-BR" sz="1600" dirty="0" err="1">
                <a:solidFill>
                  <a:srgbClr val="3F5FBF"/>
                </a:solidFill>
                <a:latin typeface="Courier New"/>
                <a:ea typeface="Calibri"/>
                <a:cs typeface="Times New Roman"/>
              </a:rPr>
              <a:t>Variable</a:t>
            </a:r>
            <a:r>
              <a:rPr lang="pt-BR" sz="1600" dirty="0">
                <a:solidFill>
                  <a:srgbClr val="3F5FBF"/>
                </a:solidFill>
                <a:latin typeface="Courier New"/>
                <a:ea typeface="Calibri"/>
                <a:cs typeface="Times New Roman"/>
              </a:rPr>
              <a:t> </a:t>
            </a:r>
            <a:r>
              <a:rPr lang="pt-BR" sz="1600" dirty="0" err="1">
                <a:solidFill>
                  <a:srgbClr val="3F5FBF"/>
                </a:solidFill>
                <a:latin typeface="Courier New"/>
                <a:ea typeface="Calibri"/>
                <a:cs typeface="Times New Roman"/>
              </a:rPr>
              <a:t>Declaration</a:t>
            </a:r>
            <a:r>
              <a:rPr lang="pt-BR" sz="1600" dirty="0">
                <a:solidFill>
                  <a:srgbClr val="3F5FBF"/>
                </a:solidFill>
                <a:latin typeface="Courier New"/>
                <a:ea typeface="Calibri"/>
                <a:cs typeface="Times New Roman"/>
              </a:rPr>
              <a:t> </a:t>
            </a:r>
            <a:r>
              <a:rPr lang="pt-BR" sz="1600" dirty="0" err="1">
                <a:solidFill>
                  <a:srgbClr val="3F5FBF"/>
                </a:solidFill>
                <a:latin typeface="Courier New"/>
                <a:ea typeface="Calibri"/>
                <a:cs typeface="Times New Roman"/>
              </a:rPr>
              <a:t>Section</a:t>
            </a:r>
            <a:r>
              <a:rPr lang="pt-BR" sz="1600" dirty="0">
                <a:solidFill>
                  <a:srgbClr val="3F5FBF"/>
                </a:solidFill>
                <a:latin typeface="Courier New"/>
                <a:ea typeface="Calibri"/>
                <a:cs typeface="Times New Roman"/>
              </a:rPr>
              <a:t> *</a:t>
            </a:r>
            <a:endParaRPr lang="pt-BR" sz="2000" dirty="0">
              <a:ea typeface="Calibri"/>
              <a:cs typeface="Times New Roman"/>
            </a:endParaRPr>
          </a:p>
          <a:p>
            <a:pPr>
              <a:lnSpc>
                <a:spcPct val="115000"/>
              </a:lnSpc>
              <a:spcAft>
                <a:spcPts val="1000"/>
              </a:spcAft>
            </a:pPr>
            <a:r>
              <a:rPr lang="pt-BR" sz="1600" dirty="0">
                <a:solidFill>
                  <a:srgbClr val="3F5FBF"/>
                </a:solidFill>
                <a:latin typeface="Courier New"/>
                <a:ea typeface="Calibri"/>
                <a:cs typeface="Times New Roman"/>
              </a:rPr>
              <a:t> *******************************************/</a:t>
            </a:r>
            <a:endParaRPr lang="pt-BR" sz="2000" dirty="0">
              <a:ea typeface="Calibri"/>
              <a:cs typeface="Times New Roman"/>
            </a:endParaRPr>
          </a:p>
        </p:txBody>
      </p:sp>
    </p:spTree>
    <p:extLst>
      <p:ext uri="{BB962C8B-B14F-4D97-AF65-F5344CB8AC3E}">
        <p14:creationId xmlns:p14="http://schemas.microsoft.com/office/powerpoint/2010/main" val="2857801122"/>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n-US" dirty="0" err="1" smtClean="0"/>
              <a:t>Sintaxe</a:t>
            </a:r>
            <a:endParaRPr lang="en-US" dirty="0" smtClean="0"/>
          </a:p>
          <a:p>
            <a:pPr marL="0" indent="0">
              <a:buNone/>
            </a:pPr>
            <a:r>
              <a:rPr lang="en-US" sz="2000" dirty="0">
                <a:latin typeface="Consolas" pitchFamily="49" charset="0"/>
                <a:cs typeface="Consolas" pitchFamily="49" charset="0"/>
              </a:rPr>
              <a:t>[modifiers] </a:t>
            </a:r>
            <a:r>
              <a:rPr lang="en-US" sz="2000" dirty="0" err="1">
                <a:latin typeface="Consolas" pitchFamily="49" charset="0"/>
                <a:cs typeface="Consolas" pitchFamily="49" charset="0"/>
              </a:rPr>
              <a:t>return_type</a:t>
            </a:r>
            <a:r>
              <a:rPr lang="en-US" sz="2000" dirty="0">
                <a:latin typeface="Consolas" pitchFamily="49" charset="0"/>
                <a:cs typeface="Consolas" pitchFamily="49" charset="0"/>
              </a:rPr>
              <a:t> </a:t>
            </a:r>
            <a:r>
              <a:rPr lang="en-US" sz="2000" dirty="0" err="1">
                <a:latin typeface="Consolas" pitchFamily="49" charset="0"/>
                <a:cs typeface="Consolas" pitchFamily="49" charset="0"/>
              </a:rPr>
              <a:t>method_identifier</a:t>
            </a:r>
            <a:r>
              <a:rPr lang="en-US" sz="2000" dirty="0">
                <a:latin typeface="Consolas" pitchFamily="49" charset="0"/>
                <a:cs typeface="Consolas" pitchFamily="49" charset="0"/>
              </a:rPr>
              <a:t> ([arguments]){</a:t>
            </a:r>
          </a:p>
          <a:p>
            <a:pPr marL="0" indent="0">
              <a:buNone/>
            </a:pPr>
            <a:r>
              <a:rPr lang="en-US" sz="2000" dirty="0" err="1">
                <a:latin typeface="Consolas" pitchFamily="49" charset="0"/>
                <a:cs typeface="Consolas" pitchFamily="49" charset="0"/>
              </a:rPr>
              <a:t>method_code_block</a:t>
            </a:r>
            <a:endParaRPr lang="en-US" sz="2000" dirty="0">
              <a:latin typeface="Consolas" pitchFamily="49" charset="0"/>
              <a:cs typeface="Consolas" pitchFamily="49" charset="0"/>
            </a:endParaRPr>
          </a:p>
          <a:p>
            <a:pPr marL="0" indent="0">
              <a:buNone/>
            </a:pPr>
            <a:r>
              <a:rPr lang="en-US" sz="2000" dirty="0">
                <a:latin typeface="Consolas" pitchFamily="49" charset="0"/>
                <a:cs typeface="Consolas" pitchFamily="49" charset="0"/>
              </a:rPr>
              <a:t>}</a:t>
            </a:r>
          </a:p>
          <a:p>
            <a:r>
              <a:rPr lang="en-US" dirty="0" err="1" smtClean="0"/>
              <a:t>Exemplo</a:t>
            </a:r>
            <a:endParaRPr lang="pt-BR" dirty="0"/>
          </a:p>
        </p:txBody>
      </p:sp>
      <p:sp>
        <p:nvSpPr>
          <p:cNvPr id="3" name="Título 2"/>
          <p:cNvSpPr>
            <a:spLocks noGrp="1"/>
          </p:cNvSpPr>
          <p:nvPr>
            <p:ph type="title"/>
          </p:nvPr>
        </p:nvSpPr>
        <p:spPr/>
        <p:txBody>
          <a:bodyPr/>
          <a:lstStyle/>
          <a:p>
            <a:r>
              <a:rPr lang="en-US" dirty="0" err="1" smtClean="0"/>
              <a:t>Métodos</a:t>
            </a:r>
            <a:endParaRPr lang="pt-BR" dirty="0"/>
          </a:p>
        </p:txBody>
      </p:sp>
      <p:sp>
        <p:nvSpPr>
          <p:cNvPr id="4" name="CaixaDeTexto 3"/>
          <p:cNvSpPr txBox="1"/>
          <p:nvPr/>
        </p:nvSpPr>
        <p:spPr>
          <a:xfrm>
            <a:off x="544996" y="3861048"/>
            <a:ext cx="8059452" cy="2037481"/>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dirty="0">
                <a:latin typeface="Consolas" pitchFamily="49" charset="0"/>
                <a:ea typeface="Calibri"/>
                <a:cs typeface="Consolas" pitchFamily="49" charset="0"/>
              </a:rPr>
              <a:t>public void </a:t>
            </a:r>
            <a:r>
              <a:rPr lang="en-US" sz="1600" dirty="0" err="1">
                <a:latin typeface="Consolas" pitchFamily="49" charset="0"/>
                <a:ea typeface="Calibri"/>
                <a:cs typeface="Consolas" pitchFamily="49" charset="0"/>
              </a:rPr>
              <a:t>displayShirtInformation</a:t>
            </a:r>
            <a:r>
              <a:rPr lang="en-US" sz="1600" dirty="0">
                <a:latin typeface="Consolas" pitchFamily="49" charset="0"/>
                <a:ea typeface="Calibri"/>
                <a:cs typeface="Consolas" pitchFamily="49" charset="0"/>
              </a:rPr>
              <a:t>() {</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highlight>
                  <a:srgbClr val="C0C0C0"/>
                </a:highlight>
                <a:latin typeface="Consolas" pitchFamily="49" charset="0"/>
                <a:ea typeface="Calibri"/>
                <a:cs typeface="Consolas" pitchFamily="49" charset="0"/>
              </a:rPr>
              <a:t>System</a:t>
            </a:r>
            <a:r>
              <a:rPr lang="en-US" sz="1600" dirty="0" err="1">
                <a:latin typeface="Consolas" pitchFamily="49" charset="0"/>
                <a:ea typeface="Calibri"/>
                <a:cs typeface="Consolas" pitchFamily="49" charset="0"/>
              </a:rPr>
              <a:t>.</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("Shirt ID: " + </a:t>
            </a:r>
            <a:r>
              <a:rPr lang="en-US" sz="1600" dirty="0" err="1">
                <a:latin typeface="Consolas" pitchFamily="49" charset="0"/>
                <a:ea typeface="Calibri"/>
                <a:cs typeface="Consolas" pitchFamily="49" charset="0"/>
              </a:rPr>
              <a:t>shirtID</a:t>
            </a:r>
            <a:r>
              <a:rPr lang="en-US" sz="1600" dirty="0">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highlight>
                  <a:srgbClr val="C0C0C0"/>
                </a:highlight>
                <a:latin typeface="Consolas" pitchFamily="49" charset="0"/>
                <a:ea typeface="Calibri"/>
                <a:cs typeface="Consolas" pitchFamily="49" charset="0"/>
              </a:rPr>
              <a:t>System</a:t>
            </a:r>
            <a:r>
              <a:rPr lang="en-US" sz="1600" dirty="0" err="1">
                <a:latin typeface="Consolas" pitchFamily="49" charset="0"/>
                <a:ea typeface="Calibri"/>
                <a:cs typeface="Consolas" pitchFamily="49" charset="0"/>
              </a:rPr>
              <a:t>.</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("Shirt description:" + description);</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highlight>
                  <a:srgbClr val="C0C0C0"/>
                </a:highlight>
                <a:latin typeface="Consolas" pitchFamily="49" charset="0"/>
                <a:ea typeface="Calibri"/>
                <a:cs typeface="Consolas" pitchFamily="49" charset="0"/>
              </a:rPr>
              <a:t>System</a:t>
            </a:r>
            <a:r>
              <a:rPr lang="en-US" sz="1600" dirty="0" err="1">
                <a:latin typeface="Consolas" pitchFamily="49" charset="0"/>
                <a:ea typeface="Calibri"/>
                <a:cs typeface="Consolas" pitchFamily="49" charset="0"/>
              </a:rPr>
              <a:t>.</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("Color Code: " + </a:t>
            </a:r>
            <a:r>
              <a:rPr lang="en-US" sz="1600" dirty="0" err="1">
                <a:latin typeface="Consolas" pitchFamily="49" charset="0"/>
                <a:ea typeface="Calibri"/>
                <a:cs typeface="Consolas" pitchFamily="49" charset="0"/>
              </a:rPr>
              <a:t>colorCode</a:t>
            </a:r>
            <a:r>
              <a:rPr lang="en-US" sz="1600" dirty="0">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highlight>
                  <a:srgbClr val="C0C0C0"/>
                </a:highlight>
                <a:latin typeface="Consolas" pitchFamily="49" charset="0"/>
                <a:ea typeface="Calibri"/>
                <a:cs typeface="Consolas" pitchFamily="49" charset="0"/>
              </a:rPr>
              <a:t>System</a:t>
            </a:r>
            <a:r>
              <a:rPr lang="en-US" sz="1600" dirty="0" err="1">
                <a:latin typeface="Consolas" pitchFamily="49" charset="0"/>
                <a:ea typeface="Calibri"/>
                <a:cs typeface="Consolas" pitchFamily="49" charset="0"/>
              </a:rPr>
              <a:t>.</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("Shirt price: " + price);</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highlight>
                  <a:srgbClr val="C0C0C0"/>
                </a:highlight>
                <a:latin typeface="Consolas" pitchFamily="49" charset="0"/>
                <a:ea typeface="Calibri"/>
                <a:cs typeface="Consolas" pitchFamily="49" charset="0"/>
              </a:rPr>
              <a:t>System</a:t>
            </a:r>
            <a:r>
              <a:rPr lang="en-US" sz="1600" dirty="0" err="1">
                <a:latin typeface="Consolas" pitchFamily="49" charset="0"/>
                <a:ea typeface="Calibri"/>
                <a:cs typeface="Consolas" pitchFamily="49" charset="0"/>
              </a:rPr>
              <a:t>.</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("Quantity in stock: " + </a:t>
            </a:r>
            <a:r>
              <a:rPr lang="en-US" sz="1600" dirty="0" err="1">
                <a:latin typeface="Consolas" pitchFamily="49" charset="0"/>
                <a:ea typeface="Calibri"/>
                <a:cs typeface="Consolas" pitchFamily="49" charset="0"/>
              </a:rPr>
              <a:t>quantityInStock</a:t>
            </a:r>
            <a:r>
              <a:rPr lang="en-US" sz="1600" dirty="0">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r>
              <a:rPr lang="pt-BR" sz="1600" dirty="0">
                <a:latin typeface="Consolas" pitchFamily="49" charset="0"/>
                <a:ea typeface="Calibri"/>
                <a:cs typeface="Consolas" pitchFamily="49" charset="0"/>
              </a:rPr>
              <a:t>} // </a:t>
            </a:r>
            <a:r>
              <a:rPr lang="pt-BR" sz="1600" dirty="0" err="1">
                <a:latin typeface="Consolas" pitchFamily="49" charset="0"/>
                <a:ea typeface="Calibri"/>
                <a:cs typeface="Consolas" pitchFamily="49" charset="0"/>
              </a:rPr>
              <a:t>end</a:t>
            </a:r>
            <a:r>
              <a:rPr lang="pt-BR" sz="1600" dirty="0">
                <a:latin typeface="Consolas" pitchFamily="49" charset="0"/>
                <a:ea typeface="Calibri"/>
                <a:cs typeface="Consolas" pitchFamily="49" charset="0"/>
              </a:rPr>
              <a:t> </a:t>
            </a:r>
            <a:r>
              <a:rPr lang="pt-BR" sz="1600" dirty="0" err="1">
                <a:latin typeface="Consolas" pitchFamily="49" charset="0"/>
                <a:ea typeface="Calibri"/>
                <a:cs typeface="Consolas" pitchFamily="49" charset="0"/>
              </a:rPr>
              <a:t>of</a:t>
            </a:r>
            <a:r>
              <a:rPr lang="pt-BR" sz="1600" dirty="0">
                <a:latin typeface="Consolas" pitchFamily="49" charset="0"/>
                <a:ea typeface="Calibri"/>
                <a:cs typeface="Consolas" pitchFamily="49" charset="0"/>
              </a:rPr>
              <a:t> display </a:t>
            </a:r>
            <a:r>
              <a:rPr lang="pt-BR" sz="1600" dirty="0" err="1">
                <a:latin typeface="Consolas" pitchFamily="49" charset="0"/>
                <a:ea typeface="Calibri"/>
                <a:cs typeface="Consolas" pitchFamily="49" charset="0"/>
              </a:rPr>
              <a:t>method</a:t>
            </a:r>
            <a:endParaRPr lang="pt-BR" sz="1600" dirty="0" smtClean="0">
              <a:latin typeface="Consolas" pitchFamily="49" charset="0"/>
              <a:ea typeface="Calibri"/>
              <a:cs typeface="Consolas" pitchFamily="49" charset="0"/>
            </a:endParaRPr>
          </a:p>
        </p:txBody>
      </p:sp>
    </p:spTree>
    <p:extLst>
      <p:ext uri="{BB962C8B-B14F-4D97-AF65-F5344CB8AC3E}">
        <p14:creationId xmlns:p14="http://schemas.microsoft.com/office/powerpoint/2010/main" val="189352998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n-US" dirty="0" err="1" smtClean="0"/>
              <a:t>Usando</a:t>
            </a:r>
            <a:r>
              <a:rPr lang="en-US" dirty="0" smtClean="0"/>
              <a:t> Classes</a:t>
            </a:r>
            <a:endParaRPr lang="pt-BR" dirty="0"/>
          </a:p>
        </p:txBody>
      </p:sp>
      <p:sp>
        <p:nvSpPr>
          <p:cNvPr id="5" name="CaixaDeTexto 4"/>
          <p:cNvSpPr txBox="1"/>
          <p:nvPr/>
        </p:nvSpPr>
        <p:spPr>
          <a:xfrm>
            <a:off x="827584" y="1930650"/>
            <a:ext cx="7344816" cy="2074414"/>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dirty="0">
                <a:latin typeface="Courier New"/>
                <a:ea typeface="Calibri"/>
                <a:cs typeface="Times New Roman"/>
              </a:rPr>
              <a:t>public class </a:t>
            </a:r>
            <a:r>
              <a:rPr lang="en-US" sz="1600" dirty="0" err="1">
                <a:latin typeface="Courier New"/>
                <a:ea typeface="Calibri"/>
                <a:cs typeface="Times New Roman"/>
              </a:rPr>
              <a:t>ShirtTest</a:t>
            </a:r>
            <a:r>
              <a:rPr lang="en-US" sz="1600" dirty="0">
                <a:latin typeface="Courier New"/>
                <a:ea typeface="Calibri"/>
                <a:cs typeface="Times New Roman"/>
              </a:rPr>
              <a:t> {</a:t>
            </a:r>
            <a:endParaRPr lang="pt-BR" sz="2000" dirty="0">
              <a:ea typeface="Calibri"/>
              <a:cs typeface="Times New Roman"/>
            </a:endParaRPr>
          </a:p>
          <a:p>
            <a:pPr>
              <a:lnSpc>
                <a:spcPct val="115000"/>
              </a:lnSpc>
              <a:spcAft>
                <a:spcPts val="0"/>
              </a:spcAft>
            </a:pPr>
            <a:r>
              <a:rPr lang="en-US" sz="1600" dirty="0">
                <a:latin typeface="Courier New"/>
                <a:ea typeface="Calibri"/>
                <a:cs typeface="Times New Roman"/>
              </a:rPr>
              <a:t>	public static void main(String </a:t>
            </a:r>
            <a:r>
              <a:rPr lang="en-US" sz="1600" dirty="0" err="1">
                <a:latin typeface="Courier New"/>
                <a:ea typeface="Calibri"/>
                <a:cs typeface="Times New Roman"/>
              </a:rPr>
              <a:t>args</a:t>
            </a:r>
            <a:r>
              <a:rPr lang="en-US" sz="1600" dirty="0">
                <a:latin typeface="Courier New"/>
                <a:ea typeface="Calibri"/>
                <a:cs typeface="Times New Roman"/>
              </a:rPr>
              <a:t>[]) {</a:t>
            </a:r>
            <a:endParaRPr lang="pt-BR" sz="2000" dirty="0">
              <a:ea typeface="Calibri"/>
              <a:cs typeface="Times New Roman"/>
            </a:endParaRPr>
          </a:p>
          <a:p>
            <a:pPr>
              <a:lnSpc>
                <a:spcPct val="115000"/>
              </a:lnSpc>
              <a:spcAft>
                <a:spcPts val="0"/>
              </a:spcAft>
            </a:pPr>
            <a:r>
              <a:rPr lang="en-US" sz="1600" dirty="0">
                <a:latin typeface="Courier New"/>
                <a:ea typeface="Calibri"/>
                <a:cs typeface="Times New Roman"/>
              </a:rPr>
              <a:t>		Shirt </a:t>
            </a:r>
            <a:r>
              <a:rPr lang="en-US" sz="1600" dirty="0" err="1">
                <a:latin typeface="Courier New"/>
                <a:ea typeface="Calibri"/>
                <a:cs typeface="Times New Roman"/>
              </a:rPr>
              <a:t>myShirt</a:t>
            </a:r>
            <a:r>
              <a:rPr lang="en-US" sz="1600" dirty="0">
                <a:latin typeface="Courier New"/>
                <a:ea typeface="Calibri"/>
                <a:cs typeface="Times New Roman"/>
              </a:rPr>
              <a:t>;</a:t>
            </a:r>
            <a:endParaRPr lang="pt-BR" sz="2000" dirty="0">
              <a:ea typeface="Calibri"/>
              <a:cs typeface="Times New Roman"/>
            </a:endParaRPr>
          </a:p>
          <a:p>
            <a:pPr>
              <a:lnSpc>
                <a:spcPct val="115000"/>
              </a:lnSpc>
              <a:spcAft>
                <a:spcPts val="0"/>
              </a:spcAft>
            </a:pPr>
            <a:r>
              <a:rPr lang="en-US" sz="1600" dirty="0">
                <a:latin typeface="Courier New"/>
                <a:ea typeface="Calibri"/>
                <a:cs typeface="Times New Roman"/>
              </a:rPr>
              <a:t>		</a:t>
            </a:r>
            <a:r>
              <a:rPr lang="en-US" sz="1600" dirty="0" err="1" smtClean="0">
                <a:latin typeface="Courier New"/>
                <a:ea typeface="Calibri"/>
                <a:cs typeface="Times New Roman"/>
              </a:rPr>
              <a:t>myShirt</a:t>
            </a:r>
            <a:r>
              <a:rPr lang="en-US" sz="1600" dirty="0" smtClean="0">
                <a:latin typeface="Courier New"/>
                <a:ea typeface="Calibri"/>
                <a:cs typeface="Times New Roman"/>
              </a:rPr>
              <a:t> </a:t>
            </a:r>
            <a:r>
              <a:rPr lang="en-US" sz="1600" dirty="0">
                <a:latin typeface="Courier New"/>
                <a:ea typeface="Calibri"/>
                <a:cs typeface="Times New Roman"/>
              </a:rPr>
              <a:t>= new Shirt();</a:t>
            </a:r>
            <a:endParaRPr lang="pt-BR" sz="2000" dirty="0">
              <a:ea typeface="Calibri"/>
              <a:cs typeface="Times New Roman"/>
            </a:endParaRPr>
          </a:p>
          <a:p>
            <a:pPr>
              <a:lnSpc>
                <a:spcPct val="115000"/>
              </a:lnSpc>
              <a:spcAft>
                <a:spcPts val="0"/>
              </a:spcAft>
            </a:pPr>
            <a:r>
              <a:rPr lang="en-US" sz="1600" dirty="0">
                <a:latin typeface="Courier New"/>
                <a:ea typeface="Calibri"/>
                <a:cs typeface="Times New Roman"/>
              </a:rPr>
              <a:t>		</a:t>
            </a:r>
            <a:r>
              <a:rPr lang="pt-BR" sz="1600" dirty="0" err="1">
                <a:latin typeface="Courier New"/>
                <a:ea typeface="Calibri"/>
                <a:cs typeface="Times New Roman"/>
              </a:rPr>
              <a:t>myShirt.displayShirtInformation</a:t>
            </a:r>
            <a:r>
              <a:rPr lang="pt-BR" sz="1600" dirty="0">
                <a:latin typeface="Courier New"/>
                <a:ea typeface="Calibri"/>
                <a:cs typeface="Times New Roman"/>
              </a:rPr>
              <a:t>();</a:t>
            </a:r>
            <a:endParaRPr lang="pt-BR" sz="2000" dirty="0">
              <a:ea typeface="Calibri"/>
              <a:cs typeface="Times New Roman"/>
            </a:endParaRPr>
          </a:p>
          <a:p>
            <a:pPr>
              <a:lnSpc>
                <a:spcPct val="115000"/>
              </a:lnSpc>
              <a:spcAft>
                <a:spcPts val="0"/>
              </a:spcAft>
            </a:pPr>
            <a:r>
              <a:rPr lang="pt-BR" sz="1600" dirty="0">
                <a:latin typeface="Courier New"/>
                <a:ea typeface="Calibri"/>
                <a:cs typeface="Times New Roman"/>
              </a:rPr>
              <a:t>	}</a:t>
            </a:r>
            <a:endParaRPr lang="pt-BR" sz="2000" dirty="0">
              <a:ea typeface="Calibri"/>
              <a:cs typeface="Times New Roman"/>
            </a:endParaRPr>
          </a:p>
          <a:p>
            <a:pPr>
              <a:lnSpc>
                <a:spcPct val="115000"/>
              </a:lnSpc>
              <a:spcAft>
                <a:spcPts val="1000"/>
              </a:spcAft>
            </a:pPr>
            <a:r>
              <a:rPr lang="pt-BR" sz="1600" dirty="0" smtClean="0">
                <a:latin typeface="Courier New"/>
                <a:ea typeface="Calibri"/>
                <a:cs typeface="Times New Roman"/>
              </a:rPr>
              <a:t>}</a:t>
            </a:r>
            <a:endParaRPr lang="pt-BR" sz="2000" dirty="0">
              <a:ea typeface="Calibri"/>
              <a:cs typeface="Times New Roman"/>
            </a:endParaRPr>
          </a:p>
        </p:txBody>
      </p:sp>
    </p:spTree>
    <p:extLst>
      <p:ext uri="{BB962C8B-B14F-4D97-AF65-F5344CB8AC3E}">
        <p14:creationId xmlns:p14="http://schemas.microsoft.com/office/powerpoint/2010/main" val="1275225332"/>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n-US" dirty="0" err="1" smtClean="0"/>
              <a:t>Sintaxe</a:t>
            </a:r>
            <a:endParaRPr lang="pt-BR" dirty="0"/>
          </a:p>
        </p:txBody>
      </p:sp>
      <p:sp>
        <p:nvSpPr>
          <p:cNvPr id="3" name="Título 2"/>
          <p:cNvSpPr>
            <a:spLocks noGrp="1"/>
          </p:cNvSpPr>
          <p:nvPr>
            <p:ph type="title"/>
          </p:nvPr>
        </p:nvSpPr>
        <p:spPr/>
        <p:txBody>
          <a:bodyPr/>
          <a:lstStyle/>
          <a:p>
            <a:r>
              <a:rPr lang="en-US" dirty="0" smtClean="0"/>
              <a:t>O </a:t>
            </a:r>
            <a:r>
              <a:rPr lang="en-US" dirty="0" err="1"/>
              <a:t>M</a:t>
            </a:r>
            <a:r>
              <a:rPr lang="en-US" dirty="0" err="1" smtClean="0"/>
              <a:t>étodo</a:t>
            </a:r>
            <a:r>
              <a:rPr lang="en-US" dirty="0" smtClean="0"/>
              <a:t> </a:t>
            </a:r>
            <a:r>
              <a:rPr lang="en-US" i="1" dirty="0" smtClean="0"/>
              <a:t>main</a:t>
            </a:r>
            <a:endParaRPr lang="pt-BR" i="1" dirty="0"/>
          </a:p>
        </p:txBody>
      </p:sp>
      <p:sp>
        <p:nvSpPr>
          <p:cNvPr id="4" name="CaixaDeTexto 3"/>
          <p:cNvSpPr txBox="1"/>
          <p:nvPr/>
        </p:nvSpPr>
        <p:spPr>
          <a:xfrm>
            <a:off x="1043608" y="2325823"/>
            <a:ext cx="6192688" cy="1950277"/>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1000"/>
              </a:spcAft>
            </a:pPr>
            <a:r>
              <a:rPr lang="en-US" sz="1500" dirty="0">
                <a:latin typeface="Consolas"/>
                <a:ea typeface="Calibri"/>
                <a:cs typeface="Times New Roman"/>
              </a:rPr>
              <a:t>public static void main(String[] </a:t>
            </a:r>
            <a:r>
              <a:rPr lang="en-US" sz="1500" dirty="0" err="1">
                <a:latin typeface="Consolas"/>
                <a:ea typeface="Calibri"/>
                <a:cs typeface="Times New Roman"/>
              </a:rPr>
              <a:t>args</a:t>
            </a:r>
            <a:r>
              <a:rPr lang="en-US" sz="1500" dirty="0">
                <a:latin typeface="Consolas"/>
                <a:ea typeface="Calibri"/>
                <a:cs typeface="Times New Roman"/>
              </a:rPr>
              <a:t>) </a:t>
            </a:r>
            <a:r>
              <a:rPr lang="en-US" sz="1500" dirty="0" smtClean="0">
                <a:latin typeface="Consolas"/>
                <a:ea typeface="Calibri"/>
                <a:cs typeface="Times New Roman"/>
              </a:rPr>
              <a:t>{}</a:t>
            </a:r>
          </a:p>
          <a:p>
            <a:pPr>
              <a:lnSpc>
                <a:spcPct val="115000"/>
              </a:lnSpc>
              <a:spcAft>
                <a:spcPts val="1000"/>
              </a:spcAft>
            </a:pPr>
            <a:r>
              <a:rPr lang="en-US" sz="1600" dirty="0">
                <a:latin typeface="Consolas"/>
                <a:ea typeface="Calibri"/>
                <a:cs typeface="Times New Roman"/>
              </a:rPr>
              <a:t>public static void main(String</a:t>
            </a:r>
            <a:r>
              <a:rPr lang="en-US" sz="1600" dirty="0" smtClean="0">
                <a:latin typeface="Consolas"/>
                <a:ea typeface="Calibri"/>
                <a:cs typeface="Times New Roman"/>
              </a:rPr>
              <a:t>[]</a:t>
            </a:r>
            <a:r>
              <a:rPr lang="en-US" sz="1600" dirty="0" err="1" smtClean="0">
                <a:latin typeface="Consolas"/>
                <a:ea typeface="Calibri"/>
                <a:cs typeface="Times New Roman"/>
              </a:rPr>
              <a:t>bargs</a:t>
            </a:r>
            <a:r>
              <a:rPr lang="en-US" sz="1600" dirty="0">
                <a:latin typeface="Consolas"/>
                <a:ea typeface="Calibri"/>
                <a:cs typeface="Times New Roman"/>
              </a:rPr>
              <a:t>) </a:t>
            </a:r>
            <a:r>
              <a:rPr lang="en-US" sz="1600" dirty="0" smtClean="0">
                <a:latin typeface="Consolas"/>
                <a:ea typeface="Calibri"/>
                <a:cs typeface="Times New Roman"/>
              </a:rPr>
              <a:t>{}</a:t>
            </a:r>
            <a:endParaRPr lang="pt-BR" sz="1500" dirty="0" smtClean="0">
              <a:ea typeface="Calibri"/>
              <a:cs typeface="Times New Roman"/>
            </a:endParaRPr>
          </a:p>
          <a:p>
            <a:pPr>
              <a:lnSpc>
                <a:spcPct val="115000"/>
              </a:lnSpc>
              <a:spcAft>
                <a:spcPts val="1000"/>
              </a:spcAft>
            </a:pPr>
            <a:r>
              <a:rPr lang="en-US" sz="1500" dirty="0" smtClean="0">
                <a:latin typeface="Consolas"/>
                <a:ea typeface="Calibri"/>
                <a:cs typeface="Times New Roman"/>
              </a:rPr>
              <a:t>public </a:t>
            </a:r>
            <a:r>
              <a:rPr lang="en-US" sz="1500" dirty="0">
                <a:latin typeface="Consolas"/>
                <a:ea typeface="Calibri"/>
                <a:cs typeface="Times New Roman"/>
              </a:rPr>
              <a:t>static void main(String </a:t>
            </a:r>
            <a:r>
              <a:rPr lang="en-US" sz="1500" dirty="0" err="1">
                <a:latin typeface="Consolas"/>
                <a:ea typeface="Calibri"/>
                <a:cs typeface="Times New Roman"/>
              </a:rPr>
              <a:t>args</a:t>
            </a:r>
            <a:r>
              <a:rPr lang="en-US" sz="1500" dirty="0">
                <a:latin typeface="Consolas"/>
                <a:ea typeface="Calibri"/>
                <a:cs typeface="Times New Roman"/>
              </a:rPr>
              <a:t>[]) {}</a:t>
            </a:r>
            <a:endParaRPr lang="pt-BR" sz="1500" dirty="0">
              <a:ea typeface="Calibri"/>
              <a:cs typeface="Times New Roman"/>
            </a:endParaRPr>
          </a:p>
          <a:p>
            <a:pPr>
              <a:lnSpc>
                <a:spcPct val="115000"/>
              </a:lnSpc>
              <a:spcAft>
                <a:spcPts val="1000"/>
              </a:spcAft>
            </a:pPr>
            <a:r>
              <a:rPr lang="en-US" sz="1500" dirty="0">
                <a:latin typeface="Consolas"/>
                <a:ea typeface="Calibri"/>
                <a:cs typeface="Times New Roman"/>
              </a:rPr>
              <a:t>public static void main(String... </a:t>
            </a:r>
            <a:r>
              <a:rPr lang="en-US" sz="1500" dirty="0" err="1">
                <a:latin typeface="Consolas"/>
                <a:ea typeface="Calibri"/>
                <a:cs typeface="Times New Roman"/>
              </a:rPr>
              <a:t>args</a:t>
            </a:r>
            <a:r>
              <a:rPr lang="en-US" sz="1500" dirty="0">
                <a:latin typeface="Consolas"/>
                <a:ea typeface="Calibri"/>
                <a:cs typeface="Times New Roman"/>
              </a:rPr>
              <a:t>) </a:t>
            </a:r>
            <a:r>
              <a:rPr lang="en-US" sz="1500" dirty="0" smtClean="0">
                <a:latin typeface="Consolas"/>
                <a:ea typeface="Calibri"/>
                <a:cs typeface="Times New Roman"/>
              </a:rPr>
              <a:t>{}</a:t>
            </a:r>
          </a:p>
          <a:p>
            <a:pPr>
              <a:lnSpc>
                <a:spcPct val="115000"/>
              </a:lnSpc>
              <a:spcAft>
                <a:spcPts val="1000"/>
              </a:spcAft>
            </a:pPr>
            <a:r>
              <a:rPr lang="en-US" sz="1500" dirty="0">
                <a:latin typeface="Consolas"/>
                <a:ea typeface="Calibri"/>
                <a:cs typeface="Times New Roman"/>
              </a:rPr>
              <a:t>public static void main(String</a:t>
            </a:r>
            <a:r>
              <a:rPr lang="en-US" sz="1500" dirty="0" smtClean="0">
                <a:latin typeface="Consolas"/>
                <a:ea typeface="Calibri"/>
                <a:cs typeface="Times New Roman"/>
              </a:rPr>
              <a:t>...</a:t>
            </a:r>
            <a:r>
              <a:rPr lang="en-US" sz="1500" dirty="0" err="1" smtClean="0">
                <a:latin typeface="Consolas"/>
                <a:ea typeface="Calibri"/>
                <a:cs typeface="Times New Roman"/>
              </a:rPr>
              <a:t>args</a:t>
            </a:r>
            <a:r>
              <a:rPr lang="en-US" sz="1500" dirty="0">
                <a:latin typeface="Consolas"/>
                <a:ea typeface="Calibri"/>
                <a:cs typeface="Times New Roman"/>
              </a:rPr>
              <a:t>) </a:t>
            </a:r>
            <a:r>
              <a:rPr lang="en-US" sz="1500" dirty="0" smtClean="0">
                <a:latin typeface="Consolas"/>
                <a:ea typeface="Calibri"/>
                <a:cs typeface="Times New Roman"/>
              </a:rPr>
              <a:t>{}</a:t>
            </a:r>
            <a:endParaRPr lang="pt-BR" sz="1500" dirty="0">
              <a:ea typeface="Calibri"/>
              <a:cs typeface="Times New Roman"/>
            </a:endParaRPr>
          </a:p>
        </p:txBody>
      </p:sp>
    </p:spTree>
    <p:extLst>
      <p:ext uri="{BB962C8B-B14F-4D97-AF65-F5344CB8AC3E}">
        <p14:creationId xmlns:p14="http://schemas.microsoft.com/office/powerpoint/2010/main" val="7375112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pPr marL="514350" indent="-514350">
              <a:buFont typeface="+mj-lt"/>
              <a:buAutoNum type="arabicPeriod"/>
            </a:pPr>
            <a:r>
              <a:rPr lang="pt-PT" dirty="0"/>
              <a:t>Vá para o diretório onde os arquivos de código fonte são </a:t>
            </a:r>
            <a:r>
              <a:rPr lang="pt-PT" dirty="0" smtClean="0"/>
              <a:t>armazenados. </a:t>
            </a:r>
          </a:p>
          <a:p>
            <a:pPr marL="514350" indent="-514350">
              <a:buFont typeface="+mj-lt"/>
              <a:buAutoNum type="arabicPeriod"/>
            </a:pPr>
            <a:r>
              <a:rPr lang="pt-PT" dirty="0"/>
              <a:t>D</a:t>
            </a:r>
            <a:r>
              <a:rPr lang="pt-PT" dirty="0" smtClean="0"/>
              <a:t>igite </a:t>
            </a:r>
            <a:r>
              <a:rPr lang="pt-PT" dirty="0"/>
              <a:t>o seguinte comando para cada arquivo .java Você quer compilar</a:t>
            </a:r>
            <a:r>
              <a:rPr lang="pt-PT" dirty="0" smtClean="0"/>
              <a:t>. </a:t>
            </a:r>
          </a:p>
          <a:p>
            <a:r>
              <a:rPr lang="en-US" dirty="0" err="1" smtClean="0"/>
              <a:t>Sintax</a:t>
            </a:r>
            <a:r>
              <a:rPr lang="en-US" dirty="0" err="1"/>
              <a:t>e</a:t>
            </a:r>
            <a:r>
              <a:rPr lang="en-US" dirty="0" smtClean="0"/>
              <a:t>:</a:t>
            </a:r>
            <a:endParaRPr lang="en-US" dirty="0"/>
          </a:p>
          <a:p>
            <a:pPr marL="0" indent="0">
              <a:buNone/>
            </a:pPr>
            <a:r>
              <a:rPr lang="en-US" dirty="0" err="1"/>
              <a:t>javac</a:t>
            </a:r>
            <a:r>
              <a:rPr lang="en-US" dirty="0"/>
              <a:t> classname.java</a:t>
            </a:r>
          </a:p>
          <a:p>
            <a:r>
              <a:rPr lang="en-US" dirty="0" err="1" smtClean="0"/>
              <a:t>Exemplo</a:t>
            </a:r>
            <a:r>
              <a:rPr lang="en-US" dirty="0" smtClean="0"/>
              <a:t>:</a:t>
            </a:r>
            <a:endParaRPr lang="en-US" dirty="0"/>
          </a:p>
          <a:p>
            <a:pPr marL="0" indent="0">
              <a:buNone/>
            </a:pPr>
            <a:r>
              <a:rPr lang="en-US" dirty="0" err="1"/>
              <a:t>javac</a:t>
            </a:r>
            <a:r>
              <a:rPr lang="en-US" dirty="0"/>
              <a:t> </a:t>
            </a:r>
            <a:r>
              <a:rPr lang="en-US" dirty="0" smtClean="0"/>
              <a:t>–</a:t>
            </a:r>
            <a:r>
              <a:rPr lang="en-US" dirty="0" err="1" smtClean="0"/>
              <a:t>classpath</a:t>
            </a:r>
            <a:r>
              <a:rPr lang="en-US" dirty="0" smtClean="0"/>
              <a:t> c:\minhasClasses ShirtTest.java</a:t>
            </a:r>
          </a:p>
          <a:p>
            <a:pPr marL="0" indent="0">
              <a:buNone/>
            </a:pPr>
            <a:r>
              <a:rPr lang="en-US" dirty="0" err="1"/>
              <a:t>javac</a:t>
            </a:r>
            <a:r>
              <a:rPr lang="en-US" dirty="0"/>
              <a:t> </a:t>
            </a:r>
            <a:r>
              <a:rPr lang="en-US" dirty="0" smtClean="0"/>
              <a:t> Shirt.java</a:t>
            </a:r>
            <a:endParaRPr lang="pt-BR" dirty="0"/>
          </a:p>
          <a:p>
            <a:pPr marL="0" indent="0">
              <a:buNone/>
            </a:pPr>
            <a:endParaRPr lang="pt-BR" dirty="0"/>
          </a:p>
        </p:txBody>
      </p:sp>
      <p:sp>
        <p:nvSpPr>
          <p:cNvPr id="3" name="Título 2"/>
          <p:cNvSpPr>
            <a:spLocks noGrp="1"/>
          </p:cNvSpPr>
          <p:nvPr>
            <p:ph type="title"/>
          </p:nvPr>
        </p:nvSpPr>
        <p:spPr/>
        <p:txBody>
          <a:bodyPr/>
          <a:lstStyle/>
          <a:p>
            <a:r>
              <a:rPr lang="en-US" dirty="0" err="1" smtClean="0"/>
              <a:t>Compilando</a:t>
            </a:r>
            <a:r>
              <a:rPr lang="en-US" dirty="0" smtClean="0"/>
              <a:t> um </a:t>
            </a:r>
            <a:r>
              <a:rPr lang="en-US" dirty="0" err="1" smtClean="0"/>
              <a:t>Programa</a:t>
            </a:r>
            <a:endParaRPr lang="pt-BR" dirty="0"/>
          </a:p>
        </p:txBody>
      </p:sp>
    </p:spTree>
    <p:extLst>
      <p:ext uri="{BB962C8B-B14F-4D97-AF65-F5344CB8AC3E}">
        <p14:creationId xmlns:p14="http://schemas.microsoft.com/office/powerpoint/2010/main" val="201995265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92500" lnSpcReduction="10000"/>
          </a:bodyPr>
          <a:lstStyle/>
          <a:p>
            <a:pPr marL="514350" indent="-514350">
              <a:buFont typeface="+mj-lt"/>
              <a:buAutoNum type="arabicPeriod"/>
            </a:pPr>
            <a:r>
              <a:rPr lang="pt-PT" dirty="0" smtClean="0"/>
              <a:t>Vá </a:t>
            </a:r>
            <a:r>
              <a:rPr lang="pt-PT" dirty="0"/>
              <a:t>para o diretório onde os arquivos de classe são </a:t>
            </a:r>
            <a:r>
              <a:rPr lang="pt-PT" dirty="0" smtClean="0"/>
              <a:t>armazenados.</a:t>
            </a:r>
          </a:p>
          <a:p>
            <a:pPr marL="514350" indent="-514350">
              <a:buFont typeface="+mj-lt"/>
              <a:buAutoNum type="arabicPeriod"/>
            </a:pPr>
            <a:r>
              <a:rPr lang="pt-PT" dirty="0" smtClean="0"/>
              <a:t>Digite </a:t>
            </a:r>
            <a:r>
              <a:rPr lang="pt-PT" dirty="0"/>
              <a:t>o seguinte para o arquivo de classe que contém o</a:t>
            </a:r>
            <a:br>
              <a:rPr lang="pt-PT" dirty="0"/>
            </a:br>
            <a:r>
              <a:rPr lang="pt-PT" dirty="0"/>
              <a:t>método principal</a:t>
            </a:r>
            <a:r>
              <a:rPr lang="pt-PT" dirty="0" smtClean="0"/>
              <a:t>.</a:t>
            </a:r>
          </a:p>
          <a:p>
            <a:r>
              <a:rPr lang="pt-PT" dirty="0" smtClean="0"/>
              <a:t>Sintax</a:t>
            </a:r>
          </a:p>
          <a:p>
            <a:pPr marL="0" indent="0">
              <a:buNone/>
            </a:pPr>
            <a:r>
              <a:rPr lang="pt-PT" b="1" dirty="0" smtClean="0"/>
              <a:t>java</a:t>
            </a:r>
            <a:r>
              <a:rPr lang="pt-PT" dirty="0" smtClean="0"/>
              <a:t> nomeDoArquivo</a:t>
            </a:r>
          </a:p>
          <a:p>
            <a:r>
              <a:rPr lang="pt-PT" dirty="0" smtClean="0"/>
              <a:t>Exemplo</a:t>
            </a:r>
          </a:p>
          <a:p>
            <a:pPr marL="0" indent="0">
              <a:buNone/>
            </a:pPr>
            <a:r>
              <a:rPr lang="pt-PT" b="1" dirty="0" smtClean="0"/>
              <a:t>java</a:t>
            </a:r>
            <a:r>
              <a:rPr lang="pt-PT" dirty="0" smtClean="0"/>
              <a:t> ShirtTest</a:t>
            </a:r>
            <a:endParaRPr lang="pt-BR" dirty="0"/>
          </a:p>
        </p:txBody>
      </p:sp>
      <p:sp>
        <p:nvSpPr>
          <p:cNvPr id="3" name="Título 2"/>
          <p:cNvSpPr>
            <a:spLocks noGrp="1"/>
          </p:cNvSpPr>
          <p:nvPr>
            <p:ph type="title"/>
          </p:nvPr>
        </p:nvSpPr>
        <p:spPr/>
        <p:txBody>
          <a:bodyPr/>
          <a:lstStyle/>
          <a:p>
            <a:r>
              <a:rPr lang="en-US" dirty="0" err="1" smtClean="0"/>
              <a:t>Executando</a:t>
            </a:r>
            <a:r>
              <a:rPr lang="en-US" dirty="0" smtClean="0"/>
              <a:t> um </a:t>
            </a:r>
            <a:r>
              <a:rPr lang="en-US" dirty="0" err="1" smtClean="0"/>
              <a:t>Programa</a:t>
            </a:r>
            <a:endParaRPr lang="pt-BR" dirty="0"/>
          </a:p>
        </p:txBody>
      </p:sp>
    </p:spTree>
    <p:extLst>
      <p:ext uri="{BB962C8B-B14F-4D97-AF65-F5344CB8AC3E}">
        <p14:creationId xmlns:p14="http://schemas.microsoft.com/office/powerpoint/2010/main" val="2365857562"/>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lnSpcReduction="10000"/>
          </a:bodyPr>
          <a:lstStyle/>
          <a:p>
            <a:r>
              <a:rPr lang="en-US" dirty="0" smtClean="0"/>
              <a:t>A </a:t>
            </a:r>
            <a:r>
              <a:rPr lang="en-US" dirty="0" err="1" smtClean="0"/>
              <a:t>mensagen</a:t>
            </a:r>
            <a:r>
              <a:rPr lang="en-US" dirty="0" smtClean="0"/>
              <a:t> de </a:t>
            </a:r>
            <a:r>
              <a:rPr lang="en-US" dirty="0" err="1" smtClean="0"/>
              <a:t>erro</a:t>
            </a:r>
            <a:r>
              <a:rPr lang="en-US" dirty="0" smtClean="0"/>
              <a:t> </a:t>
            </a:r>
            <a:r>
              <a:rPr lang="en-US" dirty="0" err="1" smtClean="0"/>
              <a:t>contém</a:t>
            </a:r>
            <a:r>
              <a:rPr lang="en-US" dirty="0" smtClean="0"/>
              <a:t> a </a:t>
            </a:r>
            <a:r>
              <a:rPr lang="en-US" dirty="0" err="1" smtClean="0"/>
              <a:t>linha</a:t>
            </a:r>
            <a:r>
              <a:rPr lang="en-US" dirty="0" smtClean="0"/>
              <a:t> </a:t>
            </a:r>
            <a:r>
              <a:rPr lang="en-US" dirty="0" err="1" smtClean="0"/>
              <a:t>onde</a:t>
            </a:r>
            <a:r>
              <a:rPr lang="en-US" dirty="0" smtClean="0"/>
              <a:t> o </a:t>
            </a:r>
            <a:r>
              <a:rPr lang="en-US" dirty="0" err="1" smtClean="0"/>
              <a:t>erro</a:t>
            </a:r>
            <a:r>
              <a:rPr lang="en-US" dirty="0" smtClean="0"/>
              <a:t> </a:t>
            </a:r>
            <a:r>
              <a:rPr lang="en-US" dirty="0" err="1"/>
              <a:t>o</a:t>
            </a:r>
            <a:r>
              <a:rPr lang="en-US" dirty="0" err="1" smtClean="0"/>
              <a:t>correu</a:t>
            </a:r>
            <a:r>
              <a:rPr lang="en-US" dirty="0" smtClean="0"/>
              <a:t>. </a:t>
            </a:r>
            <a:r>
              <a:rPr lang="en-US" dirty="0" err="1" smtClean="0"/>
              <a:t>Essa</a:t>
            </a:r>
            <a:r>
              <a:rPr lang="en-US" dirty="0" smtClean="0"/>
              <a:t> </a:t>
            </a:r>
            <a:r>
              <a:rPr lang="en-US" dirty="0" err="1" smtClean="0"/>
              <a:t>linha</a:t>
            </a:r>
            <a:r>
              <a:rPr lang="en-US" dirty="0" smtClean="0"/>
              <a:t> </a:t>
            </a:r>
            <a:r>
              <a:rPr lang="en-US" dirty="0" err="1" smtClean="0"/>
              <a:t>pode</a:t>
            </a:r>
            <a:r>
              <a:rPr lang="en-US" dirty="0" smtClean="0"/>
              <a:t> </a:t>
            </a:r>
            <a:r>
              <a:rPr lang="en-US" dirty="0" err="1" smtClean="0"/>
              <a:t>não</a:t>
            </a:r>
            <a:r>
              <a:rPr lang="en-US" dirty="0" smtClean="0"/>
              <a:t> </a:t>
            </a:r>
            <a:r>
              <a:rPr lang="en-US" dirty="0" err="1" smtClean="0"/>
              <a:t>ser</a:t>
            </a:r>
            <a:r>
              <a:rPr lang="en-US" dirty="0" smtClean="0"/>
              <a:t> a </a:t>
            </a:r>
            <a:r>
              <a:rPr lang="en-US" dirty="0" err="1" smtClean="0"/>
              <a:t>origem</a:t>
            </a:r>
            <a:r>
              <a:rPr lang="en-US" dirty="0" smtClean="0"/>
              <a:t> real do </a:t>
            </a:r>
            <a:r>
              <a:rPr lang="en-US" dirty="0" err="1" smtClean="0"/>
              <a:t>erro</a:t>
            </a:r>
            <a:r>
              <a:rPr lang="en-US" dirty="0" smtClean="0"/>
              <a:t>.</a:t>
            </a:r>
          </a:p>
          <a:p>
            <a:r>
              <a:rPr lang="pt-BR" dirty="0"/>
              <a:t>Certifique-se que você tem um ponto e vírgula no final de </a:t>
            </a:r>
            <a:r>
              <a:rPr lang="pt-BR" dirty="0" smtClean="0"/>
              <a:t>cada linha </a:t>
            </a:r>
            <a:r>
              <a:rPr lang="pt-BR" dirty="0"/>
              <a:t>onde </a:t>
            </a:r>
            <a:r>
              <a:rPr lang="pt-BR" dirty="0" smtClean="0"/>
              <a:t>é necessário.</a:t>
            </a:r>
            <a:endParaRPr lang="pt-BR" dirty="0"/>
          </a:p>
          <a:p>
            <a:r>
              <a:rPr lang="pt-BR" dirty="0" smtClean="0"/>
              <a:t>Certifique-se </a:t>
            </a:r>
            <a:r>
              <a:rPr lang="pt-BR" dirty="0"/>
              <a:t>que você tem um número par de chaves.</a:t>
            </a:r>
          </a:p>
          <a:p>
            <a:r>
              <a:rPr lang="pt-BR" dirty="0" smtClean="0"/>
              <a:t>Certifique-se </a:t>
            </a:r>
            <a:r>
              <a:rPr lang="pt-BR" dirty="0"/>
              <a:t>que você tenha usado </a:t>
            </a:r>
            <a:r>
              <a:rPr lang="pt-BR" dirty="0" smtClean="0"/>
              <a:t>uma </a:t>
            </a:r>
            <a:r>
              <a:rPr lang="pt-BR" dirty="0" err="1" smtClean="0"/>
              <a:t>indentação</a:t>
            </a:r>
            <a:r>
              <a:rPr lang="pt-BR" dirty="0" smtClean="0"/>
              <a:t> consistente em seu programa.</a:t>
            </a:r>
            <a:endParaRPr lang="pt-BR" dirty="0"/>
          </a:p>
        </p:txBody>
      </p:sp>
      <p:sp>
        <p:nvSpPr>
          <p:cNvPr id="3" name="Título 2"/>
          <p:cNvSpPr>
            <a:spLocks noGrp="1"/>
          </p:cNvSpPr>
          <p:nvPr>
            <p:ph type="title"/>
          </p:nvPr>
        </p:nvSpPr>
        <p:spPr/>
        <p:txBody>
          <a:bodyPr/>
          <a:lstStyle/>
          <a:p>
            <a:r>
              <a:rPr lang="en-US" dirty="0" err="1" smtClean="0"/>
              <a:t>Dicas</a:t>
            </a:r>
            <a:r>
              <a:rPr lang="en-US" dirty="0" smtClean="0"/>
              <a:t> de </a:t>
            </a:r>
            <a:r>
              <a:rPr lang="en-US" dirty="0" err="1" smtClean="0"/>
              <a:t>Depuração</a:t>
            </a:r>
            <a:endParaRPr lang="pt-BR" dirty="0"/>
          </a:p>
        </p:txBody>
      </p:sp>
    </p:spTree>
    <p:extLst>
      <p:ext uri="{BB962C8B-B14F-4D97-AF65-F5344CB8AC3E}">
        <p14:creationId xmlns:p14="http://schemas.microsoft.com/office/powerpoint/2010/main" val="751370023"/>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dirty="0" smtClean="0"/>
              <a:t>Criem uma classe  Java com duas variáveis de instância inteiras e dois métodos: um que retorna a soma e outro que retorna a multiplicação</a:t>
            </a:r>
            <a:endParaRPr lang="pt-BR" dirty="0"/>
          </a:p>
        </p:txBody>
      </p:sp>
      <p:sp>
        <p:nvSpPr>
          <p:cNvPr id="3" name="Título 2"/>
          <p:cNvSpPr>
            <a:spLocks noGrp="1"/>
          </p:cNvSpPr>
          <p:nvPr>
            <p:ph type="title"/>
          </p:nvPr>
        </p:nvSpPr>
        <p:spPr/>
        <p:txBody>
          <a:bodyPr>
            <a:normAutofit fontScale="90000"/>
          </a:bodyPr>
          <a:lstStyle/>
          <a:p>
            <a:r>
              <a:rPr lang="en-US" dirty="0" err="1" smtClean="0"/>
              <a:t>Exercício</a:t>
            </a:r>
            <a:r>
              <a:rPr lang="en-US" dirty="0" smtClean="0"/>
              <a:t>: </a:t>
            </a:r>
            <a:r>
              <a:rPr lang="en-US" dirty="0" err="1" smtClean="0"/>
              <a:t>Escrevendo</a:t>
            </a:r>
            <a:r>
              <a:rPr lang="en-US" dirty="0" smtClean="0"/>
              <a:t>, </a:t>
            </a:r>
            <a:r>
              <a:rPr lang="en-US" dirty="0" err="1" smtClean="0"/>
              <a:t>Compilando</a:t>
            </a:r>
            <a:r>
              <a:rPr lang="en-US" dirty="0" smtClean="0"/>
              <a:t>, e </a:t>
            </a:r>
            <a:r>
              <a:rPr lang="en-US" dirty="0" err="1" smtClean="0"/>
              <a:t>Testando</a:t>
            </a:r>
            <a:r>
              <a:rPr lang="en-US" dirty="0" smtClean="0"/>
              <a:t> um </a:t>
            </a:r>
            <a:r>
              <a:rPr lang="en-US" dirty="0" err="1" smtClean="0"/>
              <a:t>Programa</a:t>
            </a:r>
            <a:r>
              <a:rPr lang="en-US" dirty="0" smtClean="0"/>
              <a:t> </a:t>
            </a:r>
            <a:r>
              <a:rPr lang="en-US" dirty="0" err="1" smtClean="0"/>
              <a:t>Básico</a:t>
            </a:r>
            <a:endParaRPr lang="pt-BR" dirty="0"/>
          </a:p>
        </p:txBody>
      </p:sp>
    </p:spTree>
    <p:extLst>
      <p:ext uri="{BB962C8B-B14F-4D97-AF65-F5344CB8AC3E}">
        <p14:creationId xmlns:p14="http://schemas.microsoft.com/office/powerpoint/2010/main" val="1683263212"/>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07504" y="-27384"/>
            <a:ext cx="8855968" cy="4905958"/>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dirty="0">
                <a:latin typeface="Consolas" pitchFamily="49" charset="0"/>
                <a:ea typeface="Calibri"/>
                <a:cs typeface="Consolas" pitchFamily="49" charset="0"/>
              </a:rPr>
              <a:t>public class Shirt {</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a:t>
            </a:r>
            <a:r>
              <a:rPr lang="en-US" sz="1600" dirty="0" err="1">
                <a:latin typeface="Consolas" pitchFamily="49" charset="0"/>
                <a:ea typeface="Calibri"/>
                <a:cs typeface="Consolas" pitchFamily="49" charset="0"/>
              </a:rPr>
              <a:t>int</a:t>
            </a: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shirtID</a:t>
            </a:r>
            <a:r>
              <a:rPr lang="en-US" sz="1600" dirty="0">
                <a:latin typeface="Consolas" pitchFamily="49" charset="0"/>
                <a:ea typeface="Calibri"/>
                <a:cs typeface="Consolas" pitchFamily="49" charset="0"/>
              </a:rPr>
              <a:t> = 0; // Default ID for the </a:t>
            </a:r>
            <a:r>
              <a:rPr lang="en-US" sz="1600" dirty="0" smtClean="0">
                <a:latin typeface="Consolas" pitchFamily="49" charset="0"/>
                <a:ea typeface="Calibri"/>
                <a:cs typeface="Consolas" pitchFamily="49" charset="0"/>
              </a:rPr>
              <a:t>shirt</a:t>
            </a:r>
          </a:p>
          <a:p>
            <a:pPr lvl="0">
              <a:lnSpc>
                <a:spcPct val="115000"/>
              </a:lnSpc>
            </a:pPr>
            <a:r>
              <a:rPr lang="en-US" sz="1600" dirty="0" smtClean="0">
                <a:latin typeface="Consolas" pitchFamily="49" charset="0"/>
                <a:ea typeface="Calibri"/>
                <a:cs typeface="Consolas" pitchFamily="49" charset="0"/>
              </a:rPr>
              <a:t>	</a:t>
            </a:r>
            <a:r>
              <a:rPr lang="en-US" sz="1600" dirty="0">
                <a:latin typeface="Consolas" pitchFamily="49" charset="0"/>
                <a:ea typeface="Calibri"/>
                <a:cs typeface="Consolas" pitchFamily="49" charset="0"/>
              </a:rPr>
              <a:t>// </a:t>
            </a:r>
            <a:r>
              <a:rPr lang="en-US" sz="1600" dirty="0" smtClean="0">
                <a:latin typeface="Consolas" pitchFamily="49" charset="0"/>
                <a:ea typeface="Calibri"/>
                <a:cs typeface="Consolas" pitchFamily="49" charset="0"/>
              </a:rPr>
              <a:t>default</a:t>
            </a:r>
            <a:endParaRPr lang="pt-BR" sz="1600" dirty="0" smtClean="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String description = "-description required-"; </a:t>
            </a:r>
            <a:endParaRPr lang="en-US" sz="1600" dirty="0" smtClean="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 The color codes are R=Red, B=Blue, G=Green, U=</a:t>
            </a:r>
            <a:r>
              <a:rPr lang="en-US" sz="1600" u="sng" dirty="0">
                <a:latin typeface="Consolas" pitchFamily="49" charset="0"/>
                <a:ea typeface="Calibri"/>
                <a:cs typeface="Consolas" pitchFamily="49" charset="0"/>
              </a:rPr>
              <a:t>Unset</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char </a:t>
            </a:r>
            <a:r>
              <a:rPr lang="en-US" sz="1600" dirty="0" err="1">
                <a:latin typeface="Consolas" pitchFamily="49" charset="0"/>
                <a:ea typeface="Calibri"/>
                <a:cs typeface="Consolas" pitchFamily="49" charset="0"/>
              </a:rPr>
              <a:t>colorCode</a:t>
            </a:r>
            <a:r>
              <a:rPr lang="en-US" sz="1600" dirty="0">
                <a:latin typeface="Consolas" pitchFamily="49" charset="0"/>
                <a:ea typeface="Calibri"/>
                <a:cs typeface="Consolas" pitchFamily="49" charset="0"/>
              </a:rPr>
              <a:t> = 'U';</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double price = 0.0; // Default price for all shirts</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a:t>
            </a:r>
            <a:r>
              <a:rPr lang="en-US" sz="1600" dirty="0" err="1">
                <a:latin typeface="Consolas" pitchFamily="49" charset="0"/>
                <a:ea typeface="Calibri"/>
                <a:cs typeface="Consolas" pitchFamily="49" charset="0"/>
              </a:rPr>
              <a:t>int</a:t>
            </a: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quantityInStock</a:t>
            </a:r>
            <a:r>
              <a:rPr lang="en-US" sz="1600" dirty="0">
                <a:latin typeface="Consolas" pitchFamily="49" charset="0"/>
                <a:ea typeface="Calibri"/>
                <a:cs typeface="Consolas" pitchFamily="49" charset="0"/>
              </a:rPr>
              <a:t> = 0; // Default quantity for all shirts</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 This method displays the values for an item</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void </a:t>
            </a:r>
            <a:r>
              <a:rPr lang="en-US" sz="1600" dirty="0" err="1">
                <a:latin typeface="Consolas" pitchFamily="49" charset="0"/>
                <a:ea typeface="Calibri"/>
                <a:cs typeface="Consolas" pitchFamily="49" charset="0"/>
              </a:rPr>
              <a:t>displayShirtInformation</a:t>
            </a:r>
            <a:r>
              <a:rPr lang="en-US" sz="1600" dirty="0">
                <a:latin typeface="Consolas" pitchFamily="49" charset="0"/>
                <a:ea typeface="Calibri"/>
                <a:cs typeface="Consolas" pitchFamily="49" charset="0"/>
              </a:rPr>
              <a:t>() {</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System.</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("Shirt ID: " + </a:t>
            </a:r>
            <a:r>
              <a:rPr lang="en-US" sz="1600" dirty="0" err="1">
                <a:latin typeface="Consolas" pitchFamily="49" charset="0"/>
                <a:ea typeface="Calibri"/>
                <a:cs typeface="Consolas" pitchFamily="49" charset="0"/>
              </a:rPr>
              <a:t>shirtID</a:t>
            </a:r>
            <a:r>
              <a:rPr lang="en-US" sz="1600" dirty="0">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System.</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("Shirt description:" + description);</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System.</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("Color Code: " + </a:t>
            </a:r>
            <a:r>
              <a:rPr lang="en-US" sz="1600" dirty="0" err="1">
                <a:latin typeface="Consolas" pitchFamily="49" charset="0"/>
                <a:ea typeface="Calibri"/>
                <a:cs typeface="Consolas" pitchFamily="49" charset="0"/>
              </a:rPr>
              <a:t>colorCode</a:t>
            </a:r>
            <a:r>
              <a:rPr lang="en-US" sz="1600" dirty="0">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System.</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("Shirt price: " + price);</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System.</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("Quantity in stock: " + </a:t>
            </a:r>
            <a:r>
              <a:rPr lang="en-US" sz="1600" dirty="0" err="1">
                <a:latin typeface="Consolas" pitchFamily="49" charset="0"/>
                <a:ea typeface="Calibri"/>
                <a:cs typeface="Consolas" pitchFamily="49" charset="0"/>
              </a:rPr>
              <a:t>quantityInStock</a:t>
            </a:r>
            <a:r>
              <a:rPr lang="en-US" sz="1600" dirty="0">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pt-BR" sz="1600" dirty="0">
                <a:latin typeface="Consolas" pitchFamily="49" charset="0"/>
                <a:ea typeface="Calibri"/>
                <a:cs typeface="Consolas" pitchFamily="49" charset="0"/>
              </a:rPr>
              <a:t>} // </a:t>
            </a:r>
            <a:r>
              <a:rPr lang="pt-BR" sz="1600" dirty="0" err="1">
                <a:latin typeface="Consolas" pitchFamily="49" charset="0"/>
                <a:ea typeface="Calibri"/>
                <a:cs typeface="Consolas" pitchFamily="49" charset="0"/>
              </a:rPr>
              <a:t>end</a:t>
            </a:r>
            <a:r>
              <a:rPr lang="pt-BR" sz="1600" dirty="0">
                <a:latin typeface="Consolas" pitchFamily="49" charset="0"/>
                <a:ea typeface="Calibri"/>
                <a:cs typeface="Consolas" pitchFamily="49" charset="0"/>
              </a:rPr>
              <a:t> </a:t>
            </a:r>
            <a:r>
              <a:rPr lang="pt-BR" sz="1600" dirty="0" err="1">
                <a:latin typeface="Consolas" pitchFamily="49" charset="0"/>
                <a:ea typeface="Calibri"/>
                <a:cs typeface="Consolas" pitchFamily="49" charset="0"/>
              </a:rPr>
              <a:t>of</a:t>
            </a:r>
            <a:r>
              <a:rPr lang="pt-BR" sz="1600" dirty="0">
                <a:latin typeface="Consolas" pitchFamily="49" charset="0"/>
                <a:ea typeface="Calibri"/>
                <a:cs typeface="Consolas" pitchFamily="49" charset="0"/>
              </a:rPr>
              <a:t> display </a:t>
            </a:r>
            <a:r>
              <a:rPr lang="pt-BR" sz="1600" dirty="0" err="1">
                <a:latin typeface="Consolas" pitchFamily="49" charset="0"/>
                <a:ea typeface="Calibri"/>
                <a:cs typeface="Consolas" pitchFamily="49" charset="0"/>
              </a:rPr>
              <a:t>method</a:t>
            </a:r>
            <a:endParaRPr lang="pt-BR" sz="1600" dirty="0">
              <a:latin typeface="Consolas" pitchFamily="49" charset="0"/>
              <a:ea typeface="Calibri"/>
              <a:cs typeface="Consolas" pitchFamily="49" charset="0"/>
            </a:endParaRPr>
          </a:p>
          <a:p>
            <a:pPr>
              <a:lnSpc>
                <a:spcPct val="115000"/>
              </a:lnSpc>
              <a:spcAft>
                <a:spcPts val="1000"/>
              </a:spcAft>
            </a:pPr>
            <a:r>
              <a:rPr lang="pt-BR" sz="1600" dirty="0">
                <a:latin typeface="Consolas" pitchFamily="49" charset="0"/>
                <a:ea typeface="Calibri"/>
                <a:cs typeface="Consolas" pitchFamily="49" charset="0"/>
              </a:rPr>
              <a:t>} // </a:t>
            </a:r>
            <a:r>
              <a:rPr lang="pt-BR" sz="1600" dirty="0" err="1">
                <a:latin typeface="Consolas" pitchFamily="49" charset="0"/>
                <a:ea typeface="Calibri"/>
                <a:cs typeface="Consolas" pitchFamily="49" charset="0"/>
              </a:rPr>
              <a:t>end</a:t>
            </a:r>
            <a:r>
              <a:rPr lang="pt-BR" sz="1600" dirty="0">
                <a:latin typeface="Consolas" pitchFamily="49" charset="0"/>
                <a:ea typeface="Calibri"/>
                <a:cs typeface="Consolas" pitchFamily="49" charset="0"/>
              </a:rPr>
              <a:t> </a:t>
            </a:r>
            <a:r>
              <a:rPr lang="pt-BR" sz="1600" dirty="0" err="1">
                <a:latin typeface="Consolas" pitchFamily="49" charset="0"/>
                <a:ea typeface="Calibri"/>
                <a:cs typeface="Consolas" pitchFamily="49" charset="0"/>
              </a:rPr>
              <a:t>of</a:t>
            </a:r>
            <a:r>
              <a:rPr lang="pt-BR" sz="1600" dirty="0">
                <a:latin typeface="Consolas" pitchFamily="49" charset="0"/>
                <a:ea typeface="Calibri"/>
                <a:cs typeface="Consolas" pitchFamily="49" charset="0"/>
              </a:rPr>
              <a:t> </a:t>
            </a:r>
            <a:r>
              <a:rPr lang="pt-BR" sz="1600" dirty="0" err="1">
                <a:latin typeface="Consolas" pitchFamily="49" charset="0"/>
                <a:ea typeface="Calibri"/>
                <a:cs typeface="Consolas" pitchFamily="49" charset="0"/>
              </a:rPr>
              <a:t>class</a:t>
            </a:r>
            <a:endParaRPr lang="pt-BR" sz="1600" dirty="0">
              <a:latin typeface="Consolas" pitchFamily="49" charset="0"/>
              <a:ea typeface="Calibri"/>
              <a:cs typeface="Consolas" pitchFamily="49" charset="0"/>
            </a:endParaRPr>
          </a:p>
        </p:txBody>
      </p:sp>
      <p:sp>
        <p:nvSpPr>
          <p:cNvPr id="3" name="CaixaDeTexto 2"/>
          <p:cNvSpPr txBox="1"/>
          <p:nvPr/>
        </p:nvSpPr>
        <p:spPr>
          <a:xfrm>
            <a:off x="683568" y="4783586"/>
            <a:ext cx="7344816" cy="2074414"/>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dirty="0">
                <a:latin typeface="Courier New"/>
                <a:ea typeface="Calibri"/>
                <a:cs typeface="Times New Roman"/>
              </a:rPr>
              <a:t>public class </a:t>
            </a:r>
            <a:r>
              <a:rPr lang="en-US" sz="1600" dirty="0" err="1">
                <a:latin typeface="Courier New"/>
                <a:ea typeface="Calibri"/>
                <a:cs typeface="Times New Roman"/>
              </a:rPr>
              <a:t>ShirtTest</a:t>
            </a:r>
            <a:r>
              <a:rPr lang="en-US" sz="1600" dirty="0">
                <a:latin typeface="Courier New"/>
                <a:ea typeface="Calibri"/>
                <a:cs typeface="Times New Roman"/>
              </a:rPr>
              <a:t> {</a:t>
            </a:r>
            <a:endParaRPr lang="pt-BR" sz="2000" dirty="0">
              <a:ea typeface="Calibri"/>
              <a:cs typeface="Times New Roman"/>
            </a:endParaRPr>
          </a:p>
          <a:p>
            <a:pPr>
              <a:lnSpc>
                <a:spcPct val="115000"/>
              </a:lnSpc>
              <a:spcAft>
                <a:spcPts val="0"/>
              </a:spcAft>
            </a:pPr>
            <a:r>
              <a:rPr lang="en-US" sz="1600" dirty="0">
                <a:latin typeface="Courier New"/>
                <a:ea typeface="Calibri"/>
                <a:cs typeface="Times New Roman"/>
              </a:rPr>
              <a:t>	public static void main(String </a:t>
            </a:r>
            <a:r>
              <a:rPr lang="en-US" sz="1600" dirty="0" err="1">
                <a:latin typeface="Courier New"/>
                <a:ea typeface="Calibri"/>
                <a:cs typeface="Times New Roman"/>
              </a:rPr>
              <a:t>args</a:t>
            </a:r>
            <a:r>
              <a:rPr lang="en-US" sz="1600" dirty="0">
                <a:latin typeface="Courier New"/>
                <a:ea typeface="Calibri"/>
                <a:cs typeface="Times New Roman"/>
              </a:rPr>
              <a:t>[]) {</a:t>
            </a:r>
            <a:endParaRPr lang="pt-BR" sz="2000" dirty="0">
              <a:ea typeface="Calibri"/>
              <a:cs typeface="Times New Roman"/>
            </a:endParaRPr>
          </a:p>
          <a:p>
            <a:pPr>
              <a:lnSpc>
                <a:spcPct val="115000"/>
              </a:lnSpc>
              <a:spcAft>
                <a:spcPts val="0"/>
              </a:spcAft>
            </a:pPr>
            <a:r>
              <a:rPr lang="en-US" sz="1600" dirty="0">
                <a:latin typeface="Courier New"/>
                <a:ea typeface="Calibri"/>
                <a:cs typeface="Times New Roman"/>
              </a:rPr>
              <a:t>		Shirt </a:t>
            </a:r>
            <a:r>
              <a:rPr lang="en-US" sz="1600" dirty="0" err="1">
                <a:latin typeface="Courier New"/>
                <a:ea typeface="Calibri"/>
                <a:cs typeface="Times New Roman"/>
              </a:rPr>
              <a:t>myShirt</a:t>
            </a:r>
            <a:r>
              <a:rPr lang="en-US" sz="1600" dirty="0">
                <a:latin typeface="Courier New"/>
                <a:ea typeface="Calibri"/>
                <a:cs typeface="Times New Roman"/>
              </a:rPr>
              <a:t>;</a:t>
            </a:r>
            <a:endParaRPr lang="pt-BR" sz="2000" dirty="0">
              <a:ea typeface="Calibri"/>
              <a:cs typeface="Times New Roman"/>
            </a:endParaRPr>
          </a:p>
          <a:p>
            <a:pPr>
              <a:lnSpc>
                <a:spcPct val="115000"/>
              </a:lnSpc>
              <a:spcAft>
                <a:spcPts val="0"/>
              </a:spcAft>
            </a:pPr>
            <a:r>
              <a:rPr lang="en-US" sz="1600" dirty="0">
                <a:latin typeface="Courier New"/>
                <a:ea typeface="Calibri"/>
                <a:cs typeface="Times New Roman"/>
              </a:rPr>
              <a:t>		</a:t>
            </a:r>
            <a:r>
              <a:rPr lang="en-US" sz="1600" dirty="0" err="1" smtClean="0">
                <a:latin typeface="Courier New"/>
                <a:ea typeface="Calibri"/>
                <a:cs typeface="Times New Roman"/>
              </a:rPr>
              <a:t>myShirt</a:t>
            </a:r>
            <a:r>
              <a:rPr lang="en-US" sz="1600" dirty="0" smtClean="0">
                <a:latin typeface="Courier New"/>
                <a:ea typeface="Calibri"/>
                <a:cs typeface="Times New Roman"/>
              </a:rPr>
              <a:t> </a:t>
            </a:r>
            <a:r>
              <a:rPr lang="en-US" sz="1600" dirty="0">
                <a:latin typeface="Courier New"/>
                <a:ea typeface="Calibri"/>
                <a:cs typeface="Times New Roman"/>
              </a:rPr>
              <a:t>= new Shirt();</a:t>
            </a:r>
            <a:endParaRPr lang="pt-BR" sz="2000" dirty="0">
              <a:ea typeface="Calibri"/>
              <a:cs typeface="Times New Roman"/>
            </a:endParaRPr>
          </a:p>
          <a:p>
            <a:pPr>
              <a:lnSpc>
                <a:spcPct val="115000"/>
              </a:lnSpc>
              <a:spcAft>
                <a:spcPts val="0"/>
              </a:spcAft>
            </a:pPr>
            <a:r>
              <a:rPr lang="en-US" sz="1600" dirty="0">
                <a:latin typeface="Courier New"/>
                <a:ea typeface="Calibri"/>
                <a:cs typeface="Times New Roman"/>
              </a:rPr>
              <a:t>		</a:t>
            </a:r>
            <a:r>
              <a:rPr lang="pt-BR" sz="1600" dirty="0" err="1">
                <a:latin typeface="Courier New"/>
                <a:ea typeface="Calibri"/>
                <a:cs typeface="Times New Roman"/>
              </a:rPr>
              <a:t>myShirt.displayShirtInformation</a:t>
            </a:r>
            <a:r>
              <a:rPr lang="pt-BR" sz="1600" dirty="0">
                <a:latin typeface="Courier New"/>
                <a:ea typeface="Calibri"/>
                <a:cs typeface="Times New Roman"/>
              </a:rPr>
              <a:t>();</a:t>
            </a:r>
            <a:endParaRPr lang="pt-BR" sz="2000" dirty="0">
              <a:ea typeface="Calibri"/>
              <a:cs typeface="Times New Roman"/>
            </a:endParaRPr>
          </a:p>
          <a:p>
            <a:pPr>
              <a:lnSpc>
                <a:spcPct val="115000"/>
              </a:lnSpc>
              <a:spcAft>
                <a:spcPts val="0"/>
              </a:spcAft>
            </a:pPr>
            <a:r>
              <a:rPr lang="pt-BR" sz="1600" dirty="0">
                <a:latin typeface="Courier New"/>
                <a:ea typeface="Calibri"/>
                <a:cs typeface="Times New Roman"/>
              </a:rPr>
              <a:t>	}</a:t>
            </a:r>
            <a:endParaRPr lang="pt-BR" sz="2000" dirty="0">
              <a:ea typeface="Calibri"/>
              <a:cs typeface="Times New Roman"/>
            </a:endParaRPr>
          </a:p>
          <a:p>
            <a:pPr>
              <a:lnSpc>
                <a:spcPct val="115000"/>
              </a:lnSpc>
              <a:spcAft>
                <a:spcPts val="1000"/>
              </a:spcAft>
            </a:pPr>
            <a:r>
              <a:rPr lang="pt-BR" sz="1600" dirty="0" smtClean="0">
                <a:latin typeface="Courier New"/>
                <a:ea typeface="Calibri"/>
                <a:cs typeface="Times New Roman"/>
              </a:rPr>
              <a:t>}</a:t>
            </a:r>
            <a:endParaRPr lang="pt-BR" sz="2000" dirty="0">
              <a:ea typeface="Calibri"/>
              <a:cs typeface="Times New Roman"/>
            </a:endParaRPr>
          </a:p>
        </p:txBody>
      </p:sp>
    </p:spTree>
    <p:extLst>
      <p:ext uri="{BB962C8B-B14F-4D97-AF65-F5344CB8AC3E}">
        <p14:creationId xmlns:p14="http://schemas.microsoft.com/office/powerpoint/2010/main" val="1721412342"/>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smtClean="0"/>
              <a:t>Identificando </a:t>
            </a:r>
            <a:r>
              <a:rPr lang="pt-PT"/>
              <a:t>quatro componentes da classe</a:t>
            </a:r>
            <a:endParaRPr lang="pt-BR"/>
          </a:p>
        </p:txBody>
      </p:sp>
      <p:sp>
        <p:nvSpPr>
          <p:cNvPr id="3" name="Espaço Reservado para Conteúdo 2"/>
          <p:cNvSpPr>
            <a:spLocks noGrp="1"/>
          </p:cNvSpPr>
          <p:nvPr>
            <p:ph idx="1"/>
          </p:nvPr>
        </p:nvSpPr>
        <p:spPr/>
        <p:txBody>
          <a:bodyPr>
            <a:normAutofit/>
          </a:bodyPr>
          <a:lstStyle/>
          <a:p>
            <a:r>
              <a:rPr lang="pt-PT" smtClean="0"/>
              <a:t>Como comentamos antes, </a:t>
            </a:r>
            <a:r>
              <a:rPr lang="pt-PT"/>
              <a:t>para construir uma casa primeiro você precisa de um projeto. </a:t>
            </a:r>
            <a:r>
              <a:rPr lang="pt-PT" smtClean="0"/>
              <a:t>A mesma </a:t>
            </a:r>
            <a:r>
              <a:rPr lang="pt-PT"/>
              <a:t>coisa se aplica para as classes e objetos. </a:t>
            </a:r>
            <a:endParaRPr lang="pt-PT" smtClean="0"/>
          </a:p>
          <a:p>
            <a:r>
              <a:rPr lang="pt-PT" smtClean="0"/>
              <a:t>Uma vez com o projeto, pode-se criar tantos objetos quanto se queira. </a:t>
            </a:r>
          </a:p>
          <a:p>
            <a:pPr lvl="1"/>
            <a:r>
              <a:rPr lang="pt-PT" smtClean="0"/>
              <a:t>Esses </a:t>
            </a:r>
            <a:r>
              <a:rPr lang="pt-PT"/>
              <a:t>objetos são chamados de instâncias de uma </a:t>
            </a:r>
            <a:r>
              <a:rPr lang="pt-PT" smtClean="0"/>
              <a:t>classe, ou </a:t>
            </a:r>
            <a:r>
              <a:rPr lang="pt-PT"/>
              <a:t>seja, um objeto C</a:t>
            </a:r>
            <a:r>
              <a:rPr lang="pt-PT" smtClean="0"/>
              <a:t>amisa </a:t>
            </a:r>
            <a:r>
              <a:rPr lang="pt-PT"/>
              <a:t>é uma instância de uma classe </a:t>
            </a:r>
            <a:r>
              <a:rPr lang="pt-PT" smtClean="0"/>
              <a:t>Camisa</a:t>
            </a:r>
            <a:r>
              <a:rPr lang="pt-PT"/>
              <a:t>.</a:t>
            </a:r>
            <a:endParaRPr lang="pt-BR"/>
          </a:p>
        </p:txBody>
      </p:sp>
    </p:spTree>
    <p:extLst>
      <p:ext uri="{BB962C8B-B14F-4D97-AF65-F5344CB8AC3E}">
        <p14:creationId xmlns:p14="http://schemas.microsoft.com/office/powerpoint/2010/main" val="628153373"/>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n-US" err="1" smtClean="0"/>
              <a:t>Objetos</a:t>
            </a:r>
            <a:r>
              <a:rPr lang="en-US" smtClean="0"/>
              <a:t> e Classes</a:t>
            </a:r>
            <a:endParaRPr lang="pt-BR" b="1"/>
          </a:p>
        </p:txBody>
      </p:sp>
      <p:pic>
        <p:nvPicPr>
          <p:cNvPr id="1026" name="Picture 2" descr="27. class and its obj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7" y="2204864"/>
            <a:ext cx="7726403" cy="3528392"/>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p:cNvSpPr/>
          <p:nvPr/>
        </p:nvSpPr>
        <p:spPr>
          <a:xfrm>
            <a:off x="683566" y="1270501"/>
            <a:ext cx="7726403" cy="646331"/>
          </a:xfrm>
          <a:prstGeom prst="rect">
            <a:avLst/>
          </a:prstGeom>
        </p:spPr>
        <p:txBody>
          <a:bodyPr wrap="square">
            <a:spAutoFit/>
          </a:bodyPr>
          <a:lstStyle/>
          <a:p>
            <a:r>
              <a:rPr lang="pt-PT" b="1">
                <a:solidFill>
                  <a:srgbClr val="004B97"/>
                </a:solidFill>
              </a:rPr>
              <a:t>Classe é um projeto que diz ao computador como fazer objetos. Este projeto de classe - Camisa, diz ao computador como fazer objetos Camisa.</a:t>
            </a:r>
            <a:endParaRPr lang="pt-BR" b="1">
              <a:solidFill>
                <a:srgbClr val="004B97"/>
              </a:solidFill>
            </a:endParaRPr>
          </a:p>
        </p:txBody>
      </p:sp>
    </p:spTree>
    <p:extLst>
      <p:ext uri="{BB962C8B-B14F-4D97-AF65-F5344CB8AC3E}">
        <p14:creationId xmlns:p14="http://schemas.microsoft.com/office/powerpoint/2010/main" val="68195852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8. 1st cla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096554"/>
            <a:ext cx="7704856" cy="503011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l"/>
            <a:r>
              <a:rPr lang="en-US" err="1" smtClean="0"/>
              <a:t>Objetos</a:t>
            </a:r>
            <a:r>
              <a:rPr lang="en-US" smtClean="0"/>
              <a:t> e Classes</a:t>
            </a:r>
            <a:endParaRPr lang="pt-BR" b="1"/>
          </a:p>
        </p:txBody>
      </p:sp>
      <p:sp>
        <p:nvSpPr>
          <p:cNvPr id="3" name="CaixaDeTexto 2"/>
          <p:cNvSpPr txBox="1"/>
          <p:nvPr/>
        </p:nvSpPr>
        <p:spPr>
          <a:xfrm>
            <a:off x="1043608" y="5949280"/>
            <a:ext cx="7632848" cy="369332"/>
          </a:xfrm>
          <a:prstGeom prst="rect">
            <a:avLst/>
          </a:prstGeom>
          <a:noFill/>
        </p:spPr>
        <p:txBody>
          <a:bodyPr wrap="square" rtlCol="0">
            <a:spAutoFit/>
          </a:bodyPr>
          <a:lstStyle/>
          <a:p>
            <a:endParaRPr lang="pt-BR"/>
          </a:p>
        </p:txBody>
      </p:sp>
    </p:spTree>
    <p:extLst>
      <p:ext uri="{BB962C8B-B14F-4D97-AF65-F5344CB8AC3E}">
        <p14:creationId xmlns:p14="http://schemas.microsoft.com/office/powerpoint/2010/main" val="412916466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err="1" smtClean="0"/>
              <a:t>Estruturando</a:t>
            </a:r>
            <a:r>
              <a:rPr lang="en-US" smtClean="0"/>
              <a:t> Classes</a:t>
            </a:r>
            <a:endParaRPr lang="pt-BR"/>
          </a:p>
        </p:txBody>
      </p:sp>
      <p:sp>
        <p:nvSpPr>
          <p:cNvPr id="3" name="Espaço Reservado para Conteúdo 2"/>
          <p:cNvSpPr>
            <a:spLocks noGrp="1"/>
          </p:cNvSpPr>
          <p:nvPr>
            <p:ph idx="1"/>
          </p:nvPr>
        </p:nvSpPr>
        <p:spPr/>
        <p:txBody>
          <a:bodyPr>
            <a:normAutofit/>
          </a:bodyPr>
          <a:lstStyle/>
          <a:p>
            <a:r>
              <a:rPr lang="pt-PT"/>
              <a:t>Existem quatro componentes principais da classe que você vai encontrar com mais </a:t>
            </a:r>
            <a:r>
              <a:rPr lang="pt-PT" smtClean="0"/>
              <a:t>freqüência:</a:t>
            </a:r>
          </a:p>
          <a:p>
            <a:pPr lvl="1"/>
            <a:r>
              <a:rPr lang="pt-PT" smtClean="0"/>
              <a:t>Declaração da classe – obrigatória</a:t>
            </a:r>
          </a:p>
          <a:p>
            <a:pPr lvl="1"/>
            <a:r>
              <a:rPr lang="pt-PT"/>
              <a:t>D</a:t>
            </a:r>
            <a:r>
              <a:rPr lang="pt-PT" smtClean="0"/>
              <a:t>eclaração </a:t>
            </a:r>
            <a:r>
              <a:rPr lang="pt-PT"/>
              <a:t>de </a:t>
            </a:r>
            <a:r>
              <a:rPr lang="pt-PT" smtClean="0"/>
              <a:t>atributos variáveis </a:t>
            </a:r>
            <a:r>
              <a:rPr lang="pt-PT"/>
              <a:t>e inicialização </a:t>
            </a:r>
            <a:r>
              <a:rPr lang="pt-PT" smtClean="0"/>
              <a:t>– opcional</a:t>
            </a:r>
          </a:p>
          <a:p>
            <a:pPr lvl="1"/>
            <a:r>
              <a:rPr lang="pt-PT"/>
              <a:t>M</a:t>
            </a:r>
            <a:r>
              <a:rPr lang="pt-PT" smtClean="0"/>
              <a:t>étodos – opcional</a:t>
            </a:r>
          </a:p>
          <a:p>
            <a:pPr lvl="1"/>
            <a:r>
              <a:rPr lang="pt-PT"/>
              <a:t>C</a:t>
            </a:r>
            <a:r>
              <a:rPr lang="pt-PT" smtClean="0"/>
              <a:t>omentários </a:t>
            </a:r>
            <a:r>
              <a:rPr lang="pt-PT"/>
              <a:t>- opcional</a:t>
            </a:r>
            <a:br>
              <a:rPr lang="pt-PT"/>
            </a:br>
            <a:endParaRPr lang="pt-BR"/>
          </a:p>
        </p:txBody>
      </p:sp>
    </p:spTree>
    <p:extLst>
      <p:ext uri="{BB962C8B-B14F-4D97-AF65-F5344CB8AC3E}">
        <p14:creationId xmlns:p14="http://schemas.microsoft.com/office/powerpoint/2010/main" val="54943102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en-US" err="1" smtClean="0"/>
              <a:t>Cada</a:t>
            </a:r>
            <a:r>
              <a:rPr lang="en-US" smtClean="0"/>
              <a:t> </a:t>
            </a:r>
            <a:r>
              <a:rPr lang="en-US" err="1" smtClean="0"/>
              <a:t>classe</a:t>
            </a:r>
            <a:r>
              <a:rPr lang="en-US" smtClean="0"/>
              <a:t> </a:t>
            </a:r>
            <a:r>
              <a:rPr lang="en-US" err="1" smtClean="0"/>
              <a:t>deve</a:t>
            </a:r>
            <a:r>
              <a:rPr lang="en-US" smtClean="0"/>
              <a:t> </a:t>
            </a:r>
            <a:r>
              <a:rPr lang="en-US" err="1" smtClean="0"/>
              <a:t>ser</a:t>
            </a:r>
            <a:r>
              <a:rPr lang="en-US" smtClean="0"/>
              <a:t> </a:t>
            </a:r>
            <a:r>
              <a:rPr lang="en-US" err="1" smtClean="0"/>
              <a:t>declarada</a:t>
            </a:r>
            <a:r>
              <a:rPr lang="en-US" smtClean="0"/>
              <a:t> </a:t>
            </a:r>
            <a:r>
              <a:rPr lang="en-US" err="1" smtClean="0"/>
              <a:t>em</a:t>
            </a:r>
            <a:r>
              <a:rPr lang="en-US" smtClean="0"/>
              <a:t> </a:t>
            </a:r>
            <a:r>
              <a:rPr lang="en-US" err="1" smtClean="0"/>
              <a:t>seu</a:t>
            </a:r>
            <a:r>
              <a:rPr lang="en-US" smtClean="0"/>
              <a:t> </a:t>
            </a:r>
            <a:r>
              <a:rPr lang="en-US" err="1" smtClean="0"/>
              <a:t>próprio</a:t>
            </a:r>
            <a:r>
              <a:rPr lang="en-US" smtClean="0"/>
              <a:t> </a:t>
            </a:r>
            <a:r>
              <a:rPr lang="en-US" err="1" smtClean="0"/>
              <a:t>arquivo</a:t>
            </a:r>
            <a:r>
              <a:rPr lang="en-US" smtClean="0"/>
              <a:t> (</a:t>
            </a:r>
            <a:r>
              <a:rPr lang="en-US" err="1" smtClean="0"/>
              <a:t>existe</a:t>
            </a:r>
            <a:r>
              <a:rPr lang="en-US" smtClean="0"/>
              <a:t> </a:t>
            </a:r>
            <a:r>
              <a:rPr lang="en-US" err="1" smtClean="0"/>
              <a:t>exceção</a:t>
            </a:r>
            <a:r>
              <a:rPr lang="en-US" smtClean="0"/>
              <a:t>).</a:t>
            </a:r>
            <a:endParaRPr lang="en-US"/>
          </a:p>
          <a:p>
            <a:r>
              <a:rPr lang="en-US" smtClean="0"/>
              <a:t>O </a:t>
            </a:r>
            <a:r>
              <a:rPr lang="en-US" err="1" smtClean="0"/>
              <a:t>nome</a:t>
            </a:r>
            <a:r>
              <a:rPr lang="en-US" smtClean="0"/>
              <a:t> do </a:t>
            </a:r>
            <a:r>
              <a:rPr lang="en-US" err="1" smtClean="0"/>
              <a:t>arquivo</a:t>
            </a:r>
            <a:r>
              <a:rPr lang="en-US" smtClean="0"/>
              <a:t> </a:t>
            </a:r>
            <a:r>
              <a:rPr lang="en-US" err="1" smtClean="0"/>
              <a:t>deve</a:t>
            </a:r>
            <a:r>
              <a:rPr lang="en-US" smtClean="0"/>
              <a:t> </a:t>
            </a:r>
            <a:r>
              <a:rPr lang="en-US" err="1" smtClean="0"/>
              <a:t>ser</a:t>
            </a:r>
            <a:r>
              <a:rPr lang="en-US" smtClean="0"/>
              <a:t> o </a:t>
            </a:r>
            <a:r>
              <a:rPr lang="en-US" err="1" smtClean="0"/>
              <a:t>mesmo</a:t>
            </a:r>
            <a:r>
              <a:rPr lang="en-US" smtClean="0"/>
              <a:t> </a:t>
            </a:r>
            <a:r>
              <a:rPr lang="en-US" err="1" smtClean="0"/>
              <a:t>nome</a:t>
            </a:r>
            <a:r>
              <a:rPr lang="en-US" smtClean="0"/>
              <a:t> da </a:t>
            </a:r>
            <a:r>
              <a:rPr lang="en-US" err="1" smtClean="0"/>
              <a:t>classe</a:t>
            </a:r>
            <a:r>
              <a:rPr lang="en-US" smtClean="0"/>
              <a:t> com a </a:t>
            </a:r>
            <a:r>
              <a:rPr lang="en-US" err="1" smtClean="0"/>
              <a:t>extensão</a:t>
            </a:r>
            <a:r>
              <a:rPr lang="en-US" smtClean="0"/>
              <a:t> </a:t>
            </a:r>
            <a:r>
              <a:rPr lang="en-US"/>
              <a:t>.</a:t>
            </a:r>
            <a:r>
              <a:rPr lang="en-US" smtClean="0"/>
              <a:t>java. </a:t>
            </a:r>
          </a:p>
          <a:p>
            <a:pPr marL="0" indent="0">
              <a:buNone/>
            </a:pPr>
            <a:r>
              <a:rPr lang="en-US" smtClean="0"/>
              <a:t>ex</a:t>
            </a:r>
            <a:r>
              <a:rPr lang="en-US"/>
              <a:t>: </a:t>
            </a:r>
            <a:r>
              <a:rPr lang="en-US" smtClean="0"/>
              <a:t>A </a:t>
            </a:r>
            <a:r>
              <a:rPr lang="en-US" err="1" smtClean="0"/>
              <a:t>classe</a:t>
            </a:r>
            <a:r>
              <a:rPr lang="en-US" smtClean="0"/>
              <a:t> </a:t>
            </a:r>
            <a:r>
              <a:rPr lang="en-US" err="1" smtClean="0"/>
              <a:t>Camisa</a:t>
            </a:r>
            <a:r>
              <a:rPr lang="en-US" smtClean="0"/>
              <a:t> </a:t>
            </a:r>
            <a:r>
              <a:rPr lang="en-US" err="1" smtClean="0"/>
              <a:t>deve</a:t>
            </a:r>
            <a:r>
              <a:rPr lang="en-US" smtClean="0"/>
              <a:t> </a:t>
            </a:r>
            <a:r>
              <a:rPr lang="en-US" err="1" smtClean="0"/>
              <a:t>ser</a:t>
            </a:r>
            <a:r>
              <a:rPr lang="en-US" smtClean="0"/>
              <a:t> </a:t>
            </a:r>
            <a:r>
              <a:rPr lang="en-US" err="1" smtClean="0"/>
              <a:t>salva</a:t>
            </a:r>
            <a:r>
              <a:rPr lang="en-US" smtClean="0"/>
              <a:t> </a:t>
            </a:r>
            <a:r>
              <a:rPr lang="en-US" err="1" smtClean="0"/>
              <a:t>em</a:t>
            </a:r>
            <a:r>
              <a:rPr lang="en-US" smtClean="0"/>
              <a:t> um </a:t>
            </a:r>
            <a:r>
              <a:rPr lang="en-US" err="1" smtClean="0"/>
              <a:t>arquivo</a:t>
            </a:r>
            <a:r>
              <a:rPr lang="en-US" smtClean="0"/>
              <a:t> </a:t>
            </a:r>
            <a:r>
              <a:rPr lang="en-US" err="1" smtClean="0"/>
              <a:t>chamado</a:t>
            </a:r>
            <a:r>
              <a:rPr lang="en-US" smtClean="0"/>
              <a:t> Camisa.java</a:t>
            </a:r>
            <a:endParaRPr lang="en-US"/>
          </a:p>
          <a:p>
            <a:endParaRPr lang="pt-BR"/>
          </a:p>
        </p:txBody>
      </p:sp>
      <p:sp>
        <p:nvSpPr>
          <p:cNvPr id="3" name="Título 2"/>
          <p:cNvSpPr>
            <a:spLocks noGrp="1"/>
          </p:cNvSpPr>
          <p:nvPr>
            <p:ph type="title"/>
          </p:nvPr>
        </p:nvSpPr>
        <p:spPr/>
        <p:txBody>
          <a:bodyPr/>
          <a:lstStyle/>
          <a:p>
            <a:r>
              <a:rPr lang="en-US" err="1" smtClean="0"/>
              <a:t>Declarando</a:t>
            </a:r>
            <a:r>
              <a:rPr lang="en-US" smtClean="0"/>
              <a:t> Classes</a:t>
            </a:r>
            <a:endParaRPr lang="pt-BR"/>
          </a:p>
        </p:txBody>
      </p:sp>
    </p:spTree>
    <p:extLst>
      <p:ext uri="{BB962C8B-B14F-4D97-AF65-F5344CB8AC3E}">
        <p14:creationId xmlns:p14="http://schemas.microsoft.com/office/powerpoint/2010/main" val="410220270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57200" y="2564904"/>
            <a:ext cx="8229600" cy="3312368"/>
          </a:xfrm>
        </p:spPr>
        <p:txBody>
          <a:bodyPr>
            <a:normAutofit fontScale="70000" lnSpcReduction="20000"/>
          </a:bodyPr>
          <a:lstStyle/>
          <a:p>
            <a:r>
              <a:rPr lang="pt-PT" dirty="0"/>
              <a:t>[modifiers] </a:t>
            </a:r>
            <a:r>
              <a:rPr lang="pt-PT" dirty="0" smtClean="0">
                <a:sym typeface="Wingdings" pitchFamily="2" charset="2"/>
              </a:rPr>
              <a:t></a:t>
            </a:r>
            <a:r>
              <a:rPr lang="pt-PT" dirty="0" smtClean="0"/>
              <a:t> </a:t>
            </a:r>
            <a:r>
              <a:rPr lang="pt-PT" dirty="0"/>
              <a:t>opcional - como indicado por colchetes. ex: como o público, abstrato ou </a:t>
            </a:r>
            <a:r>
              <a:rPr lang="pt-PT" dirty="0" smtClean="0"/>
              <a:t>final.</a:t>
            </a:r>
          </a:p>
          <a:p>
            <a:r>
              <a:rPr lang="pt-PT" dirty="0" smtClean="0"/>
              <a:t>classe </a:t>
            </a:r>
            <a:r>
              <a:rPr lang="pt-PT" dirty="0" smtClean="0">
                <a:sym typeface="Wingdings" pitchFamily="2" charset="2"/>
              </a:rPr>
              <a:t></a:t>
            </a:r>
            <a:r>
              <a:rPr lang="pt-PT" dirty="0" smtClean="0"/>
              <a:t> </a:t>
            </a:r>
            <a:r>
              <a:rPr lang="pt-PT" dirty="0"/>
              <a:t>obrigatório - classe indica que o bloco de código é a declaração de classe. classe é uma palavra-chave Java</a:t>
            </a:r>
            <a:r>
              <a:rPr lang="pt-PT" dirty="0" smtClean="0"/>
              <a:t>.</a:t>
            </a:r>
          </a:p>
          <a:p>
            <a:r>
              <a:rPr lang="pt-PT" dirty="0" smtClean="0"/>
              <a:t>class_indentifier </a:t>
            </a:r>
            <a:r>
              <a:rPr lang="pt-PT" dirty="0" smtClean="0">
                <a:sym typeface="Wingdings" pitchFamily="2" charset="2"/>
              </a:rPr>
              <a:t></a:t>
            </a:r>
            <a:r>
              <a:rPr lang="pt-PT" dirty="0" smtClean="0"/>
              <a:t> </a:t>
            </a:r>
            <a:r>
              <a:rPr lang="pt-PT" dirty="0"/>
              <a:t>obrigatório - O nome que você dá uma para a classe. Deve ser substantivos em maiúsculas e minúsculas com a letra de cada palavra 1 maiúscula. ex: Camisa. Deve conter palavras inteiras, evite siglas e abreviaturas. Ele não pode conter espaço, </a:t>
            </a:r>
            <a:r>
              <a:rPr lang="pt-PT" dirty="0" smtClean="0"/>
              <a:t>virgulas, traços, </a:t>
            </a:r>
            <a:r>
              <a:rPr lang="pt-PT" dirty="0"/>
              <a:t>ou começar com dígito. </a:t>
            </a:r>
            <a:r>
              <a:rPr lang="pt-PT" dirty="0" smtClean="0"/>
              <a:t>É </a:t>
            </a:r>
            <a:r>
              <a:rPr lang="pt-PT" dirty="0"/>
              <a:t>case </a:t>
            </a:r>
            <a:r>
              <a:rPr lang="pt-PT" dirty="0" smtClean="0"/>
              <a:t>sensitive.</a:t>
            </a:r>
          </a:p>
          <a:p>
            <a:r>
              <a:rPr lang="pt-PT" dirty="0" smtClean="0"/>
              <a:t>class_body </a:t>
            </a:r>
            <a:r>
              <a:rPr lang="pt-PT" dirty="0" smtClean="0">
                <a:sym typeface="Wingdings" pitchFamily="2" charset="2"/>
              </a:rPr>
              <a:t></a:t>
            </a:r>
            <a:r>
              <a:rPr lang="pt-PT" dirty="0" smtClean="0"/>
              <a:t> </a:t>
            </a:r>
            <a:r>
              <a:rPr lang="pt-PT" dirty="0"/>
              <a:t>opcional - ele pode conter variáveis, métodos e / ou comentários.</a:t>
            </a:r>
            <a:endParaRPr lang="pt-BR" dirty="0"/>
          </a:p>
        </p:txBody>
      </p:sp>
      <p:sp>
        <p:nvSpPr>
          <p:cNvPr id="3" name="Título 2"/>
          <p:cNvSpPr>
            <a:spLocks noGrp="1"/>
          </p:cNvSpPr>
          <p:nvPr>
            <p:ph type="title"/>
          </p:nvPr>
        </p:nvSpPr>
        <p:spPr/>
        <p:txBody>
          <a:bodyPr/>
          <a:lstStyle/>
          <a:p>
            <a:r>
              <a:rPr lang="en-US" err="1" smtClean="0"/>
              <a:t>Declarando</a:t>
            </a:r>
            <a:r>
              <a:rPr lang="en-US" smtClean="0"/>
              <a:t> Classes</a:t>
            </a:r>
            <a:endParaRPr lang="pt-BR"/>
          </a:p>
        </p:txBody>
      </p:sp>
      <p:sp>
        <p:nvSpPr>
          <p:cNvPr id="4" name="Retângulo de cantos arredondados 3"/>
          <p:cNvSpPr/>
          <p:nvPr/>
        </p:nvSpPr>
        <p:spPr>
          <a:xfrm>
            <a:off x="1749460" y="1268760"/>
            <a:ext cx="5904656" cy="1152128"/>
          </a:xfrm>
          <a:prstGeom prst="roundRect">
            <a:avLst>
              <a:gd name="adj" fmla="val 3318"/>
            </a:avLst>
          </a:prstGeom>
          <a:solidFill>
            <a:schemeClr val="accent1">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004B97"/>
                </a:solidFill>
                <a:latin typeface="Consolas" pitchFamily="49" charset="0"/>
                <a:cs typeface="Consolas" pitchFamily="49" charset="0"/>
              </a:rPr>
              <a:t>[modifiers] </a:t>
            </a:r>
            <a:r>
              <a:rPr lang="en-US" b="1" dirty="0" smtClean="0">
                <a:solidFill>
                  <a:srgbClr val="004B97"/>
                </a:solidFill>
                <a:latin typeface="Consolas" pitchFamily="49" charset="0"/>
                <a:cs typeface="Consolas" pitchFamily="49" charset="0"/>
              </a:rPr>
              <a:t>class </a:t>
            </a:r>
            <a:r>
              <a:rPr lang="en-US" dirty="0" err="1" smtClean="0">
                <a:solidFill>
                  <a:srgbClr val="004B97"/>
                </a:solidFill>
                <a:latin typeface="Consolas" pitchFamily="49" charset="0"/>
                <a:cs typeface="Consolas" pitchFamily="49" charset="0"/>
              </a:rPr>
              <a:t>class_identifier</a:t>
            </a:r>
            <a:r>
              <a:rPr lang="en-US" dirty="0" smtClean="0">
                <a:solidFill>
                  <a:srgbClr val="004B97"/>
                </a:solidFill>
                <a:latin typeface="Consolas" pitchFamily="49" charset="0"/>
                <a:cs typeface="Consolas" pitchFamily="49" charset="0"/>
              </a:rPr>
              <a:t>{</a:t>
            </a:r>
          </a:p>
          <a:p>
            <a:r>
              <a:rPr lang="en-US" dirty="0">
                <a:solidFill>
                  <a:srgbClr val="004B97"/>
                </a:solidFill>
                <a:latin typeface="Consolas" pitchFamily="49" charset="0"/>
                <a:cs typeface="Consolas" pitchFamily="49" charset="0"/>
              </a:rPr>
              <a:t>	</a:t>
            </a:r>
            <a:r>
              <a:rPr lang="en-US" dirty="0" smtClean="0">
                <a:solidFill>
                  <a:srgbClr val="004B97"/>
                </a:solidFill>
                <a:latin typeface="Consolas" pitchFamily="49" charset="0"/>
                <a:cs typeface="Consolas" pitchFamily="49" charset="0"/>
              </a:rPr>
              <a:t>[</a:t>
            </a:r>
            <a:r>
              <a:rPr lang="en-US" dirty="0" err="1" smtClean="0">
                <a:solidFill>
                  <a:srgbClr val="004B97"/>
                </a:solidFill>
                <a:latin typeface="Consolas" pitchFamily="49" charset="0"/>
                <a:cs typeface="Consolas" pitchFamily="49" charset="0"/>
              </a:rPr>
              <a:t>class_body</a:t>
            </a:r>
            <a:r>
              <a:rPr lang="en-US" dirty="0" smtClean="0">
                <a:solidFill>
                  <a:srgbClr val="004B97"/>
                </a:solidFill>
                <a:latin typeface="Consolas" pitchFamily="49" charset="0"/>
                <a:cs typeface="Consolas" pitchFamily="49" charset="0"/>
              </a:rPr>
              <a:t>]</a:t>
            </a:r>
          </a:p>
          <a:p>
            <a:r>
              <a:rPr lang="en-US" dirty="0" smtClean="0">
                <a:solidFill>
                  <a:srgbClr val="004B97"/>
                </a:solidFill>
                <a:latin typeface="Consolas" pitchFamily="49" charset="0"/>
                <a:cs typeface="Consolas" pitchFamily="49" charset="0"/>
              </a:rPr>
              <a:t>}</a:t>
            </a:r>
          </a:p>
        </p:txBody>
      </p:sp>
    </p:spTree>
    <p:extLst>
      <p:ext uri="{BB962C8B-B14F-4D97-AF65-F5344CB8AC3E}">
        <p14:creationId xmlns:p14="http://schemas.microsoft.com/office/powerpoint/2010/main" val="38486213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107504" y="539266"/>
            <a:ext cx="8855968" cy="4905958"/>
          </a:xfrm>
          <a:prstGeom prst="rect">
            <a:avLst/>
          </a:prstGeom>
          <a:solidFill>
            <a:schemeClr val="accent1">
              <a:lumMod val="20000"/>
              <a:lumOff val="80000"/>
            </a:schemeClr>
          </a:solidFill>
          <a:ln>
            <a:solidFill>
              <a:schemeClr val="accent1"/>
            </a:solidFill>
          </a:ln>
        </p:spPr>
        <p:txBody>
          <a:bodyPr wrap="square" rtlCol="0">
            <a:spAutoFit/>
          </a:bodyPr>
          <a:lstStyle/>
          <a:p>
            <a:pPr>
              <a:lnSpc>
                <a:spcPct val="115000"/>
              </a:lnSpc>
              <a:spcAft>
                <a:spcPts val="0"/>
              </a:spcAft>
            </a:pPr>
            <a:r>
              <a:rPr lang="en-US" sz="1600" dirty="0">
                <a:latin typeface="Consolas" pitchFamily="49" charset="0"/>
                <a:ea typeface="Calibri"/>
                <a:cs typeface="Consolas" pitchFamily="49" charset="0"/>
              </a:rPr>
              <a:t>public class Shirt {</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a:t>
            </a:r>
            <a:r>
              <a:rPr lang="en-US" sz="1600" dirty="0" err="1">
                <a:latin typeface="Consolas" pitchFamily="49" charset="0"/>
                <a:ea typeface="Calibri"/>
                <a:cs typeface="Consolas" pitchFamily="49" charset="0"/>
              </a:rPr>
              <a:t>int</a:t>
            </a: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shirtID</a:t>
            </a:r>
            <a:r>
              <a:rPr lang="en-US" sz="1600" dirty="0">
                <a:latin typeface="Consolas" pitchFamily="49" charset="0"/>
                <a:ea typeface="Calibri"/>
                <a:cs typeface="Consolas" pitchFamily="49" charset="0"/>
              </a:rPr>
              <a:t> = 0; // Default ID for the </a:t>
            </a:r>
            <a:r>
              <a:rPr lang="en-US" sz="1600" dirty="0" smtClean="0">
                <a:latin typeface="Consolas" pitchFamily="49" charset="0"/>
                <a:ea typeface="Calibri"/>
                <a:cs typeface="Consolas" pitchFamily="49" charset="0"/>
              </a:rPr>
              <a:t>shirt</a:t>
            </a:r>
          </a:p>
          <a:p>
            <a:pPr lvl="0">
              <a:lnSpc>
                <a:spcPct val="115000"/>
              </a:lnSpc>
            </a:pPr>
            <a:r>
              <a:rPr lang="en-US" sz="1600" dirty="0" smtClean="0">
                <a:latin typeface="Consolas" pitchFamily="49" charset="0"/>
                <a:ea typeface="Calibri"/>
                <a:cs typeface="Consolas" pitchFamily="49" charset="0"/>
              </a:rPr>
              <a:t>	</a:t>
            </a:r>
            <a:r>
              <a:rPr lang="en-US" sz="1600" dirty="0">
                <a:latin typeface="Consolas" pitchFamily="49" charset="0"/>
                <a:ea typeface="Calibri"/>
                <a:cs typeface="Consolas" pitchFamily="49" charset="0"/>
              </a:rPr>
              <a:t>// </a:t>
            </a:r>
            <a:r>
              <a:rPr lang="en-US" sz="1600" dirty="0" smtClean="0">
                <a:latin typeface="Consolas" pitchFamily="49" charset="0"/>
                <a:ea typeface="Calibri"/>
                <a:cs typeface="Consolas" pitchFamily="49" charset="0"/>
              </a:rPr>
              <a:t>default</a:t>
            </a:r>
            <a:endParaRPr lang="pt-BR" sz="1600" dirty="0" smtClean="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String description = "-description required-"; </a:t>
            </a:r>
            <a:endParaRPr lang="en-US" sz="1600" dirty="0" smtClean="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 The color codes are R=Red, B=Blue, G=Green, U=</a:t>
            </a:r>
            <a:r>
              <a:rPr lang="en-US" sz="1600" u="sng" dirty="0">
                <a:latin typeface="Consolas" pitchFamily="49" charset="0"/>
                <a:ea typeface="Calibri"/>
                <a:cs typeface="Consolas" pitchFamily="49" charset="0"/>
              </a:rPr>
              <a:t>Unset</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char </a:t>
            </a:r>
            <a:r>
              <a:rPr lang="en-US" sz="1600" dirty="0" err="1">
                <a:latin typeface="Consolas" pitchFamily="49" charset="0"/>
                <a:ea typeface="Calibri"/>
                <a:cs typeface="Consolas" pitchFamily="49" charset="0"/>
              </a:rPr>
              <a:t>colorCode</a:t>
            </a:r>
            <a:r>
              <a:rPr lang="en-US" sz="1600" dirty="0">
                <a:latin typeface="Consolas" pitchFamily="49" charset="0"/>
                <a:ea typeface="Calibri"/>
                <a:cs typeface="Consolas" pitchFamily="49" charset="0"/>
              </a:rPr>
              <a:t> = 'U';</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double price = 0.0; // Default price for all shirts</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a:t>
            </a:r>
            <a:r>
              <a:rPr lang="en-US" sz="1600" dirty="0" err="1">
                <a:latin typeface="Consolas" pitchFamily="49" charset="0"/>
                <a:ea typeface="Calibri"/>
                <a:cs typeface="Consolas" pitchFamily="49" charset="0"/>
              </a:rPr>
              <a:t>int</a:t>
            </a: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quantityInStock</a:t>
            </a:r>
            <a:r>
              <a:rPr lang="en-US" sz="1600" dirty="0">
                <a:latin typeface="Consolas" pitchFamily="49" charset="0"/>
                <a:ea typeface="Calibri"/>
                <a:cs typeface="Consolas" pitchFamily="49" charset="0"/>
              </a:rPr>
              <a:t> = 0; // Default quantity for all shirts</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 This method displays the values for an item</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public void </a:t>
            </a:r>
            <a:r>
              <a:rPr lang="en-US" sz="1600" dirty="0" err="1">
                <a:latin typeface="Consolas" pitchFamily="49" charset="0"/>
                <a:ea typeface="Calibri"/>
                <a:cs typeface="Consolas" pitchFamily="49" charset="0"/>
              </a:rPr>
              <a:t>displayShirtInformation</a:t>
            </a:r>
            <a:r>
              <a:rPr lang="en-US" sz="1600" dirty="0">
                <a:latin typeface="Consolas" pitchFamily="49" charset="0"/>
                <a:ea typeface="Calibri"/>
                <a:cs typeface="Consolas" pitchFamily="49" charset="0"/>
              </a:rPr>
              <a:t>() {</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System.</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("Shirt ID: " + </a:t>
            </a:r>
            <a:r>
              <a:rPr lang="en-US" sz="1600" dirty="0" err="1">
                <a:latin typeface="Consolas" pitchFamily="49" charset="0"/>
                <a:ea typeface="Calibri"/>
                <a:cs typeface="Consolas" pitchFamily="49" charset="0"/>
              </a:rPr>
              <a:t>shirtID</a:t>
            </a:r>
            <a:r>
              <a:rPr lang="en-US" sz="1600" dirty="0">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System.</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("Shirt description:" + description);</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System.</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("Color Code: " + </a:t>
            </a:r>
            <a:r>
              <a:rPr lang="en-US" sz="1600" dirty="0" err="1">
                <a:latin typeface="Consolas" pitchFamily="49" charset="0"/>
                <a:ea typeface="Calibri"/>
                <a:cs typeface="Consolas" pitchFamily="49" charset="0"/>
              </a:rPr>
              <a:t>colorCode</a:t>
            </a:r>
            <a:r>
              <a:rPr lang="en-US" sz="1600" dirty="0">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System.</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("Shirt price: " + price);</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en-US" sz="1600" dirty="0" err="1">
                <a:latin typeface="Consolas" pitchFamily="49" charset="0"/>
                <a:ea typeface="Calibri"/>
                <a:cs typeface="Consolas" pitchFamily="49" charset="0"/>
              </a:rPr>
              <a:t>System.</a:t>
            </a:r>
            <a:r>
              <a:rPr lang="en-US" sz="1600" i="1" dirty="0" err="1">
                <a:latin typeface="Consolas" pitchFamily="49" charset="0"/>
                <a:ea typeface="Calibri"/>
                <a:cs typeface="Consolas" pitchFamily="49" charset="0"/>
              </a:rPr>
              <a:t>out</a:t>
            </a:r>
            <a:r>
              <a:rPr lang="en-US" sz="1600" dirty="0" err="1">
                <a:latin typeface="Consolas" pitchFamily="49" charset="0"/>
                <a:ea typeface="Calibri"/>
                <a:cs typeface="Consolas" pitchFamily="49" charset="0"/>
              </a:rPr>
              <a:t>.println</a:t>
            </a:r>
            <a:r>
              <a:rPr lang="en-US" sz="1600" dirty="0">
                <a:latin typeface="Consolas" pitchFamily="49" charset="0"/>
                <a:ea typeface="Calibri"/>
                <a:cs typeface="Consolas" pitchFamily="49" charset="0"/>
              </a:rPr>
              <a:t>("Quantity in stock: " + </a:t>
            </a:r>
            <a:r>
              <a:rPr lang="en-US" sz="1600" dirty="0" err="1">
                <a:latin typeface="Consolas" pitchFamily="49" charset="0"/>
                <a:ea typeface="Calibri"/>
                <a:cs typeface="Consolas" pitchFamily="49" charset="0"/>
              </a:rPr>
              <a:t>quantityInStock</a:t>
            </a:r>
            <a:r>
              <a:rPr lang="en-US" sz="1600" dirty="0">
                <a:latin typeface="Consolas" pitchFamily="49" charset="0"/>
                <a:ea typeface="Calibri"/>
                <a:cs typeface="Consolas" pitchFamily="49" charset="0"/>
              </a:rPr>
              <a:t>);</a:t>
            </a:r>
            <a:endParaRPr lang="pt-BR" sz="1600" dirty="0">
              <a:latin typeface="Consolas" pitchFamily="49" charset="0"/>
              <a:ea typeface="Calibri"/>
              <a:cs typeface="Consolas" pitchFamily="49" charset="0"/>
            </a:endParaRPr>
          </a:p>
          <a:p>
            <a:pPr>
              <a:lnSpc>
                <a:spcPct val="115000"/>
              </a:lnSpc>
              <a:spcAft>
                <a:spcPts val="0"/>
              </a:spcAft>
            </a:pPr>
            <a:r>
              <a:rPr lang="en-US" sz="1600" dirty="0">
                <a:latin typeface="Consolas" pitchFamily="49" charset="0"/>
                <a:ea typeface="Calibri"/>
                <a:cs typeface="Consolas" pitchFamily="49" charset="0"/>
              </a:rPr>
              <a:t>	</a:t>
            </a:r>
            <a:r>
              <a:rPr lang="pt-BR" sz="1600" dirty="0">
                <a:latin typeface="Consolas" pitchFamily="49" charset="0"/>
                <a:ea typeface="Calibri"/>
                <a:cs typeface="Consolas" pitchFamily="49" charset="0"/>
              </a:rPr>
              <a:t>} // </a:t>
            </a:r>
            <a:r>
              <a:rPr lang="pt-BR" sz="1600" dirty="0" err="1">
                <a:latin typeface="Consolas" pitchFamily="49" charset="0"/>
                <a:ea typeface="Calibri"/>
                <a:cs typeface="Consolas" pitchFamily="49" charset="0"/>
              </a:rPr>
              <a:t>end</a:t>
            </a:r>
            <a:r>
              <a:rPr lang="pt-BR" sz="1600" dirty="0">
                <a:latin typeface="Consolas" pitchFamily="49" charset="0"/>
                <a:ea typeface="Calibri"/>
                <a:cs typeface="Consolas" pitchFamily="49" charset="0"/>
              </a:rPr>
              <a:t> </a:t>
            </a:r>
            <a:r>
              <a:rPr lang="pt-BR" sz="1600" dirty="0" err="1">
                <a:latin typeface="Consolas" pitchFamily="49" charset="0"/>
                <a:ea typeface="Calibri"/>
                <a:cs typeface="Consolas" pitchFamily="49" charset="0"/>
              </a:rPr>
              <a:t>of</a:t>
            </a:r>
            <a:r>
              <a:rPr lang="pt-BR" sz="1600" dirty="0">
                <a:latin typeface="Consolas" pitchFamily="49" charset="0"/>
                <a:ea typeface="Calibri"/>
                <a:cs typeface="Consolas" pitchFamily="49" charset="0"/>
              </a:rPr>
              <a:t> display </a:t>
            </a:r>
            <a:r>
              <a:rPr lang="pt-BR" sz="1600" dirty="0" err="1">
                <a:latin typeface="Consolas" pitchFamily="49" charset="0"/>
                <a:ea typeface="Calibri"/>
                <a:cs typeface="Consolas" pitchFamily="49" charset="0"/>
              </a:rPr>
              <a:t>method</a:t>
            </a:r>
            <a:endParaRPr lang="pt-BR" sz="1600" dirty="0">
              <a:latin typeface="Consolas" pitchFamily="49" charset="0"/>
              <a:ea typeface="Calibri"/>
              <a:cs typeface="Consolas" pitchFamily="49" charset="0"/>
            </a:endParaRPr>
          </a:p>
          <a:p>
            <a:pPr>
              <a:lnSpc>
                <a:spcPct val="115000"/>
              </a:lnSpc>
              <a:spcAft>
                <a:spcPts val="1000"/>
              </a:spcAft>
            </a:pPr>
            <a:r>
              <a:rPr lang="pt-BR" sz="1600" dirty="0">
                <a:latin typeface="Consolas" pitchFamily="49" charset="0"/>
                <a:ea typeface="Calibri"/>
                <a:cs typeface="Consolas" pitchFamily="49" charset="0"/>
              </a:rPr>
              <a:t>} // </a:t>
            </a:r>
            <a:r>
              <a:rPr lang="pt-BR" sz="1600" dirty="0" err="1">
                <a:latin typeface="Consolas" pitchFamily="49" charset="0"/>
                <a:ea typeface="Calibri"/>
                <a:cs typeface="Consolas" pitchFamily="49" charset="0"/>
              </a:rPr>
              <a:t>end</a:t>
            </a:r>
            <a:r>
              <a:rPr lang="pt-BR" sz="1600" dirty="0">
                <a:latin typeface="Consolas" pitchFamily="49" charset="0"/>
                <a:ea typeface="Calibri"/>
                <a:cs typeface="Consolas" pitchFamily="49" charset="0"/>
              </a:rPr>
              <a:t> </a:t>
            </a:r>
            <a:r>
              <a:rPr lang="pt-BR" sz="1600" dirty="0" err="1">
                <a:latin typeface="Consolas" pitchFamily="49" charset="0"/>
                <a:ea typeface="Calibri"/>
                <a:cs typeface="Consolas" pitchFamily="49" charset="0"/>
              </a:rPr>
              <a:t>of</a:t>
            </a:r>
            <a:r>
              <a:rPr lang="pt-BR" sz="1600" dirty="0">
                <a:latin typeface="Consolas" pitchFamily="49" charset="0"/>
                <a:ea typeface="Calibri"/>
                <a:cs typeface="Consolas" pitchFamily="49" charset="0"/>
              </a:rPr>
              <a:t> </a:t>
            </a:r>
            <a:r>
              <a:rPr lang="pt-BR" sz="1600" dirty="0" err="1">
                <a:latin typeface="Consolas" pitchFamily="49" charset="0"/>
                <a:ea typeface="Calibri"/>
                <a:cs typeface="Consolas" pitchFamily="49" charset="0"/>
              </a:rPr>
              <a:t>class</a:t>
            </a:r>
            <a:endParaRPr lang="pt-BR" sz="1600" dirty="0">
              <a:latin typeface="Consolas" pitchFamily="49" charset="0"/>
              <a:ea typeface="Calibri"/>
              <a:cs typeface="Consolas" pitchFamily="49" charset="0"/>
            </a:endParaRPr>
          </a:p>
        </p:txBody>
      </p:sp>
    </p:spTree>
    <p:extLst>
      <p:ext uri="{BB962C8B-B14F-4D97-AF65-F5344CB8AC3E}">
        <p14:creationId xmlns:p14="http://schemas.microsoft.com/office/powerpoint/2010/main" val="4013780297"/>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r>
              <a:rPr lang="pt-BR" smtClean="0"/>
              <a:t>Sintaxe:</a:t>
            </a:r>
            <a:endParaRPr lang="pt-BR" dirty="0" smtClean="0"/>
          </a:p>
          <a:p>
            <a:pPr marL="0" indent="0">
              <a:buNone/>
            </a:pPr>
            <a:r>
              <a:rPr lang="pt-BR" dirty="0"/>
              <a:t>	</a:t>
            </a:r>
            <a:r>
              <a:rPr lang="pt-BR" dirty="0" smtClean="0"/>
              <a:t>[</a:t>
            </a:r>
            <a:r>
              <a:rPr lang="pt-BR" dirty="0" err="1"/>
              <a:t>modifier</a:t>
            </a:r>
            <a:r>
              <a:rPr lang="pt-BR" dirty="0"/>
              <a:t>] </a:t>
            </a:r>
            <a:r>
              <a:rPr lang="pt-BR" dirty="0" err="1"/>
              <a:t>class</a:t>
            </a:r>
            <a:r>
              <a:rPr lang="pt-BR" dirty="0"/>
              <a:t> </a:t>
            </a:r>
            <a:r>
              <a:rPr lang="pt-BR" dirty="0" err="1"/>
              <a:t>class_identifier</a:t>
            </a:r>
            <a:endParaRPr lang="pt-BR" dirty="0"/>
          </a:p>
          <a:p>
            <a:r>
              <a:rPr lang="pt-BR" dirty="0" smtClean="0"/>
              <a:t>Exemplo:</a:t>
            </a:r>
            <a:endParaRPr lang="pt-BR" dirty="0"/>
          </a:p>
          <a:p>
            <a:pPr marL="0" indent="0">
              <a:buNone/>
            </a:pPr>
            <a:r>
              <a:rPr lang="pt-BR" dirty="0" smtClean="0"/>
              <a:t>	</a:t>
            </a:r>
            <a:r>
              <a:rPr lang="pt-BR" dirty="0" err="1" smtClean="0"/>
              <a:t>public</a:t>
            </a:r>
            <a:r>
              <a:rPr lang="pt-BR" dirty="0" smtClean="0"/>
              <a:t> </a:t>
            </a:r>
            <a:r>
              <a:rPr lang="pt-BR" dirty="0" err="1"/>
              <a:t>class</a:t>
            </a:r>
            <a:r>
              <a:rPr lang="pt-BR" dirty="0"/>
              <a:t> </a:t>
            </a:r>
            <a:r>
              <a:rPr lang="pt-BR" dirty="0" err="1"/>
              <a:t>Shirt</a:t>
            </a:r>
            <a:endParaRPr lang="pt-BR" dirty="0"/>
          </a:p>
        </p:txBody>
      </p:sp>
      <p:sp>
        <p:nvSpPr>
          <p:cNvPr id="3" name="Título 2"/>
          <p:cNvSpPr>
            <a:spLocks noGrp="1"/>
          </p:cNvSpPr>
          <p:nvPr>
            <p:ph type="title"/>
          </p:nvPr>
        </p:nvSpPr>
        <p:spPr/>
        <p:txBody>
          <a:bodyPr/>
          <a:lstStyle/>
          <a:p>
            <a:r>
              <a:rPr lang="en-US" dirty="0" err="1" smtClean="0"/>
              <a:t>Declarando</a:t>
            </a:r>
            <a:r>
              <a:rPr lang="en-US" dirty="0" smtClean="0"/>
              <a:t> Classes</a:t>
            </a:r>
            <a:endParaRPr lang="pt-BR" dirty="0"/>
          </a:p>
        </p:txBody>
      </p:sp>
    </p:spTree>
    <p:extLst>
      <p:ext uri="{BB962C8B-B14F-4D97-AF65-F5344CB8AC3E}">
        <p14:creationId xmlns:p14="http://schemas.microsoft.com/office/powerpoint/2010/main" val="3597679204"/>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MODELO_JAVA_INOV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MODELO_JAVA_INOVE</Template>
  <TotalTime>819</TotalTime>
  <Words>817</Words>
  <Application>Microsoft Office PowerPoint</Application>
  <PresentationFormat>Apresentação na tela (4:3)</PresentationFormat>
  <Paragraphs>144</Paragraphs>
  <Slides>19</Slides>
  <Notes>3</Notes>
  <HiddenSlides>0</HiddenSlides>
  <MMClips>0</MMClips>
  <ScaleCrop>false</ScaleCrop>
  <HeadingPairs>
    <vt:vector size="4" baseType="variant">
      <vt:variant>
        <vt:lpstr>Tema</vt:lpstr>
      </vt:variant>
      <vt:variant>
        <vt:i4>1</vt:i4>
      </vt:variant>
      <vt:variant>
        <vt:lpstr>Títulos de slides</vt:lpstr>
      </vt:variant>
      <vt:variant>
        <vt:i4>19</vt:i4>
      </vt:variant>
    </vt:vector>
  </HeadingPairs>
  <TitlesOfParts>
    <vt:vector size="20" baseType="lpstr">
      <vt:lpstr>MODELO_JAVA_INOVE</vt:lpstr>
      <vt:lpstr>Treinamento Certificação JAVA</vt:lpstr>
      <vt:lpstr>Identificando quatro componentes da classe</vt:lpstr>
      <vt:lpstr>Objetos e Classes</vt:lpstr>
      <vt:lpstr>Objetos e Classes</vt:lpstr>
      <vt:lpstr>Estruturando Classes</vt:lpstr>
      <vt:lpstr>Declarando Classes</vt:lpstr>
      <vt:lpstr>Declarando Classes</vt:lpstr>
      <vt:lpstr>Apresentação do PowerPoint</vt:lpstr>
      <vt:lpstr>Declarando Classes</vt:lpstr>
      <vt:lpstr>Declaração e Atribuição de Variáveis</vt:lpstr>
      <vt:lpstr>Comentários</vt:lpstr>
      <vt:lpstr>Métodos</vt:lpstr>
      <vt:lpstr>Usando Classes</vt:lpstr>
      <vt:lpstr>O Método main</vt:lpstr>
      <vt:lpstr>Compilando um Programa</vt:lpstr>
      <vt:lpstr>Executando um Programa</vt:lpstr>
      <vt:lpstr>Dicas de Depuração</vt:lpstr>
      <vt:lpstr>Exercício: Escrevendo, Compilando, e Testando um Programa Básico</vt:lpstr>
      <vt:lpstr>Apresentação do PowerPoint</vt:lpstr>
    </vt:vector>
  </TitlesOfParts>
  <Company>Inove Informática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Treinamento JAVA</dc:title>
  <dc:creator>Thiago Burgo Belo</dc:creator>
  <cp:lastModifiedBy>portodigital</cp:lastModifiedBy>
  <cp:revision>59</cp:revision>
  <dcterms:created xsi:type="dcterms:W3CDTF">2011-10-31T13:47:21Z</dcterms:created>
  <dcterms:modified xsi:type="dcterms:W3CDTF">2012-02-03T20:59:09Z</dcterms:modified>
</cp:coreProperties>
</file>