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9" r:id="rId20"/>
    <p:sldId id="277" r:id="rId21"/>
    <p:sldId id="278" r:id="rId22"/>
    <p:sldId id="280" r:id="rId23"/>
    <p:sldId id="281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0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0DE3-45DB-4C54-87B2-6479F59A40E2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E129-955E-4FC4-B1A9-16892DF413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363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0936-2EAE-45ED-BF76-21D747438BFA}" type="datetimeFigureOut">
              <a:rPr lang="pt-BR" smtClean="0"/>
              <a:pPr/>
              <a:t>30/01/2012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1962001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7808" y="3044552"/>
            <a:ext cx="6400800" cy="1752600"/>
          </a:xfrm>
        </p:spPr>
        <p:txBody>
          <a:bodyPr/>
          <a:lstStyle/>
          <a:p>
            <a:pPr algn="l"/>
            <a:r>
              <a:rPr lang="pt-PT" dirty="0" smtClean="0"/>
              <a:t>Questões 2</a:t>
            </a:r>
          </a:p>
        </p:txBody>
      </p:sp>
    </p:spTree>
    <p:extLst>
      <p:ext uri="{BB962C8B-B14F-4D97-AF65-F5344CB8AC3E}">
        <p14:creationId xmlns="" xmlns:p14="http://schemas.microsoft.com/office/powerpoint/2010/main" val="3499982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5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478636"/>
            <a:ext cx="82296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static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main</a:t>
            </a:r>
            <a:r>
              <a:rPr lang="pt-BR" sz="1600" dirty="0" smtClean="0"/>
              <a:t>(String[] </a:t>
            </a:r>
            <a:r>
              <a:rPr lang="pt-BR" sz="1600" dirty="0" err="1" smtClean="0"/>
              <a:t>args</a:t>
            </a:r>
            <a:r>
              <a:rPr lang="pt-BR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	// INSERT DECLARATION HERE</a:t>
            </a:r>
          </a:p>
          <a:p>
            <a:pPr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int</a:t>
            </a:r>
            <a:r>
              <a:rPr lang="pt-BR" sz="1600" dirty="0" smtClean="0"/>
              <a:t> i = 0; i &lt;= 10; i++) {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row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		for (</a:t>
            </a:r>
            <a:r>
              <a:rPr lang="pt-BR" sz="1600" dirty="0" err="1" smtClean="0"/>
              <a:t>int</a:t>
            </a:r>
            <a:r>
              <a:rPr lang="pt-BR" sz="1600" dirty="0" smtClean="0"/>
              <a:t> j = 0; j &lt;= 10; j++)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row</a:t>
            </a:r>
            <a:r>
              <a:rPr lang="pt-BR" sz="1600" dirty="0" smtClean="0"/>
              <a:t>.</a:t>
            </a:r>
            <a:r>
              <a:rPr lang="pt-BR" sz="1600" dirty="0" err="1" smtClean="0"/>
              <a:t>add</a:t>
            </a:r>
            <a:r>
              <a:rPr lang="pt-BR" sz="1600" dirty="0" smtClean="0"/>
              <a:t>(i * j);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table</a:t>
            </a:r>
            <a:r>
              <a:rPr lang="pt-BR" sz="1600" dirty="0" smtClean="0"/>
              <a:t>.</a:t>
            </a:r>
            <a:r>
              <a:rPr lang="pt-BR" sz="1600" dirty="0" err="1" smtClean="0"/>
              <a:t>add</a:t>
            </a:r>
            <a:r>
              <a:rPr lang="pt-BR" sz="1600" dirty="0" smtClean="0"/>
              <a:t>(</a:t>
            </a:r>
            <a:r>
              <a:rPr lang="pt-BR" sz="1600" dirty="0" err="1" smtClean="0"/>
              <a:t>row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	}</a:t>
            </a:r>
          </a:p>
          <a:p>
            <a:pPr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row</a:t>
            </a:r>
            <a:r>
              <a:rPr lang="pt-BR" sz="1600" dirty="0" smtClean="0"/>
              <a:t> : </a:t>
            </a:r>
            <a:r>
              <a:rPr lang="pt-BR" sz="1600" dirty="0" err="1" smtClean="0"/>
              <a:t>table</a:t>
            </a:r>
            <a:r>
              <a:rPr lang="pt-BR" sz="1600" dirty="0" smtClean="0"/>
              <a:t>)</a:t>
            </a:r>
          </a:p>
          <a:p>
            <a:pPr>
              <a:buNone/>
            </a:pPr>
            <a:r>
              <a:rPr lang="pt-BR" sz="1600" dirty="0" smtClean="0"/>
              <a:t>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</a:t>
            </a:r>
            <a:r>
              <a:rPr lang="pt-BR" sz="1600" dirty="0" err="1" smtClean="0"/>
              <a:t>row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pt-BR" sz="1600" dirty="0" err="1" smtClean="0"/>
              <a:t>Which</a:t>
            </a:r>
            <a:r>
              <a:rPr lang="pt-BR" sz="1600" dirty="0" smtClean="0"/>
              <a:t> </a:t>
            </a:r>
            <a:r>
              <a:rPr lang="pt-BR" sz="1600" dirty="0" err="1" smtClean="0"/>
              <a:t>statements</a:t>
            </a:r>
            <a:r>
              <a:rPr lang="pt-BR" sz="1600" dirty="0" smtClean="0"/>
              <a:t> </a:t>
            </a:r>
            <a:r>
              <a:rPr lang="pt-BR" sz="1600" dirty="0" err="1" smtClean="0"/>
              <a:t>could</a:t>
            </a:r>
            <a:r>
              <a:rPr lang="pt-BR" sz="1600" dirty="0" smtClean="0"/>
              <a:t> </a:t>
            </a:r>
            <a:r>
              <a:rPr lang="pt-BR" sz="1600" dirty="0" err="1" smtClean="0"/>
              <a:t>be</a:t>
            </a:r>
            <a:r>
              <a:rPr lang="pt-BR" sz="1600" dirty="0" smtClean="0"/>
              <a:t> </a:t>
            </a:r>
            <a:r>
              <a:rPr lang="pt-BR" sz="1600" dirty="0" err="1" smtClean="0"/>
              <a:t>inserted</a:t>
            </a:r>
            <a:r>
              <a:rPr lang="pt-BR" sz="1600" dirty="0" smtClean="0"/>
              <a:t> </a:t>
            </a:r>
            <a:r>
              <a:rPr lang="pt-BR" sz="1600" dirty="0" err="1" smtClean="0"/>
              <a:t>at</a:t>
            </a:r>
            <a:r>
              <a:rPr lang="pt-BR" sz="1600" dirty="0" smtClean="0"/>
              <a:t> // INSERT DECLARATION HERE to </a:t>
            </a:r>
            <a:r>
              <a:rPr lang="pt-BR" sz="1600" dirty="0" err="1" smtClean="0"/>
              <a:t>allow</a:t>
            </a:r>
            <a:r>
              <a:rPr lang="pt-BR" sz="1600" dirty="0" smtClean="0"/>
              <a:t> </a:t>
            </a:r>
            <a:r>
              <a:rPr lang="pt-BR" sz="1600" dirty="0" err="1" smtClean="0"/>
              <a:t>this</a:t>
            </a:r>
            <a:r>
              <a:rPr lang="pt-BR" sz="1600" dirty="0" smtClean="0"/>
              <a:t> </a:t>
            </a:r>
            <a:r>
              <a:rPr lang="pt-BR" sz="1600" dirty="0" err="1" smtClean="0"/>
              <a:t>code</a:t>
            </a:r>
            <a:r>
              <a:rPr lang="pt-BR" sz="1600" dirty="0" smtClean="0"/>
              <a:t> to</a:t>
            </a:r>
          </a:p>
          <a:p>
            <a:pPr>
              <a:buNone/>
            </a:pPr>
            <a:r>
              <a:rPr lang="pt-BR" sz="1600" dirty="0" smtClean="0"/>
              <a:t>compile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run</a:t>
            </a:r>
            <a:r>
              <a:rPr lang="pt-BR" sz="1600" dirty="0" smtClean="0"/>
              <a:t>? (</a:t>
            </a:r>
            <a:r>
              <a:rPr lang="pt-BR" sz="1600" dirty="0" err="1" smtClean="0"/>
              <a:t>Choose</a:t>
            </a:r>
            <a:r>
              <a:rPr lang="pt-BR" sz="1600" dirty="0" smtClean="0"/>
              <a:t> </a:t>
            </a:r>
            <a:r>
              <a:rPr lang="pt-BR" sz="1600" dirty="0" err="1" smtClean="0"/>
              <a:t>all</a:t>
            </a:r>
            <a:r>
              <a:rPr lang="pt-BR" sz="1600" dirty="0" smtClean="0"/>
              <a:t> </a:t>
            </a:r>
            <a:r>
              <a:rPr lang="pt-BR" sz="1600" dirty="0" err="1" smtClean="0"/>
              <a:t>that</a:t>
            </a:r>
            <a:r>
              <a:rPr lang="pt-BR" sz="1600" dirty="0" smtClean="0"/>
              <a:t> </a:t>
            </a:r>
            <a:r>
              <a:rPr lang="pt-BR" sz="1600" dirty="0" err="1" smtClean="0"/>
              <a:t>apply</a:t>
            </a:r>
            <a:r>
              <a:rPr lang="pt-BR" sz="1600" dirty="0" smtClean="0"/>
              <a:t>.)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&gt;&gt;();</a:t>
            </a:r>
          </a:p>
          <a:p>
            <a:pPr>
              <a:buNone/>
            </a:pPr>
            <a:r>
              <a:rPr lang="pt-BR" sz="1600" dirty="0" smtClean="0"/>
              <a:t>B.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&gt;&gt;();</a:t>
            </a:r>
          </a:p>
          <a:p>
            <a:pPr>
              <a:buNone/>
            </a:pPr>
            <a:r>
              <a:rPr lang="pt-BR" sz="1600" dirty="0" smtClean="0"/>
              <a:t>C.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&gt;&gt;();</a:t>
            </a:r>
          </a:p>
          <a:p>
            <a:pPr>
              <a:buNone/>
            </a:pPr>
            <a:r>
              <a:rPr lang="pt-BR" sz="1600" dirty="0" smtClean="0"/>
              <a:t>D.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E.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F.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G. </a:t>
            </a:r>
            <a:r>
              <a:rPr lang="pt-BR" sz="1600" dirty="0" err="1" smtClean="0"/>
              <a:t>None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above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5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478636"/>
            <a:ext cx="82296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static</a:t>
            </a:r>
            <a:r>
              <a:rPr lang="pt-BR" sz="1600" dirty="0" smtClean="0"/>
              <a:t> 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main</a:t>
            </a:r>
            <a:r>
              <a:rPr lang="pt-BR" sz="1600" dirty="0" smtClean="0"/>
              <a:t>(String[] </a:t>
            </a:r>
            <a:r>
              <a:rPr lang="pt-BR" sz="1600" dirty="0" err="1" smtClean="0"/>
              <a:t>args</a:t>
            </a:r>
            <a:r>
              <a:rPr lang="pt-BR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	// INSERT DECLARATION HERE</a:t>
            </a:r>
          </a:p>
          <a:p>
            <a:pPr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int</a:t>
            </a:r>
            <a:r>
              <a:rPr lang="pt-BR" sz="1600" dirty="0" smtClean="0"/>
              <a:t> i = 0; i &lt;= 10; i++) {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row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		for (</a:t>
            </a:r>
            <a:r>
              <a:rPr lang="pt-BR" sz="1600" dirty="0" err="1" smtClean="0"/>
              <a:t>int</a:t>
            </a:r>
            <a:r>
              <a:rPr lang="pt-BR" sz="1600" dirty="0" smtClean="0"/>
              <a:t> j = 0; j &lt;= 10; j++)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row</a:t>
            </a:r>
            <a:r>
              <a:rPr lang="pt-BR" sz="1600" dirty="0" smtClean="0"/>
              <a:t>.</a:t>
            </a:r>
            <a:r>
              <a:rPr lang="pt-BR" sz="1600" dirty="0" err="1" smtClean="0"/>
              <a:t>add</a:t>
            </a:r>
            <a:r>
              <a:rPr lang="pt-BR" sz="1600" dirty="0" smtClean="0"/>
              <a:t>(i * j);</a:t>
            </a:r>
          </a:p>
          <a:p>
            <a:pPr>
              <a:buNone/>
            </a:pPr>
            <a:r>
              <a:rPr lang="pt-BR" sz="1600" dirty="0" smtClean="0"/>
              <a:t>		</a:t>
            </a:r>
            <a:r>
              <a:rPr lang="pt-BR" sz="1600" dirty="0" err="1" smtClean="0"/>
              <a:t>table</a:t>
            </a:r>
            <a:r>
              <a:rPr lang="pt-BR" sz="1600" dirty="0" smtClean="0"/>
              <a:t>.</a:t>
            </a:r>
            <a:r>
              <a:rPr lang="pt-BR" sz="1600" dirty="0" err="1" smtClean="0"/>
              <a:t>add</a:t>
            </a:r>
            <a:r>
              <a:rPr lang="pt-BR" sz="1600" dirty="0" smtClean="0"/>
              <a:t>(</a:t>
            </a:r>
            <a:r>
              <a:rPr lang="pt-BR" sz="1600" dirty="0" err="1" smtClean="0"/>
              <a:t>row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	}</a:t>
            </a:r>
          </a:p>
          <a:p>
            <a:pPr>
              <a:buNone/>
            </a:pPr>
            <a:r>
              <a:rPr lang="pt-BR" sz="1600" dirty="0" smtClean="0"/>
              <a:t>	for (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row</a:t>
            </a:r>
            <a:r>
              <a:rPr lang="pt-BR" sz="1600" dirty="0" smtClean="0"/>
              <a:t> : </a:t>
            </a:r>
            <a:r>
              <a:rPr lang="pt-BR" sz="1600" dirty="0" err="1" smtClean="0"/>
              <a:t>table</a:t>
            </a:r>
            <a:r>
              <a:rPr lang="pt-BR" sz="1600" dirty="0" smtClean="0"/>
              <a:t>)</a:t>
            </a:r>
          </a:p>
          <a:p>
            <a:pPr>
              <a:buNone/>
            </a:pPr>
            <a:r>
              <a:rPr lang="pt-BR" sz="1600" dirty="0" smtClean="0"/>
              <a:t>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</a:t>
            </a:r>
            <a:r>
              <a:rPr lang="pt-BR" sz="1600" dirty="0" err="1" smtClean="0"/>
              <a:t>row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}</a:t>
            </a:r>
          </a:p>
          <a:p>
            <a:pPr>
              <a:buNone/>
            </a:pPr>
            <a:r>
              <a:rPr lang="pt-BR" sz="1600" dirty="0" err="1" smtClean="0"/>
              <a:t>Which</a:t>
            </a:r>
            <a:r>
              <a:rPr lang="pt-BR" sz="1600" dirty="0" smtClean="0"/>
              <a:t> </a:t>
            </a:r>
            <a:r>
              <a:rPr lang="pt-BR" sz="1600" dirty="0" err="1" smtClean="0"/>
              <a:t>statements</a:t>
            </a:r>
            <a:r>
              <a:rPr lang="pt-BR" sz="1600" dirty="0" smtClean="0"/>
              <a:t> </a:t>
            </a:r>
            <a:r>
              <a:rPr lang="pt-BR" sz="1600" dirty="0" err="1" smtClean="0"/>
              <a:t>could</a:t>
            </a:r>
            <a:r>
              <a:rPr lang="pt-BR" sz="1600" dirty="0" smtClean="0"/>
              <a:t> </a:t>
            </a:r>
            <a:r>
              <a:rPr lang="pt-BR" sz="1600" dirty="0" err="1" smtClean="0"/>
              <a:t>be</a:t>
            </a:r>
            <a:r>
              <a:rPr lang="pt-BR" sz="1600" dirty="0" smtClean="0"/>
              <a:t> </a:t>
            </a:r>
            <a:r>
              <a:rPr lang="pt-BR" sz="1600" dirty="0" err="1" smtClean="0"/>
              <a:t>inserted</a:t>
            </a:r>
            <a:r>
              <a:rPr lang="pt-BR" sz="1600" dirty="0" smtClean="0"/>
              <a:t> </a:t>
            </a:r>
            <a:r>
              <a:rPr lang="pt-BR" sz="1600" dirty="0" err="1" smtClean="0"/>
              <a:t>at</a:t>
            </a:r>
            <a:r>
              <a:rPr lang="pt-BR" sz="1600" dirty="0" smtClean="0"/>
              <a:t> // INSERT DECLARATION HERE to </a:t>
            </a:r>
            <a:r>
              <a:rPr lang="pt-BR" sz="1600" dirty="0" err="1" smtClean="0"/>
              <a:t>allow</a:t>
            </a:r>
            <a:r>
              <a:rPr lang="pt-BR" sz="1600" dirty="0" smtClean="0"/>
              <a:t> </a:t>
            </a:r>
            <a:r>
              <a:rPr lang="pt-BR" sz="1600" dirty="0" err="1" smtClean="0"/>
              <a:t>this</a:t>
            </a:r>
            <a:r>
              <a:rPr lang="pt-BR" sz="1600" dirty="0" smtClean="0"/>
              <a:t> </a:t>
            </a:r>
            <a:r>
              <a:rPr lang="pt-BR" sz="1600" dirty="0" err="1" smtClean="0"/>
              <a:t>code</a:t>
            </a:r>
            <a:r>
              <a:rPr lang="pt-BR" sz="1600" dirty="0" smtClean="0"/>
              <a:t> to</a:t>
            </a:r>
          </a:p>
          <a:p>
            <a:pPr>
              <a:buNone/>
            </a:pPr>
            <a:r>
              <a:rPr lang="pt-BR" sz="1600" dirty="0" smtClean="0"/>
              <a:t>compile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run</a:t>
            </a:r>
            <a:r>
              <a:rPr lang="pt-BR" sz="1600" dirty="0" smtClean="0"/>
              <a:t>? (</a:t>
            </a:r>
            <a:r>
              <a:rPr lang="pt-BR" sz="1600" dirty="0" err="1" smtClean="0"/>
              <a:t>Choose</a:t>
            </a:r>
            <a:r>
              <a:rPr lang="pt-BR" sz="1600" dirty="0" smtClean="0"/>
              <a:t> </a:t>
            </a:r>
            <a:r>
              <a:rPr lang="pt-BR" sz="1600" dirty="0" err="1" smtClean="0"/>
              <a:t>all</a:t>
            </a:r>
            <a:r>
              <a:rPr lang="pt-BR" sz="1600" dirty="0" smtClean="0"/>
              <a:t> </a:t>
            </a:r>
            <a:r>
              <a:rPr lang="pt-BR" sz="1600" dirty="0" err="1" smtClean="0"/>
              <a:t>that</a:t>
            </a:r>
            <a:r>
              <a:rPr lang="pt-BR" sz="1600" dirty="0" smtClean="0"/>
              <a:t> </a:t>
            </a:r>
            <a:r>
              <a:rPr lang="pt-BR" sz="1600" dirty="0" err="1" smtClean="0"/>
              <a:t>apply</a:t>
            </a:r>
            <a:r>
              <a:rPr lang="pt-BR" sz="1600" dirty="0" smtClean="0"/>
              <a:t>.)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&gt;&gt;();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</a:rPr>
              <a:t>B. </a:t>
            </a:r>
            <a:r>
              <a:rPr lang="pt-BR" sz="1600" b="1" dirty="0" err="1" smtClean="0">
                <a:solidFill>
                  <a:srgbClr val="00B050"/>
                </a:solidFill>
              </a:rPr>
              <a:t>List</a:t>
            </a:r>
            <a:r>
              <a:rPr lang="pt-BR" sz="1600" b="1" dirty="0" smtClean="0">
                <a:solidFill>
                  <a:srgbClr val="00B050"/>
                </a:solidFill>
              </a:rPr>
              <a:t>&lt;</a:t>
            </a:r>
            <a:r>
              <a:rPr lang="pt-BR" sz="1600" b="1" dirty="0" err="1" smtClean="0">
                <a:solidFill>
                  <a:srgbClr val="00B050"/>
                </a:solidFill>
              </a:rPr>
              <a:t>List</a:t>
            </a:r>
            <a:r>
              <a:rPr lang="pt-BR" sz="1600" b="1" dirty="0" smtClean="0">
                <a:solidFill>
                  <a:srgbClr val="00B050"/>
                </a:solidFill>
              </a:rPr>
              <a:t>&lt;</a:t>
            </a:r>
            <a:r>
              <a:rPr lang="pt-BR" sz="1600" b="1" dirty="0" err="1" smtClean="0">
                <a:solidFill>
                  <a:srgbClr val="00B050"/>
                </a:solidFill>
              </a:rPr>
              <a:t>Integer</a:t>
            </a:r>
            <a:r>
              <a:rPr lang="pt-BR" sz="1600" b="1" dirty="0" smtClean="0">
                <a:solidFill>
                  <a:srgbClr val="00B050"/>
                </a:solidFill>
              </a:rPr>
              <a:t>&gt;&gt; </a:t>
            </a:r>
            <a:r>
              <a:rPr lang="pt-BR" sz="1600" b="1" dirty="0" err="1" smtClean="0">
                <a:solidFill>
                  <a:srgbClr val="00B050"/>
                </a:solidFill>
              </a:rPr>
              <a:t>table</a:t>
            </a:r>
            <a:r>
              <a:rPr lang="pt-BR" sz="1600" b="1" dirty="0" smtClean="0">
                <a:solidFill>
                  <a:srgbClr val="00B050"/>
                </a:solidFill>
              </a:rPr>
              <a:t> = </a:t>
            </a:r>
            <a:r>
              <a:rPr lang="pt-BR" sz="1600" b="1" dirty="0" err="1" smtClean="0">
                <a:solidFill>
                  <a:srgbClr val="00B050"/>
                </a:solidFill>
              </a:rPr>
              <a:t>new</a:t>
            </a:r>
            <a:r>
              <a:rPr lang="pt-BR" sz="1600" b="1" dirty="0" smtClean="0">
                <a:solidFill>
                  <a:srgbClr val="00B050"/>
                </a:solidFill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</a:rPr>
              <a:t>ArrayList</a:t>
            </a:r>
            <a:r>
              <a:rPr lang="pt-BR" sz="1600" b="1" dirty="0" smtClean="0">
                <a:solidFill>
                  <a:srgbClr val="00B050"/>
                </a:solidFill>
              </a:rPr>
              <a:t>&lt;</a:t>
            </a:r>
            <a:r>
              <a:rPr lang="pt-BR" sz="1600" b="1" dirty="0" err="1" smtClean="0">
                <a:solidFill>
                  <a:srgbClr val="00B050"/>
                </a:solidFill>
              </a:rPr>
              <a:t>List</a:t>
            </a:r>
            <a:r>
              <a:rPr lang="pt-BR" sz="1600" b="1" dirty="0" smtClean="0">
                <a:solidFill>
                  <a:srgbClr val="00B050"/>
                </a:solidFill>
              </a:rPr>
              <a:t>&lt;</a:t>
            </a:r>
            <a:r>
              <a:rPr lang="pt-BR" sz="1600" b="1" dirty="0" err="1" smtClean="0">
                <a:solidFill>
                  <a:srgbClr val="00B050"/>
                </a:solidFill>
              </a:rPr>
              <a:t>Integer</a:t>
            </a:r>
            <a:r>
              <a:rPr lang="pt-BR" sz="1600" b="1" dirty="0" smtClean="0">
                <a:solidFill>
                  <a:srgbClr val="00B050"/>
                </a:solidFill>
              </a:rPr>
              <a:t>&gt;&gt;();</a:t>
            </a:r>
          </a:p>
          <a:p>
            <a:pPr>
              <a:buNone/>
            </a:pPr>
            <a:r>
              <a:rPr lang="pt-BR" sz="1600" dirty="0" smtClean="0"/>
              <a:t>C.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&gt;&gt;();</a:t>
            </a:r>
          </a:p>
          <a:p>
            <a:pPr>
              <a:buNone/>
            </a:pPr>
            <a:r>
              <a:rPr lang="pt-BR" sz="1600" dirty="0" smtClean="0"/>
              <a:t>D.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E.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F. </a:t>
            </a:r>
            <a:r>
              <a:rPr lang="pt-BR" sz="1600" dirty="0" err="1" smtClean="0"/>
              <a:t>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 </a:t>
            </a:r>
            <a:r>
              <a:rPr lang="pt-BR" sz="1600" dirty="0" err="1" smtClean="0"/>
              <a:t>table</a:t>
            </a:r>
            <a:r>
              <a:rPr lang="pt-BR" sz="1600" dirty="0" smtClean="0"/>
              <a:t> = 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&lt;</a:t>
            </a:r>
            <a:r>
              <a:rPr lang="pt-BR" sz="1600" dirty="0" err="1" smtClean="0"/>
              <a:t>ArrayList</a:t>
            </a:r>
            <a:r>
              <a:rPr lang="pt-BR" sz="1600" dirty="0" smtClean="0"/>
              <a:t>, </a:t>
            </a:r>
            <a:r>
              <a:rPr lang="pt-BR" sz="1600" dirty="0" err="1" smtClean="0"/>
              <a:t>Integer</a:t>
            </a:r>
            <a:r>
              <a:rPr lang="pt-BR" sz="1600" dirty="0" smtClean="0"/>
              <a:t>&gt;();</a:t>
            </a:r>
          </a:p>
          <a:p>
            <a:pPr>
              <a:buNone/>
            </a:pPr>
            <a:r>
              <a:rPr lang="pt-BR" sz="1600" dirty="0" smtClean="0"/>
              <a:t>G. </a:t>
            </a:r>
            <a:r>
              <a:rPr lang="pt-BR" sz="1600" dirty="0" err="1" smtClean="0"/>
              <a:t>None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above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6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478636"/>
            <a:ext cx="8229600" cy="2111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Which statements are true about comparing two instances of the same class, given that the</a:t>
            </a:r>
          </a:p>
          <a:p>
            <a:pPr>
              <a:buNone/>
            </a:pPr>
            <a:r>
              <a:rPr lang="en-US" sz="1600" dirty="0" smtClean="0"/>
              <a:t>equals() and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methods have been properly overridden? (Choose all that apply.)</a:t>
            </a:r>
          </a:p>
          <a:p>
            <a:pPr>
              <a:buNone/>
            </a:pPr>
            <a:r>
              <a:rPr lang="en-US" sz="1600" dirty="0" smtClean="0"/>
              <a:t>A. If the equals() method returns true,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== might return false</a:t>
            </a:r>
          </a:p>
          <a:p>
            <a:pPr>
              <a:buNone/>
            </a:pPr>
            <a:r>
              <a:rPr lang="en-US" sz="1600" dirty="0" smtClean="0"/>
              <a:t>B. If the equals() method returns false,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== might return true</a:t>
            </a:r>
          </a:p>
          <a:p>
            <a:pPr>
              <a:buNone/>
            </a:pPr>
            <a:r>
              <a:rPr lang="en-US" sz="1600" dirty="0" smtClean="0"/>
              <a:t>C.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== returns true, the equals() method must return true</a:t>
            </a:r>
          </a:p>
          <a:p>
            <a:pPr>
              <a:buNone/>
            </a:pPr>
            <a:r>
              <a:rPr lang="en-US" sz="1600" dirty="0" smtClean="0"/>
              <a:t>D.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== returns true, the equals() method might return true</a:t>
            </a:r>
          </a:p>
          <a:p>
            <a:pPr>
              <a:buNone/>
            </a:pPr>
            <a:r>
              <a:rPr lang="en-US" sz="1600" dirty="0" smtClean="0"/>
              <a:t>E.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!= returns true, the equals() method might return true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6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478636"/>
            <a:ext cx="8229600" cy="2111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Which statements are true about comparing two instances of the same class, given that the</a:t>
            </a:r>
          </a:p>
          <a:p>
            <a:pPr>
              <a:buNone/>
            </a:pPr>
            <a:r>
              <a:rPr lang="en-US" sz="1600" dirty="0" smtClean="0"/>
              <a:t>equals() and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methods have been properly overridden? (Choose all that apply.)</a:t>
            </a:r>
          </a:p>
          <a:p>
            <a:pPr>
              <a:buNone/>
            </a:pPr>
            <a:r>
              <a:rPr lang="en-US" sz="1600" dirty="0" smtClean="0"/>
              <a:t>A. If the equals() method returns true,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== might return false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B. If the equals() method returns false, the </a:t>
            </a:r>
            <a:r>
              <a:rPr lang="en-US" sz="1600" b="1" dirty="0" err="1" smtClean="0">
                <a:solidFill>
                  <a:srgbClr val="00B050"/>
                </a:solidFill>
              </a:rPr>
              <a:t>hashCode</a:t>
            </a:r>
            <a:r>
              <a:rPr lang="en-US" sz="1600" b="1" dirty="0" smtClean="0">
                <a:solidFill>
                  <a:srgbClr val="00B050"/>
                </a:solidFill>
              </a:rPr>
              <a:t>() comparison == might return true</a:t>
            </a:r>
          </a:p>
          <a:p>
            <a:pPr>
              <a:buNone/>
            </a:pPr>
            <a:r>
              <a:rPr lang="en-US" sz="1600" dirty="0" smtClean="0"/>
              <a:t>C.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== returns true, the equals() method must return true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If the </a:t>
            </a:r>
            <a:r>
              <a:rPr lang="en-US" sz="1600" b="1" dirty="0" err="1" smtClean="0">
                <a:solidFill>
                  <a:srgbClr val="00B050"/>
                </a:solidFill>
              </a:rPr>
              <a:t>hashCode</a:t>
            </a:r>
            <a:r>
              <a:rPr lang="en-US" sz="1600" b="1" dirty="0" smtClean="0">
                <a:solidFill>
                  <a:srgbClr val="00B050"/>
                </a:solidFill>
              </a:rPr>
              <a:t>() comparison == returns true, the equals() method might return true</a:t>
            </a:r>
          </a:p>
          <a:p>
            <a:pPr>
              <a:buNone/>
            </a:pPr>
            <a:r>
              <a:rPr lang="en-US" sz="1600" dirty="0" smtClean="0"/>
              <a:t>E.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comparison != returns true, the equals() method might return true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7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7"/>
            <a:ext cx="9144000" cy="6736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java.util</a:t>
            </a:r>
            <a:r>
              <a:rPr lang="en-US" sz="1600" dirty="0" smtClean="0"/>
              <a:t>.*;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MapEQ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		Map&lt;</a:t>
            </a:r>
            <a:r>
              <a:rPr lang="en-US" sz="1600" dirty="0" err="1" smtClean="0"/>
              <a:t>ToDos</a:t>
            </a:r>
            <a:r>
              <a:rPr lang="en-US" sz="1600" dirty="0" smtClean="0"/>
              <a:t>, String&gt; m = new </a:t>
            </a:r>
            <a:r>
              <a:rPr lang="en-US" sz="1600" dirty="0" err="1" smtClean="0"/>
              <a:t>HashMap</a:t>
            </a:r>
            <a:r>
              <a:rPr lang="en-US" sz="1600" dirty="0" smtClean="0"/>
              <a:t>&lt;</a:t>
            </a:r>
            <a:r>
              <a:rPr lang="en-US" sz="1600" dirty="0" err="1" smtClean="0"/>
              <a:t>ToDos</a:t>
            </a:r>
            <a:r>
              <a:rPr lang="en-US" sz="1600" dirty="0" smtClean="0"/>
              <a:t>, String&gt;();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t1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("Monday");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t2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("Monday");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t3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("Tuesday");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(t1, "</a:t>
            </a:r>
            <a:r>
              <a:rPr lang="en-US" sz="1600" dirty="0" err="1" smtClean="0"/>
              <a:t>doLaundry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(t2, "</a:t>
            </a:r>
            <a:r>
              <a:rPr lang="en-US" sz="1600" dirty="0" err="1" smtClean="0"/>
              <a:t>payBills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(t3, "</a:t>
            </a:r>
            <a:r>
              <a:rPr lang="en-US" sz="1600" dirty="0" err="1" smtClean="0"/>
              <a:t>cleanAttic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m.size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} }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ToDos</a:t>
            </a: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String day;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ToDos</a:t>
            </a:r>
            <a:r>
              <a:rPr lang="en-US" sz="1600" dirty="0" smtClean="0"/>
              <a:t>(String d) { day = d; }</a:t>
            </a:r>
          </a:p>
          <a:p>
            <a:pPr>
              <a:buNone/>
            </a:pPr>
            <a:r>
              <a:rPr lang="en-US" sz="1600" dirty="0" smtClean="0"/>
              <a:t>	public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equals(Object o) {</a:t>
            </a:r>
          </a:p>
          <a:p>
            <a:pPr>
              <a:buNone/>
            </a:pPr>
            <a:r>
              <a:rPr lang="en-US" sz="1600" dirty="0" smtClean="0"/>
              <a:t>		return ((</a:t>
            </a:r>
            <a:r>
              <a:rPr lang="en-US" sz="1600" dirty="0" err="1" smtClean="0"/>
              <a:t>ToDos</a:t>
            </a:r>
            <a:r>
              <a:rPr lang="en-US" sz="1600" dirty="0" smtClean="0"/>
              <a:t>)o).day == </a:t>
            </a:r>
            <a:r>
              <a:rPr lang="en-US" sz="1600" dirty="0" err="1" smtClean="0"/>
              <a:t>this.day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//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{ return 9;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Which is correct? (Choose all that apply.)</a:t>
            </a:r>
          </a:p>
          <a:p>
            <a:pPr>
              <a:buNone/>
            </a:pPr>
            <a:r>
              <a:rPr lang="en-US" sz="1600" dirty="0" smtClean="0"/>
              <a:t>A. As the code stands it will not compile</a:t>
            </a:r>
          </a:p>
          <a:p>
            <a:pPr>
              <a:buNone/>
            </a:pPr>
            <a:r>
              <a:rPr lang="en-US" sz="1600" dirty="0" smtClean="0"/>
              <a:t>B. As the code stands the output will be 2</a:t>
            </a:r>
          </a:p>
          <a:p>
            <a:pPr>
              <a:buNone/>
            </a:pPr>
            <a:r>
              <a:rPr lang="en-US" sz="1600" dirty="0" smtClean="0"/>
              <a:t>C. As the code stands the output will be 3</a:t>
            </a:r>
          </a:p>
          <a:p>
            <a:pPr>
              <a:buNone/>
            </a:pPr>
            <a:r>
              <a:rPr lang="en-US" sz="1600" dirty="0" smtClean="0"/>
              <a:t>D.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output will be 2</a:t>
            </a:r>
          </a:p>
          <a:p>
            <a:pPr>
              <a:buNone/>
            </a:pPr>
            <a:r>
              <a:rPr lang="en-US" sz="1600" dirty="0" smtClean="0"/>
              <a:t>E.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output will be 3</a:t>
            </a:r>
          </a:p>
          <a:p>
            <a:pPr>
              <a:buNone/>
            </a:pPr>
            <a:r>
              <a:rPr lang="en-US" sz="1600" dirty="0" smtClean="0"/>
              <a:t>F.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code will not compile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7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7"/>
            <a:ext cx="9144000" cy="6736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java.util</a:t>
            </a:r>
            <a:r>
              <a:rPr lang="en-US" sz="1600" dirty="0" smtClean="0"/>
              <a:t>.*;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MapEQ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		Map&lt;</a:t>
            </a:r>
            <a:r>
              <a:rPr lang="en-US" sz="1600" dirty="0" err="1" smtClean="0"/>
              <a:t>ToDos</a:t>
            </a:r>
            <a:r>
              <a:rPr lang="en-US" sz="1600" dirty="0" smtClean="0"/>
              <a:t>, String&gt; m = new </a:t>
            </a:r>
            <a:r>
              <a:rPr lang="en-US" sz="1600" dirty="0" err="1" smtClean="0"/>
              <a:t>HashMap</a:t>
            </a:r>
            <a:r>
              <a:rPr lang="en-US" sz="1600" dirty="0" smtClean="0"/>
              <a:t>&lt;</a:t>
            </a:r>
            <a:r>
              <a:rPr lang="en-US" sz="1600" dirty="0" err="1" smtClean="0"/>
              <a:t>ToDos</a:t>
            </a:r>
            <a:r>
              <a:rPr lang="en-US" sz="1600" dirty="0" smtClean="0"/>
              <a:t>, String&gt;();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t1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("Monday");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t2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("Monday");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t3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("Tuesday");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(t1, "</a:t>
            </a:r>
            <a:r>
              <a:rPr lang="en-US" sz="1600" dirty="0" err="1" smtClean="0"/>
              <a:t>doLaundry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(t2, "</a:t>
            </a:r>
            <a:r>
              <a:rPr lang="en-US" sz="1600" dirty="0" err="1" smtClean="0"/>
              <a:t>payBills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(t3, "</a:t>
            </a:r>
            <a:r>
              <a:rPr lang="en-US" sz="1600" dirty="0" err="1" smtClean="0"/>
              <a:t>cleanAttic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m.size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} }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ToDos</a:t>
            </a: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String day;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ToDos</a:t>
            </a:r>
            <a:r>
              <a:rPr lang="en-US" sz="1600" dirty="0" smtClean="0"/>
              <a:t>(String d) { day = d; }</a:t>
            </a:r>
          </a:p>
          <a:p>
            <a:pPr>
              <a:buNone/>
            </a:pPr>
            <a:r>
              <a:rPr lang="en-US" sz="1600" dirty="0" smtClean="0"/>
              <a:t>	public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equals(Object o) {</a:t>
            </a:r>
          </a:p>
          <a:p>
            <a:pPr>
              <a:buNone/>
            </a:pPr>
            <a:r>
              <a:rPr lang="en-US" sz="1600" dirty="0" smtClean="0"/>
              <a:t>		return ((</a:t>
            </a:r>
            <a:r>
              <a:rPr lang="en-US" sz="1600" dirty="0" err="1" smtClean="0"/>
              <a:t>ToDos</a:t>
            </a:r>
            <a:r>
              <a:rPr lang="en-US" sz="1600" dirty="0" smtClean="0"/>
              <a:t>)o).day == </a:t>
            </a:r>
            <a:r>
              <a:rPr lang="en-US" sz="1600" dirty="0" err="1" smtClean="0"/>
              <a:t>this.day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//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{ return 9;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Which is correct? (Choose all that apply.)</a:t>
            </a:r>
          </a:p>
          <a:p>
            <a:pPr>
              <a:buNone/>
            </a:pPr>
            <a:r>
              <a:rPr lang="en-US" sz="1600" dirty="0" smtClean="0"/>
              <a:t>A. As the code stands it will not compile</a:t>
            </a:r>
          </a:p>
          <a:p>
            <a:pPr>
              <a:buNone/>
            </a:pPr>
            <a:r>
              <a:rPr lang="en-US" sz="1600" dirty="0" smtClean="0"/>
              <a:t>B. As the code stands the output will be 2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C. As the code stands the output will be 3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If the </a:t>
            </a:r>
            <a:r>
              <a:rPr lang="en-US" sz="1600" b="1" dirty="0" err="1" smtClean="0">
                <a:solidFill>
                  <a:srgbClr val="00B050"/>
                </a:solidFill>
              </a:rPr>
              <a:t>hashCode</a:t>
            </a:r>
            <a:r>
              <a:rPr lang="en-US" sz="1600" b="1" dirty="0" smtClean="0">
                <a:solidFill>
                  <a:srgbClr val="00B050"/>
                </a:solidFill>
              </a:rPr>
              <a:t>() method is uncommented the output will be 2</a:t>
            </a:r>
          </a:p>
          <a:p>
            <a:pPr>
              <a:buNone/>
            </a:pPr>
            <a:r>
              <a:rPr lang="en-US" sz="1600" dirty="0" smtClean="0"/>
              <a:t>E.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output will be 3</a:t>
            </a:r>
          </a:p>
          <a:p>
            <a:pPr>
              <a:buNone/>
            </a:pPr>
            <a:r>
              <a:rPr lang="en-US" sz="1600" dirty="0" smtClean="0"/>
              <a:t>F.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code will not compile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8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7"/>
            <a:ext cx="9144000" cy="5066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3. class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extends Thread {</a:t>
            </a:r>
          </a:p>
          <a:p>
            <a:pPr>
              <a:buNone/>
            </a:pPr>
            <a:r>
              <a:rPr lang="en-US" sz="1600" dirty="0" smtClean="0"/>
              <a:t>4. 	public static void main(String 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5. 		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t = new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6. 		Thread x = new Thread(t);</a:t>
            </a:r>
          </a:p>
          <a:p>
            <a:pPr>
              <a:buNone/>
            </a:pPr>
            <a:r>
              <a:rPr lang="en-US" sz="1600" dirty="0" smtClean="0"/>
              <a:t>7. 		</a:t>
            </a:r>
            <a:r>
              <a:rPr lang="en-US" sz="1600" dirty="0" err="1" smtClean="0"/>
              <a:t>x.start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8. 	}</a:t>
            </a:r>
          </a:p>
          <a:p>
            <a:pPr>
              <a:buNone/>
            </a:pPr>
            <a:r>
              <a:rPr lang="en-US" sz="1600" dirty="0" smtClean="0"/>
              <a:t>9. 	public void run() {</a:t>
            </a:r>
          </a:p>
          <a:p>
            <a:pPr>
              <a:buNone/>
            </a:pPr>
            <a:r>
              <a:rPr lang="en-US" sz="1600" dirty="0" smtClean="0"/>
              <a:t>10. 	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=0;i&lt;3;++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11. 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 + "..");</a:t>
            </a:r>
          </a:p>
          <a:p>
            <a:pPr>
              <a:buNone/>
            </a:pPr>
            <a:r>
              <a:rPr lang="en-US" sz="1600" dirty="0" smtClean="0"/>
              <a:t>12. } } }</a:t>
            </a:r>
          </a:p>
          <a:p>
            <a:pPr>
              <a:buNone/>
            </a:pPr>
            <a:r>
              <a:rPr lang="en-US" sz="1600" dirty="0" smtClean="0"/>
              <a:t>What is the result of this code?</a:t>
            </a:r>
          </a:p>
          <a:p>
            <a:pPr>
              <a:buNone/>
            </a:pPr>
            <a:r>
              <a:rPr lang="en-US" sz="1600" dirty="0" smtClean="0"/>
              <a:t>A. Compilation fails</a:t>
            </a:r>
          </a:p>
          <a:p>
            <a:pPr>
              <a:buNone/>
            </a:pPr>
            <a:r>
              <a:rPr lang="en-US" sz="1600" dirty="0" smtClean="0"/>
              <a:t>B. 1..2..3..</a:t>
            </a:r>
          </a:p>
          <a:p>
            <a:pPr>
              <a:buNone/>
            </a:pPr>
            <a:r>
              <a:rPr lang="en-US" sz="1600" dirty="0" smtClean="0"/>
              <a:t>C. 0..1..2..3..</a:t>
            </a:r>
          </a:p>
          <a:p>
            <a:pPr>
              <a:buNone/>
            </a:pPr>
            <a:r>
              <a:rPr lang="en-US" sz="1600" dirty="0" smtClean="0"/>
              <a:t>D. 0..1..2..</a:t>
            </a:r>
          </a:p>
          <a:p>
            <a:pPr>
              <a:buNone/>
            </a:pPr>
            <a:r>
              <a:rPr lang="en-US" sz="1600" dirty="0" smtClean="0"/>
              <a:t>E. An exception occurs at runtime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8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7"/>
            <a:ext cx="9144000" cy="5066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3. class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extends Thread {</a:t>
            </a:r>
          </a:p>
          <a:p>
            <a:pPr>
              <a:buNone/>
            </a:pPr>
            <a:r>
              <a:rPr lang="en-US" sz="1600" dirty="0" smtClean="0"/>
              <a:t>4. 	public static void main(String 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5. 		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 t = new </a:t>
            </a:r>
            <a:r>
              <a:rPr lang="en-US" sz="1600" dirty="0" err="1" smtClean="0"/>
              <a:t>MyThread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6. 		Thread x = new Thread(t);</a:t>
            </a:r>
          </a:p>
          <a:p>
            <a:pPr>
              <a:buNone/>
            </a:pPr>
            <a:r>
              <a:rPr lang="en-US" sz="1600" dirty="0" smtClean="0"/>
              <a:t>7. 		</a:t>
            </a:r>
            <a:r>
              <a:rPr lang="en-US" sz="1600" dirty="0" err="1" smtClean="0"/>
              <a:t>x.start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8. 	}</a:t>
            </a:r>
          </a:p>
          <a:p>
            <a:pPr>
              <a:buNone/>
            </a:pPr>
            <a:r>
              <a:rPr lang="en-US" sz="1600" dirty="0" smtClean="0"/>
              <a:t>9. 	public void run() {</a:t>
            </a:r>
          </a:p>
          <a:p>
            <a:pPr>
              <a:buNone/>
            </a:pPr>
            <a:r>
              <a:rPr lang="en-US" sz="1600" dirty="0" smtClean="0"/>
              <a:t>10. 	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=0;i&lt;3;++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11. 	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 + "..");</a:t>
            </a:r>
          </a:p>
          <a:p>
            <a:pPr>
              <a:buNone/>
            </a:pPr>
            <a:r>
              <a:rPr lang="en-US" sz="1600" dirty="0" smtClean="0"/>
              <a:t>12. } } }</a:t>
            </a:r>
          </a:p>
          <a:p>
            <a:pPr>
              <a:buNone/>
            </a:pPr>
            <a:r>
              <a:rPr lang="en-US" sz="1600" dirty="0" smtClean="0"/>
              <a:t>What is the result of this code?</a:t>
            </a:r>
          </a:p>
          <a:p>
            <a:pPr>
              <a:buNone/>
            </a:pPr>
            <a:r>
              <a:rPr lang="en-US" sz="1600" dirty="0" smtClean="0"/>
              <a:t>A. Compilation fails</a:t>
            </a:r>
          </a:p>
          <a:p>
            <a:pPr>
              <a:buNone/>
            </a:pPr>
            <a:r>
              <a:rPr lang="en-US" sz="1600" dirty="0" smtClean="0"/>
              <a:t>B. 1..2..3..</a:t>
            </a:r>
          </a:p>
          <a:p>
            <a:pPr>
              <a:buNone/>
            </a:pPr>
            <a:r>
              <a:rPr lang="en-US" sz="1600" dirty="0" smtClean="0"/>
              <a:t>C. 0..1..2..3..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0..1..2..</a:t>
            </a:r>
          </a:p>
          <a:p>
            <a:pPr>
              <a:buNone/>
            </a:pPr>
            <a:r>
              <a:rPr lang="en-US" sz="1600" dirty="0" smtClean="0"/>
              <a:t>E. An exception occurs at runtime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9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6"/>
            <a:ext cx="9144000" cy="5665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Assume you have a class that holds two private variables: a and b. Which of the following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pairs can prevent concurrent access problems in that class? (Choose all that apply.)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A. 	public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read(){return </a:t>
            </a:r>
            <a:r>
              <a:rPr lang="en-US" sz="1600" dirty="0" err="1" smtClean="0">
                <a:solidFill>
                  <a:srgbClr val="0070C0"/>
                </a:solidFill>
              </a:rPr>
              <a:t>a+b</a:t>
            </a:r>
            <a:r>
              <a:rPr lang="en-US" sz="1600" dirty="0" smtClean="0">
                <a:solidFill>
                  <a:srgbClr val="0070C0"/>
                </a:solidFill>
              </a:rPr>
              <a:t>;}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public void set(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a,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b){</a:t>
            </a:r>
            <a:r>
              <a:rPr lang="en-US" sz="1600" dirty="0" err="1" smtClean="0">
                <a:solidFill>
                  <a:srgbClr val="0070C0"/>
                </a:solidFill>
              </a:rPr>
              <a:t>this.a</a:t>
            </a:r>
            <a:r>
              <a:rPr lang="en-US" sz="1600" dirty="0" smtClean="0">
                <a:solidFill>
                  <a:srgbClr val="0070C0"/>
                </a:solidFill>
              </a:rPr>
              <a:t>=</a:t>
            </a:r>
            <a:r>
              <a:rPr lang="en-US" sz="1600" dirty="0" err="1" smtClean="0">
                <a:solidFill>
                  <a:srgbClr val="0070C0"/>
                </a:solidFill>
              </a:rPr>
              <a:t>a;this.b</a:t>
            </a:r>
            <a:r>
              <a:rPr lang="en-US" sz="1600" dirty="0" smtClean="0">
                <a:solidFill>
                  <a:srgbClr val="0070C0"/>
                </a:solidFill>
              </a:rPr>
              <a:t>=b;}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B. 	public synchronized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read(){return </a:t>
            </a:r>
            <a:r>
              <a:rPr lang="en-US" sz="1600" dirty="0" err="1" smtClean="0">
                <a:solidFill>
                  <a:srgbClr val="0070C0"/>
                </a:solidFill>
              </a:rPr>
              <a:t>a+b</a:t>
            </a:r>
            <a:r>
              <a:rPr lang="en-US" sz="1600" dirty="0" smtClean="0">
                <a:solidFill>
                  <a:srgbClr val="0070C0"/>
                </a:solidFill>
              </a:rPr>
              <a:t>;}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public synchronized void set(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a,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b){</a:t>
            </a:r>
            <a:r>
              <a:rPr lang="en-US" sz="1600" dirty="0" err="1" smtClean="0">
                <a:solidFill>
                  <a:srgbClr val="0070C0"/>
                </a:solidFill>
              </a:rPr>
              <a:t>this.a</a:t>
            </a:r>
            <a:r>
              <a:rPr lang="en-US" sz="1600" dirty="0" smtClean="0">
                <a:solidFill>
                  <a:srgbClr val="0070C0"/>
                </a:solidFill>
              </a:rPr>
              <a:t>=</a:t>
            </a:r>
            <a:r>
              <a:rPr lang="en-US" sz="1600" dirty="0" err="1" smtClean="0">
                <a:solidFill>
                  <a:srgbClr val="0070C0"/>
                </a:solidFill>
              </a:rPr>
              <a:t>a;this.b</a:t>
            </a:r>
            <a:r>
              <a:rPr lang="en-US" sz="1600" dirty="0" smtClean="0">
                <a:solidFill>
                  <a:srgbClr val="0070C0"/>
                </a:solidFill>
              </a:rPr>
              <a:t>=b;}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C. 	public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read(){synchronized(a){return </a:t>
            </a:r>
            <a:r>
              <a:rPr lang="en-US" sz="1600" dirty="0" err="1" smtClean="0">
                <a:solidFill>
                  <a:srgbClr val="0070C0"/>
                </a:solidFill>
              </a:rPr>
              <a:t>a+b</a:t>
            </a:r>
            <a:r>
              <a:rPr lang="en-US" sz="1600" dirty="0" smtClean="0">
                <a:solidFill>
                  <a:srgbClr val="0070C0"/>
                </a:solidFill>
              </a:rPr>
              <a:t>;}}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public void set(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a,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b){synchronized(a){</a:t>
            </a:r>
            <a:r>
              <a:rPr lang="en-US" sz="1600" dirty="0" err="1" smtClean="0">
                <a:solidFill>
                  <a:srgbClr val="0070C0"/>
                </a:solidFill>
              </a:rPr>
              <a:t>this.a</a:t>
            </a:r>
            <a:r>
              <a:rPr lang="en-US" sz="1600" dirty="0" smtClean="0">
                <a:solidFill>
                  <a:srgbClr val="0070C0"/>
                </a:solidFill>
              </a:rPr>
              <a:t>=</a:t>
            </a:r>
            <a:r>
              <a:rPr lang="en-US" sz="1600" dirty="0" err="1" smtClean="0">
                <a:solidFill>
                  <a:srgbClr val="0070C0"/>
                </a:solidFill>
              </a:rPr>
              <a:t>a;this.b</a:t>
            </a:r>
            <a:r>
              <a:rPr lang="en-US" sz="1600" dirty="0" smtClean="0">
                <a:solidFill>
                  <a:srgbClr val="0070C0"/>
                </a:solidFill>
              </a:rPr>
              <a:t>=b;}}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D. 	public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read(){synchronized(a){return </a:t>
            </a:r>
            <a:r>
              <a:rPr lang="en-US" sz="1600" dirty="0" err="1" smtClean="0">
                <a:solidFill>
                  <a:srgbClr val="0070C0"/>
                </a:solidFill>
              </a:rPr>
              <a:t>a+b</a:t>
            </a:r>
            <a:r>
              <a:rPr lang="en-US" sz="1600" dirty="0" smtClean="0">
                <a:solidFill>
                  <a:srgbClr val="0070C0"/>
                </a:solidFill>
              </a:rPr>
              <a:t>;}}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public void set(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a,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b){synchronized(b){</a:t>
            </a:r>
            <a:r>
              <a:rPr lang="en-US" sz="1600" dirty="0" err="1" smtClean="0">
                <a:solidFill>
                  <a:srgbClr val="0070C0"/>
                </a:solidFill>
              </a:rPr>
              <a:t>this.a</a:t>
            </a:r>
            <a:r>
              <a:rPr lang="en-US" sz="1600" dirty="0" smtClean="0">
                <a:solidFill>
                  <a:srgbClr val="0070C0"/>
                </a:solidFill>
              </a:rPr>
              <a:t>=</a:t>
            </a:r>
            <a:r>
              <a:rPr lang="en-US" sz="1600" dirty="0" err="1" smtClean="0">
                <a:solidFill>
                  <a:srgbClr val="0070C0"/>
                </a:solidFill>
              </a:rPr>
              <a:t>a;this.b</a:t>
            </a:r>
            <a:r>
              <a:rPr lang="en-US" sz="1600" dirty="0" smtClean="0">
                <a:solidFill>
                  <a:srgbClr val="0070C0"/>
                </a:solidFill>
              </a:rPr>
              <a:t>=b;}}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E. 	public synchronized(this)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read(){return </a:t>
            </a:r>
            <a:r>
              <a:rPr lang="en-US" sz="1600" dirty="0" err="1" smtClean="0">
                <a:solidFill>
                  <a:srgbClr val="0070C0"/>
                </a:solidFill>
              </a:rPr>
              <a:t>a+b</a:t>
            </a:r>
            <a:r>
              <a:rPr lang="en-US" sz="1600" dirty="0" smtClean="0">
                <a:solidFill>
                  <a:srgbClr val="0070C0"/>
                </a:solidFill>
              </a:rPr>
              <a:t>;}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public synchronized(this) void set(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a,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b){</a:t>
            </a:r>
            <a:r>
              <a:rPr lang="en-US" sz="1600" dirty="0" err="1" smtClean="0">
                <a:solidFill>
                  <a:srgbClr val="0070C0"/>
                </a:solidFill>
              </a:rPr>
              <a:t>this.a</a:t>
            </a:r>
            <a:r>
              <a:rPr lang="en-US" sz="1600" dirty="0" smtClean="0">
                <a:solidFill>
                  <a:srgbClr val="0070C0"/>
                </a:solidFill>
              </a:rPr>
              <a:t>=</a:t>
            </a:r>
            <a:r>
              <a:rPr lang="en-US" sz="1600" dirty="0" err="1" smtClean="0">
                <a:solidFill>
                  <a:srgbClr val="0070C0"/>
                </a:solidFill>
              </a:rPr>
              <a:t>a;this.b</a:t>
            </a:r>
            <a:r>
              <a:rPr lang="en-US" sz="1600" dirty="0" smtClean="0">
                <a:solidFill>
                  <a:srgbClr val="0070C0"/>
                </a:solidFill>
              </a:rPr>
              <a:t>=b;}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F. 	public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read(){synchronized(this){return </a:t>
            </a:r>
            <a:r>
              <a:rPr lang="en-US" sz="1600" dirty="0" err="1" smtClean="0">
                <a:solidFill>
                  <a:srgbClr val="0070C0"/>
                </a:solidFill>
              </a:rPr>
              <a:t>a+b</a:t>
            </a:r>
            <a:r>
              <a:rPr lang="en-US" sz="1600" dirty="0" smtClean="0">
                <a:solidFill>
                  <a:srgbClr val="0070C0"/>
                </a:solidFill>
              </a:rPr>
              <a:t>;}}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public void set(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a, </a:t>
            </a:r>
            <a:r>
              <a:rPr lang="en-US" sz="1600" dirty="0" err="1" smtClean="0">
                <a:solidFill>
                  <a:srgbClr val="0070C0"/>
                </a:solidFill>
              </a:rPr>
              <a:t>int</a:t>
            </a:r>
            <a:r>
              <a:rPr lang="en-US" sz="1600" dirty="0" smtClean="0">
                <a:solidFill>
                  <a:srgbClr val="0070C0"/>
                </a:solidFill>
              </a:rPr>
              <a:t> b){synchronized(this){</a:t>
            </a:r>
            <a:r>
              <a:rPr lang="en-US" sz="1600" dirty="0" err="1" smtClean="0">
                <a:solidFill>
                  <a:srgbClr val="0070C0"/>
                </a:solidFill>
              </a:rPr>
              <a:t>this.a</a:t>
            </a:r>
            <a:r>
              <a:rPr lang="en-US" sz="1600" dirty="0" smtClean="0">
                <a:solidFill>
                  <a:srgbClr val="0070C0"/>
                </a:solidFill>
              </a:rPr>
              <a:t>=</a:t>
            </a:r>
            <a:r>
              <a:rPr lang="en-US" sz="1600" dirty="0" err="1" smtClean="0">
                <a:solidFill>
                  <a:srgbClr val="0070C0"/>
                </a:solidFill>
              </a:rPr>
              <a:t>a;this.b</a:t>
            </a:r>
            <a:r>
              <a:rPr lang="en-US" sz="1600" dirty="0" smtClean="0">
                <a:solidFill>
                  <a:srgbClr val="0070C0"/>
                </a:solidFill>
              </a:rPr>
              <a:t>=b;}}</a:t>
            </a:r>
            <a:endParaRPr lang="pt-BR" sz="1600" dirty="0">
              <a:solidFill>
                <a:srgbClr val="0070C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9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6"/>
            <a:ext cx="9144000" cy="5665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Assume you have a class that holds two private variables: a and b. Which of the following</a:t>
            </a:r>
          </a:p>
          <a:p>
            <a:pPr>
              <a:buNone/>
            </a:pPr>
            <a:r>
              <a:rPr lang="en-US" sz="1600" dirty="0" smtClean="0"/>
              <a:t>pairs can prevent concurrent access problems in that class? (Choose all that apply.)</a:t>
            </a:r>
          </a:p>
          <a:p>
            <a:pPr>
              <a:buNone/>
            </a:pPr>
            <a:r>
              <a:rPr lang="en-US" sz="1600" dirty="0" smtClean="0"/>
              <a:t>A. 	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read(){return </a:t>
            </a:r>
            <a:r>
              <a:rPr lang="en-US" sz="1600" dirty="0" err="1" smtClean="0"/>
              <a:t>a+b</a:t>
            </a:r>
            <a:r>
              <a:rPr lang="en-US" sz="1600" dirty="0" smtClean="0"/>
              <a:t>;}</a:t>
            </a:r>
          </a:p>
          <a:p>
            <a:pPr>
              <a:buNone/>
            </a:pPr>
            <a:r>
              <a:rPr lang="en-US" sz="1600" dirty="0" smtClean="0"/>
              <a:t>	public void set(</a:t>
            </a:r>
            <a:r>
              <a:rPr lang="en-US" sz="1600" dirty="0" err="1" smtClean="0"/>
              <a:t>int</a:t>
            </a:r>
            <a:r>
              <a:rPr lang="en-US" sz="1600" dirty="0" smtClean="0"/>
              <a:t> a, </a:t>
            </a:r>
            <a:r>
              <a:rPr lang="en-US" sz="1600" dirty="0" err="1" smtClean="0"/>
              <a:t>int</a:t>
            </a:r>
            <a:r>
              <a:rPr lang="en-US" sz="1600" dirty="0" smtClean="0"/>
              <a:t> b){</a:t>
            </a:r>
            <a:r>
              <a:rPr lang="en-US" sz="1600" dirty="0" err="1" smtClean="0"/>
              <a:t>this.a</a:t>
            </a:r>
            <a:r>
              <a:rPr lang="en-US" sz="1600" dirty="0" smtClean="0"/>
              <a:t>=</a:t>
            </a:r>
            <a:r>
              <a:rPr lang="en-US" sz="1600" dirty="0" err="1" smtClean="0"/>
              <a:t>a;this.b</a:t>
            </a:r>
            <a:r>
              <a:rPr lang="en-US" sz="1600" dirty="0" smtClean="0"/>
              <a:t>=b;}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B. 	public synchronized </a:t>
            </a:r>
            <a:r>
              <a:rPr lang="en-US" sz="1600" b="1" dirty="0" err="1" smtClean="0">
                <a:solidFill>
                  <a:srgbClr val="00B050"/>
                </a:solidFill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</a:rPr>
              <a:t> read(){return </a:t>
            </a:r>
            <a:r>
              <a:rPr lang="en-US" sz="1600" b="1" dirty="0" err="1" smtClean="0">
                <a:solidFill>
                  <a:srgbClr val="00B050"/>
                </a:solidFill>
              </a:rPr>
              <a:t>a+b</a:t>
            </a:r>
            <a:r>
              <a:rPr lang="en-US" sz="1600" b="1" dirty="0" smtClean="0">
                <a:solidFill>
                  <a:srgbClr val="00B050"/>
                </a:solidFill>
              </a:rPr>
              <a:t>;}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	public synchronized void set(</a:t>
            </a:r>
            <a:r>
              <a:rPr lang="en-US" sz="1600" b="1" dirty="0" err="1" smtClean="0">
                <a:solidFill>
                  <a:srgbClr val="00B050"/>
                </a:solidFill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</a:rPr>
              <a:t> a, </a:t>
            </a:r>
            <a:r>
              <a:rPr lang="en-US" sz="1600" b="1" dirty="0" err="1" smtClean="0">
                <a:solidFill>
                  <a:srgbClr val="00B050"/>
                </a:solidFill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</a:rPr>
              <a:t> b){</a:t>
            </a:r>
            <a:r>
              <a:rPr lang="en-US" sz="1600" b="1" dirty="0" err="1" smtClean="0">
                <a:solidFill>
                  <a:srgbClr val="00B050"/>
                </a:solidFill>
              </a:rPr>
              <a:t>this.a</a:t>
            </a:r>
            <a:r>
              <a:rPr lang="en-US" sz="1600" b="1" dirty="0" smtClean="0">
                <a:solidFill>
                  <a:srgbClr val="00B050"/>
                </a:solidFill>
              </a:rPr>
              <a:t>=</a:t>
            </a:r>
            <a:r>
              <a:rPr lang="en-US" sz="1600" b="1" dirty="0" err="1" smtClean="0">
                <a:solidFill>
                  <a:srgbClr val="00B050"/>
                </a:solidFill>
              </a:rPr>
              <a:t>a;this.b</a:t>
            </a:r>
            <a:r>
              <a:rPr lang="en-US" sz="1600" b="1" dirty="0" smtClean="0">
                <a:solidFill>
                  <a:srgbClr val="00B050"/>
                </a:solidFill>
              </a:rPr>
              <a:t>=b;}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C. 	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read(){synchronized(a){return </a:t>
            </a:r>
            <a:r>
              <a:rPr lang="en-US" sz="1600" dirty="0" err="1" smtClean="0"/>
              <a:t>a+b</a:t>
            </a:r>
            <a:r>
              <a:rPr lang="en-US" sz="1600" dirty="0" smtClean="0"/>
              <a:t>;}}</a:t>
            </a:r>
          </a:p>
          <a:p>
            <a:pPr>
              <a:buNone/>
            </a:pPr>
            <a:r>
              <a:rPr lang="en-US" sz="1600" dirty="0" smtClean="0"/>
              <a:t>	public void set(</a:t>
            </a:r>
            <a:r>
              <a:rPr lang="en-US" sz="1600" dirty="0" err="1" smtClean="0"/>
              <a:t>int</a:t>
            </a:r>
            <a:r>
              <a:rPr lang="en-US" sz="1600" dirty="0" smtClean="0"/>
              <a:t> a, </a:t>
            </a:r>
            <a:r>
              <a:rPr lang="en-US" sz="1600" dirty="0" err="1" smtClean="0"/>
              <a:t>int</a:t>
            </a:r>
            <a:r>
              <a:rPr lang="en-US" sz="1600" dirty="0" smtClean="0"/>
              <a:t> b){synchronized(a){</a:t>
            </a:r>
            <a:r>
              <a:rPr lang="en-US" sz="1600" dirty="0" err="1" smtClean="0"/>
              <a:t>this.a</a:t>
            </a:r>
            <a:r>
              <a:rPr lang="en-US" sz="1600" dirty="0" smtClean="0"/>
              <a:t>=</a:t>
            </a:r>
            <a:r>
              <a:rPr lang="en-US" sz="1600" dirty="0" err="1" smtClean="0"/>
              <a:t>a;this.b</a:t>
            </a:r>
            <a:r>
              <a:rPr lang="en-US" sz="1600" dirty="0" smtClean="0"/>
              <a:t>=b;}}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D. 	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read(){synchronized(a){return </a:t>
            </a:r>
            <a:r>
              <a:rPr lang="en-US" sz="1600" dirty="0" err="1" smtClean="0"/>
              <a:t>a+b</a:t>
            </a:r>
            <a:r>
              <a:rPr lang="en-US" sz="1600" dirty="0" smtClean="0"/>
              <a:t>;}}</a:t>
            </a:r>
          </a:p>
          <a:p>
            <a:pPr>
              <a:buNone/>
            </a:pPr>
            <a:r>
              <a:rPr lang="en-US" sz="1600" dirty="0" smtClean="0"/>
              <a:t>	public void set(</a:t>
            </a:r>
            <a:r>
              <a:rPr lang="en-US" sz="1600" dirty="0" err="1" smtClean="0"/>
              <a:t>int</a:t>
            </a:r>
            <a:r>
              <a:rPr lang="en-US" sz="1600" dirty="0" smtClean="0"/>
              <a:t> a, </a:t>
            </a:r>
            <a:r>
              <a:rPr lang="en-US" sz="1600" dirty="0" err="1" smtClean="0"/>
              <a:t>int</a:t>
            </a:r>
            <a:r>
              <a:rPr lang="en-US" sz="1600" dirty="0" smtClean="0"/>
              <a:t> b){synchronized(b){</a:t>
            </a:r>
            <a:r>
              <a:rPr lang="en-US" sz="1600" dirty="0" err="1" smtClean="0"/>
              <a:t>this.a</a:t>
            </a:r>
            <a:r>
              <a:rPr lang="en-US" sz="1600" dirty="0" smtClean="0"/>
              <a:t>=</a:t>
            </a:r>
            <a:r>
              <a:rPr lang="en-US" sz="1600" dirty="0" err="1" smtClean="0"/>
              <a:t>a;this.b</a:t>
            </a:r>
            <a:r>
              <a:rPr lang="en-US" sz="1600" dirty="0" smtClean="0"/>
              <a:t>=b;}}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E. 	public synchronized(this) </a:t>
            </a:r>
            <a:r>
              <a:rPr lang="en-US" sz="1600" dirty="0" err="1" smtClean="0"/>
              <a:t>int</a:t>
            </a:r>
            <a:r>
              <a:rPr lang="en-US" sz="1600" dirty="0" smtClean="0"/>
              <a:t> read(){return </a:t>
            </a:r>
            <a:r>
              <a:rPr lang="en-US" sz="1600" dirty="0" err="1" smtClean="0"/>
              <a:t>a+b</a:t>
            </a:r>
            <a:r>
              <a:rPr lang="en-US" sz="1600" dirty="0" smtClean="0"/>
              <a:t>;}</a:t>
            </a:r>
          </a:p>
          <a:p>
            <a:pPr>
              <a:buNone/>
            </a:pPr>
            <a:r>
              <a:rPr lang="en-US" sz="1600" dirty="0" smtClean="0"/>
              <a:t>	public synchronized(this) void set(</a:t>
            </a:r>
            <a:r>
              <a:rPr lang="en-US" sz="1600" dirty="0" err="1" smtClean="0"/>
              <a:t>int</a:t>
            </a:r>
            <a:r>
              <a:rPr lang="en-US" sz="1600" dirty="0" smtClean="0"/>
              <a:t> a, </a:t>
            </a:r>
            <a:r>
              <a:rPr lang="en-US" sz="1600" dirty="0" err="1" smtClean="0"/>
              <a:t>int</a:t>
            </a:r>
            <a:r>
              <a:rPr lang="en-US" sz="1600" dirty="0" smtClean="0"/>
              <a:t> b){</a:t>
            </a:r>
            <a:r>
              <a:rPr lang="en-US" sz="1600" dirty="0" err="1" smtClean="0"/>
              <a:t>this.a</a:t>
            </a:r>
            <a:r>
              <a:rPr lang="en-US" sz="1600" dirty="0" smtClean="0"/>
              <a:t>=</a:t>
            </a:r>
            <a:r>
              <a:rPr lang="en-US" sz="1600" dirty="0" err="1" smtClean="0"/>
              <a:t>a;this.b</a:t>
            </a:r>
            <a:r>
              <a:rPr lang="en-US" sz="1600" dirty="0" smtClean="0"/>
              <a:t>=b;}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F. 	public </a:t>
            </a:r>
            <a:r>
              <a:rPr lang="en-US" sz="1600" b="1" dirty="0" err="1" smtClean="0">
                <a:solidFill>
                  <a:srgbClr val="00B050"/>
                </a:solidFill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</a:rPr>
              <a:t> read(){synchronized(this){return </a:t>
            </a:r>
            <a:r>
              <a:rPr lang="en-US" sz="1600" b="1" dirty="0" err="1" smtClean="0">
                <a:solidFill>
                  <a:srgbClr val="00B050"/>
                </a:solidFill>
              </a:rPr>
              <a:t>a+b</a:t>
            </a:r>
            <a:r>
              <a:rPr lang="en-US" sz="1600" b="1" dirty="0" smtClean="0">
                <a:solidFill>
                  <a:srgbClr val="00B050"/>
                </a:solidFill>
              </a:rPr>
              <a:t>;}}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	public void set(</a:t>
            </a:r>
            <a:r>
              <a:rPr lang="en-US" sz="1600" b="1" dirty="0" err="1" smtClean="0">
                <a:solidFill>
                  <a:srgbClr val="00B050"/>
                </a:solidFill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</a:rPr>
              <a:t> a, </a:t>
            </a:r>
            <a:r>
              <a:rPr lang="en-US" sz="1600" b="1" dirty="0" err="1" smtClean="0">
                <a:solidFill>
                  <a:srgbClr val="00B050"/>
                </a:solidFill>
              </a:rPr>
              <a:t>int</a:t>
            </a:r>
            <a:r>
              <a:rPr lang="en-US" sz="1600" b="1" dirty="0" smtClean="0">
                <a:solidFill>
                  <a:srgbClr val="00B050"/>
                </a:solidFill>
              </a:rPr>
              <a:t> b){synchronized(this){</a:t>
            </a:r>
            <a:r>
              <a:rPr lang="en-US" sz="1600" b="1" dirty="0" err="1" smtClean="0">
                <a:solidFill>
                  <a:srgbClr val="00B050"/>
                </a:solidFill>
              </a:rPr>
              <a:t>this.a</a:t>
            </a:r>
            <a:r>
              <a:rPr lang="en-US" sz="1600" b="1" dirty="0" smtClean="0">
                <a:solidFill>
                  <a:srgbClr val="00B050"/>
                </a:solidFill>
              </a:rPr>
              <a:t>=</a:t>
            </a:r>
            <a:r>
              <a:rPr lang="en-US" sz="1600" b="1" dirty="0" err="1" smtClean="0">
                <a:solidFill>
                  <a:srgbClr val="00B050"/>
                </a:solidFill>
              </a:rPr>
              <a:t>a;this.b</a:t>
            </a:r>
            <a:r>
              <a:rPr lang="en-US" sz="1600" b="1" dirty="0" smtClean="0">
                <a:solidFill>
                  <a:srgbClr val="00B050"/>
                </a:solidFill>
              </a:rPr>
              <a:t>=b;}}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836712"/>
            <a:ext cx="8229600" cy="5952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3.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Twisty</a:t>
            </a:r>
            <a:r>
              <a:rPr lang="pt-BR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4. 	{ </a:t>
            </a:r>
            <a:r>
              <a:rPr lang="pt-BR" sz="1600" dirty="0" err="1" smtClean="0"/>
              <a:t>index</a:t>
            </a:r>
            <a:r>
              <a:rPr lang="pt-BR" sz="1600" dirty="0" smtClean="0"/>
              <a:t> = 1; }</a:t>
            </a:r>
          </a:p>
          <a:p>
            <a:pPr>
              <a:buNone/>
            </a:pPr>
            <a:r>
              <a:rPr lang="pt-BR" sz="1600" dirty="0" smtClean="0"/>
              <a:t>5. 	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index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6.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7. 		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Twisty</a:t>
            </a:r>
            <a:r>
              <a:rPr lang="pt-BR" sz="1600" dirty="0" smtClean="0"/>
              <a:t>().</a:t>
            </a:r>
            <a:r>
              <a:rPr lang="pt-BR" sz="1600" dirty="0" err="1" smtClean="0"/>
              <a:t>go</a:t>
            </a:r>
            <a:r>
              <a:rPr lang="pt-BR" sz="1600" dirty="0" smtClean="0"/>
              <a:t>();</a:t>
            </a:r>
          </a:p>
          <a:p>
            <a:pPr>
              <a:buNone/>
            </a:pPr>
            <a:r>
              <a:rPr lang="pt-BR" sz="1600" dirty="0" smtClean="0"/>
              <a:t>8. 	}</a:t>
            </a:r>
          </a:p>
          <a:p>
            <a:pPr>
              <a:buNone/>
            </a:pPr>
            <a:r>
              <a:rPr lang="pt-BR" sz="1600" dirty="0" smtClean="0"/>
              <a:t>9. 	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go</a:t>
            </a:r>
            <a:r>
              <a:rPr lang="pt-BR" sz="1600" dirty="0" smtClean="0"/>
              <a:t>() {</a:t>
            </a:r>
          </a:p>
          <a:p>
            <a:pPr>
              <a:buNone/>
            </a:pPr>
            <a:r>
              <a:rPr lang="pt-BR" sz="1600" dirty="0" smtClean="0"/>
              <a:t>10. 		</a:t>
            </a:r>
            <a:r>
              <a:rPr lang="pt-BR" sz="1600" dirty="0" err="1" smtClean="0"/>
              <a:t>int</a:t>
            </a:r>
            <a:r>
              <a:rPr lang="pt-BR" sz="1600" dirty="0" smtClean="0"/>
              <a:t> [][] </a:t>
            </a:r>
            <a:r>
              <a:rPr lang="pt-BR" sz="1600" dirty="0" err="1" smtClean="0"/>
              <a:t>dd</a:t>
            </a:r>
            <a:r>
              <a:rPr lang="pt-BR" sz="1600" dirty="0" smtClean="0"/>
              <a:t> = {{9,8,7}, {6,5,4}, {3,2,1,0}};</a:t>
            </a:r>
          </a:p>
          <a:p>
            <a:pPr>
              <a:buNone/>
            </a:pPr>
            <a:r>
              <a:rPr lang="pt-BR" sz="1600" dirty="0" smtClean="0"/>
              <a:t>11. 	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</a:t>
            </a:r>
            <a:r>
              <a:rPr lang="pt-BR" sz="1600" dirty="0" err="1" smtClean="0"/>
              <a:t>dd</a:t>
            </a:r>
            <a:r>
              <a:rPr lang="pt-BR" sz="1600" dirty="0" smtClean="0"/>
              <a:t>[</a:t>
            </a:r>
            <a:r>
              <a:rPr lang="pt-BR" sz="1600" dirty="0" err="1" smtClean="0"/>
              <a:t>index</a:t>
            </a:r>
            <a:r>
              <a:rPr lang="pt-BR" sz="1600" dirty="0" smtClean="0"/>
              <a:t>++][</a:t>
            </a:r>
            <a:r>
              <a:rPr lang="pt-BR" sz="1600" dirty="0" err="1" smtClean="0"/>
              <a:t>index</a:t>
            </a:r>
            <a:r>
              <a:rPr lang="pt-BR" sz="1600" dirty="0" smtClean="0"/>
              <a:t>++]);</a:t>
            </a:r>
          </a:p>
          <a:p>
            <a:pPr>
              <a:buNone/>
            </a:pPr>
            <a:r>
              <a:rPr lang="pt-BR" sz="1600" dirty="0" smtClean="0"/>
              <a:t>12. 	}</a:t>
            </a:r>
          </a:p>
          <a:p>
            <a:pPr>
              <a:buNone/>
            </a:pPr>
            <a:r>
              <a:rPr lang="pt-BR" sz="1600" dirty="0" smtClean="0"/>
              <a:t>13. }</a:t>
            </a:r>
          </a:p>
          <a:p>
            <a:pPr>
              <a:buNone/>
            </a:pPr>
            <a:r>
              <a:rPr lang="en-US" sz="1600" dirty="0" smtClean="0"/>
              <a:t>What is the result? (Choose all that apply.)</a:t>
            </a:r>
          </a:p>
          <a:p>
            <a:pPr>
              <a:buNone/>
            </a:pPr>
            <a:r>
              <a:rPr lang="pt-BR" sz="1600" dirty="0" smtClean="0"/>
              <a:t>A. 1</a:t>
            </a:r>
          </a:p>
          <a:p>
            <a:pPr>
              <a:buNone/>
            </a:pPr>
            <a:r>
              <a:rPr lang="pt-BR" sz="1600" dirty="0" smtClean="0"/>
              <a:t>B. 2</a:t>
            </a:r>
          </a:p>
          <a:p>
            <a:pPr>
              <a:buNone/>
            </a:pPr>
            <a:r>
              <a:rPr lang="pt-BR" sz="1600" dirty="0" smtClean="0"/>
              <a:t>C. 4</a:t>
            </a:r>
          </a:p>
          <a:p>
            <a:pPr>
              <a:buNone/>
            </a:pPr>
            <a:r>
              <a:rPr lang="pt-BR" sz="1600" dirty="0" smtClean="0"/>
              <a:t>D. 6</a:t>
            </a:r>
          </a:p>
          <a:p>
            <a:pPr>
              <a:buNone/>
            </a:pPr>
            <a:r>
              <a:rPr lang="pt-BR" sz="1600" dirty="0" smtClean="0"/>
              <a:t>E. 8</a:t>
            </a:r>
          </a:p>
          <a:p>
            <a:pPr>
              <a:buNone/>
            </a:pPr>
            <a:r>
              <a:rPr lang="pt-BR" sz="1600" dirty="0" smtClean="0"/>
              <a:t>F.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endParaRPr lang="pt-BR" sz="1600" dirty="0" smtClean="0"/>
          </a:p>
          <a:p>
            <a:pPr>
              <a:buNone/>
            </a:pPr>
            <a:r>
              <a:rPr lang="en-US" sz="1600" dirty="0" smtClean="0"/>
              <a:t>G. An exception is thrown at runtime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10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6"/>
            <a:ext cx="9144000" cy="654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3. public class Theory {</a:t>
            </a:r>
          </a:p>
          <a:p>
            <a:pPr>
              <a:buNone/>
            </a:pPr>
            <a:r>
              <a:rPr lang="en-US" sz="1600" dirty="0" smtClean="0"/>
              <a:t>4.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5. 		String s1 = "</a:t>
            </a:r>
            <a:r>
              <a:rPr lang="en-US" sz="1600" dirty="0" err="1" smtClean="0"/>
              <a:t>abc</a:t>
            </a:r>
            <a:r>
              <a:rPr lang="en-US" sz="1600" dirty="0" smtClean="0"/>
              <a:t>";</a:t>
            </a:r>
          </a:p>
          <a:p>
            <a:pPr>
              <a:buNone/>
            </a:pPr>
            <a:r>
              <a:rPr lang="en-US" sz="1600" dirty="0" smtClean="0"/>
              <a:t>6. 		String s2 = s1;</a:t>
            </a:r>
          </a:p>
          <a:p>
            <a:pPr>
              <a:buNone/>
            </a:pPr>
            <a:r>
              <a:rPr lang="en-US" sz="1600" dirty="0" smtClean="0"/>
              <a:t>7. 		s1 += "d";</a:t>
            </a:r>
          </a:p>
          <a:p>
            <a:pPr>
              <a:buNone/>
            </a:pPr>
            <a:r>
              <a:rPr lang="en-US" sz="1600" dirty="0" smtClean="0"/>
              <a:t>8. 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(s1 + " " + s2 + " " + (s1==s2));</a:t>
            </a:r>
          </a:p>
          <a:p>
            <a:pPr>
              <a:buNone/>
            </a:pPr>
            <a:r>
              <a:rPr lang="en-US" sz="1600" dirty="0" smtClean="0"/>
              <a:t>9.</a:t>
            </a:r>
          </a:p>
          <a:p>
            <a:pPr>
              <a:buNone/>
            </a:pPr>
            <a:r>
              <a:rPr lang="en-US" sz="1600" dirty="0" smtClean="0"/>
              <a:t>10. 	</a:t>
            </a:r>
            <a:r>
              <a:rPr lang="en-US" sz="1600" dirty="0" smtClean="0"/>
              <a:t>	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 </a:t>
            </a:r>
            <a:r>
              <a:rPr lang="en-US" sz="1600" dirty="0" smtClean="0"/>
              <a:t>sb1 = new 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("</a:t>
            </a:r>
            <a:r>
              <a:rPr lang="en-US" sz="1600" dirty="0" err="1" smtClean="0"/>
              <a:t>abc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11. </a:t>
            </a:r>
            <a:r>
              <a:rPr lang="en-US" sz="1600" dirty="0" smtClean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 sb2 = sb1;</a:t>
            </a:r>
          </a:p>
          <a:p>
            <a:pPr>
              <a:buNone/>
            </a:pPr>
            <a:r>
              <a:rPr lang="en-US" sz="1600" dirty="0" smtClean="0"/>
              <a:t>12. 	</a:t>
            </a:r>
            <a:r>
              <a:rPr lang="en-US" sz="1600" dirty="0" smtClean="0"/>
              <a:t>	sb1.append</a:t>
            </a:r>
            <a:r>
              <a:rPr lang="en-US" sz="1600" dirty="0" smtClean="0"/>
              <a:t>("d");</a:t>
            </a:r>
          </a:p>
          <a:p>
            <a:pPr>
              <a:buNone/>
            </a:pPr>
            <a:r>
              <a:rPr lang="en-US" sz="1600" dirty="0" smtClean="0"/>
              <a:t>13. </a:t>
            </a:r>
            <a:r>
              <a:rPr lang="en-US" sz="1600" dirty="0" smtClean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(sb1 + " " + sb2 + " " + (sb1==sb2));</a:t>
            </a:r>
          </a:p>
          <a:p>
            <a:pPr>
              <a:buNone/>
            </a:pPr>
            <a:r>
              <a:rPr lang="en-US" sz="1600" dirty="0" smtClean="0"/>
              <a:t>14. }</a:t>
            </a:r>
          </a:p>
          <a:p>
            <a:pPr>
              <a:buNone/>
            </a:pPr>
            <a:r>
              <a:rPr lang="en-US" sz="1600" dirty="0" smtClean="0"/>
              <a:t>15. }</a:t>
            </a:r>
          </a:p>
          <a:p>
            <a:pPr>
              <a:buNone/>
            </a:pPr>
            <a:r>
              <a:rPr lang="en-US" sz="1600" dirty="0" smtClean="0"/>
              <a:t>Which are true? (Choose all that apply.)</a:t>
            </a:r>
          </a:p>
          <a:p>
            <a:pPr>
              <a:buNone/>
            </a:pPr>
            <a:r>
              <a:rPr lang="en-US" sz="1600" dirty="0" smtClean="0"/>
              <a:t>A. Compilation fails</a:t>
            </a:r>
          </a:p>
          <a:p>
            <a:pPr>
              <a:buNone/>
            </a:pPr>
            <a:r>
              <a:rPr lang="en-US" sz="1600" dirty="0" smtClean="0"/>
              <a:t>B. The first line of output is </a:t>
            </a:r>
            <a:r>
              <a:rPr lang="en-US" sz="1600" dirty="0" err="1" smtClean="0"/>
              <a:t>abc</a:t>
            </a:r>
            <a:r>
              <a:rPr lang="en-US" sz="1600" dirty="0" smtClean="0"/>
              <a:t> </a:t>
            </a:r>
            <a:r>
              <a:rPr lang="en-US" sz="1600" dirty="0" err="1" smtClean="0"/>
              <a:t>abc</a:t>
            </a:r>
            <a:r>
              <a:rPr lang="en-US" sz="1600" dirty="0" smtClean="0"/>
              <a:t> true</a:t>
            </a:r>
          </a:p>
          <a:p>
            <a:pPr>
              <a:buNone/>
            </a:pPr>
            <a:r>
              <a:rPr lang="en-US" sz="1600" dirty="0" smtClean="0"/>
              <a:t>C. The first line of output is </a:t>
            </a:r>
            <a:r>
              <a:rPr lang="en-US" sz="1600" dirty="0" err="1" smtClean="0"/>
              <a:t>abc</a:t>
            </a:r>
            <a:r>
              <a:rPr lang="en-US" sz="1600" dirty="0" smtClean="0"/>
              <a:t> </a:t>
            </a:r>
            <a:r>
              <a:rPr lang="en-US" sz="1600" dirty="0" err="1" smtClean="0"/>
              <a:t>abc</a:t>
            </a:r>
            <a:r>
              <a:rPr lang="en-US" sz="1600" dirty="0" smtClean="0"/>
              <a:t> false</a:t>
            </a:r>
          </a:p>
          <a:p>
            <a:pPr>
              <a:buNone/>
            </a:pPr>
            <a:r>
              <a:rPr lang="en-US" sz="1600" dirty="0" smtClean="0"/>
              <a:t>D. The first line of output is </a:t>
            </a:r>
            <a:r>
              <a:rPr lang="en-US" sz="1600" dirty="0" err="1" smtClean="0"/>
              <a:t>abcd</a:t>
            </a:r>
            <a:r>
              <a:rPr lang="en-US" sz="1600" dirty="0" smtClean="0"/>
              <a:t> </a:t>
            </a:r>
            <a:r>
              <a:rPr lang="en-US" sz="1600" dirty="0" err="1" smtClean="0"/>
              <a:t>abc</a:t>
            </a:r>
            <a:r>
              <a:rPr lang="en-US" sz="1600" dirty="0" smtClean="0"/>
              <a:t> false</a:t>
            </a:r>
          </a:p>
          <a:p>
            <a:pPr>
              <a:buNone/>
            </a:pPr>
            <a:r>
              <a:rPr lang="en-US" sz="1600" dirty="0" smtClean="0"/>
              <a:t>E. The second line of output is </a:t>
            </a:r>
            <a:r>
              <a:rPr lang="en-US" sz="1600" dirty="0" err="1" smtClean="0"/>
              <a:t>abcd</a:t>
            </a:r>
            <a:r>
              <a:rPr lang="en-US" sz="1600" dirty="0" smtClean="0"/>
              <a:t> </a:t>
            </a:r>
            <a:r>
              <a:rPr lang="en-US" sz="1600" dirty="0" err="1" smtClean="0"/>
              <a:t>abc</a:t>
            </a:r>
            <a:r>
              <a:rPr lang="en-US" sz="1600" dirty="0" smtClean="0"/>
              <a:t> false</a:t>
            </a:r>
          </a:p>
          <a:p>
            <a:pPr>
              <a:buNone/>
            </a:pPr>
            <a:r>
              <a:rPr lang="en-US" sz="1600" dirty="0" smtClean="0"/>
              <a:t>F. The second line of output is </a:t>
            </a:r>
            <a:r>
              <a:rPr lang="en-US" sz="1600" dirty="0" err="1" smtClean="0"/>
              <a:t>abcd</a:t>
            </a:r>
            <a:r>
              <a:rPr lang="en-US" sz="1600" dirty="0" smtClean="0"/>
              <a:t> </a:t>
            </a:r>
            <a:r>
              <a:rPr lang="en-US" sz="1600" dirty="0" err="1" smtClean="0"/>
              <a:t>abcd</a:t>
            </a:r>
            <a:r>
              <a:rPr lang="en-US" sz="1600" dirty="0" smtClean="0"/>
              <a:t> true</a:t>
            </a:r>
          </a:p>
          <a:p>
            <a:pPr>
              <a:buNone/>
            </a:pPr>
            <a:r>
              <a:rPr lang="en-US" sz="1600" dirty="0" smtClean="0"/>
              <a:t>G. The second line of output is </a:t>
            </a:r>
            <a:r>
              <a:rPr lang="en-US" sz="1600" dirty="0" err="1" smtClean="0"/>
              <a:t>abcd</a:t>
            </a:r>
            <a:r>
              <a:rPr lang="en-US" sz="1600" dirty="0" smtClean="0"/>
              <a:t> </a:t>
            </a:r>
            <a:r>
              <a:rPr lang="en-US" sz="1600" dirty="0" err="1" smtClean="0"/>
              <a:t>abcd</a:t>
            </a:r>
            <a:r>
              <a:rPr lang="en-US" sz="1600" dirty="0" smtClean="0"/>
              <a:t> false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10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6"/>
            <a:ext cx="9144000" cy="654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1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3. public class Theory {</a:t>
            </a:r>
          </a:p>
          <a:p>
            <a:pPr>
              <a:buNone/>
            </a:pPr>
            <a:r>
              <a:rPr lang="en-US" sz="1600" dirty="0" smtClean="0"/>
              <a:t>4.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5. 		String s1 = "</a:t>
            </a:r>
            <a:r>
              <a:rPr lang="en-US" sz="1600" dirty="0" err="1" smtClean="0"/>
              <a:t>abc</a:t>
            </a:r>
            <a:r>
              <a:rPr lang="en-US" sz="1600" dirty="0" smtClean="0"/>
              <a:t>";</a:t>
            </a:r>
          </a:p>
          <a:p>
            <a:pPr>
              <a:buNone/>
            </a:pPr>
            <a:r>
              <a:rPr lang="en-US" sz="1600" dirty="0" smtClean="0"/>
              <a:t>6. 		String s2 = s1;</a:t>
            </a:r>
          </a:p>
          <a:p>
            <a:pPr>
              <a:buNone/>
            </a:pPr>
            <a:r>
              <a:rPr lang="en-US" sz="1600" dirty="0" smtClean="0"/>
              <a:t>7. 		s1 += "d";</a:t>
            </a:r>
          </a:p>
          <a:p>
            <a:pPr>
              <a:buNone/>
            </a:pPr>
            <a:r>
              <a:rPr lang="en-US" sz="1600" dirty="0" smtClean="0"/>
              <a:t>8. 	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(s1 + " " + s2 + " " + (s1==s2));</a:t>
            </a:r>
          </a:p>
          <a:p>
            <a:pPr>
              <a:buNone/>
            </a:pPr>
            <a:r>
              <a:rPr lang="en-US" sz="1600" dirty="0" smtClean="0"/>
              <a:t>9.</a:t>
            </a:r>
          </a:p>
          <a:p>
            <a:pPr>
              <a:buNone/>
            </a:pPr>
            <a:r>
              <a:rPr lang="en-US" sz="1600" dirty="0" smtClean="0"/>
              <a:t>10. 	</a:t>
            </a:r>
            <a:r>
              <a:rPr lang="en-US" sz="1600" dirty="0" smtClean="0"/>
              <a:t>	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 </a:t>
            </a:r>
            <a:r>
              <a:rPr lang="en-US" sz="1600" dirty="0" smtClean="0"/>
              <a:t>sb1 = new 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("</a:t>
            </a:r>
            <a:r>
              <a:rPr lang="en-US" sz="1600" dirty="0" err="1" smtClean="0"/>
              <a:t>abc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11. 	</a:t>
            </a:r>
            <a:r>
              <a:rPr lang="en-US" sz="1600" dirty="0" smtClean="0"/>
              <a:t>	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 </a:t>
            </a:r>
            <a:r>
              <a:rPr lang="en-US" sz="1600" dirty="0" smtClean="0"/>
              <a:t>sb2 = sb1;</a:t>
            </a:r>
          </a:p>
          <a:p>
            <a:pPr>
              <a:buNone/>
            </a:pPr>
            <a:r>
              <a:rPr lang="en-US" sz="1600" dirty="0" smtClean="0"/>
              <a:t>12. </a:t>
            </a:r>
            <a:r>
              <a:rPr lang="en-US" sz="1600" dirty="0" smtClean="0"/>
              <a:t>	</a:t>
            </a:r>
            <a:r>
              <a:rPr lang="en-US" sz="1600" dirty="0" smtClean="0"/>
              <a:t>	sb1.append("d");</a:t>
            </a:r>
          </a:p>
          <a:p>
            <a:pPr>
              <a:buNone/>
            </a:pPr>
            <a:r>
              <a:rPr lang="en-US" sz="1600" dirty="0" smtClean="0"/>
              <a:t>13. </a:t>
            </a:r>
            <a:r>
              <a:rPr lang="en-US" sz="1600" dirty="0" smtClean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(sb1 + " " + sb2 + " " + (sb1==sb2));</a:t>
            </a:r>
          </a:p>
          <a:p>
            <a:pPr>
              <a:buNone/>
            </a:pPr>
            <a:r>
              <a:rPr lang="en-US" sz="1600" dirty="0" smtClean="0"/>
              <a:t>14. }</a:t>
            </a:r>
          </a:p>
          <a:p>
            <a:pPr>
              <a:buNone/>
            </a:pPr>
            <a:r>
              <a:rPr lang="en-US" sz="1600" dirty="0" smtClean="0"/>
              <a:t>15. }</a:t>
            </a:r>
          </a:p>
          <a:p>
            <a:pPr>
              <a:buNone/>
            </a:pPr>
            <a:r>
              <a:rPr lang="en-US" sz="1600" dirty="0" smtClean="0"/>
              <a:t>Which are true? (Choose all that apply.)</a:t>
            </a:r>
          </a:p>
          <a:p>
            <a:pPr>
              <a:buNone/>
            </a:pPr>
            <a:r>
              <a:rPr lang="en-US" sz="1600" dirty="0" smtClean="0"/>
              <a:t>A. Compilation fails</a:t>
            </a:r>
          </a:p>
          <a:p>
            <a:pPr>
              <a:buNone/>
            </a:pPr>
            <a:r>
              <a:rPr lang="en-US" sz="1600" dirty="0" smtClean="0"/>
              <a:t>B. The first line of output is </a:t>
            </a:r>
            <a:r>
              <a:rPr lang="en-US" sz="1600" dirty="0" err="1" smtClean="0"/>
              <a:t>abc</a:t>
            </a:r>
            <a:r>
              <a:rPr lang="en-US" sz="1600" dirty="0" smtClean="0"/>
              <a:t> </a:t>
            </a:r>
            <a:r>
              <a:rPr lang="en-US" sz="1600" dirty="0" err="1" smtClean="0"/>
              <a:t>abc</a:t>
            </a:r>
            <a:r>
              <a:rPr lang="en-US" sz="1600" dirty="0" smtClean="0"/>
              <a:t> true</a:t>
            </a:r>
          </a:p>
          <a:p>
            <a:pPr>
              <a:buNone/>
            </a:pPr>
            <a:r>
              <a:rPr lang="en-US" sz="1600" dirty="0" smtClean="0"/>
              <a:t>C. The first line of output is </a:t>
            </a:r>
            <a:r>
              <a:rPr lang="en-US" sz="1600" dirty="0" err="1" smtClean="0"/>
              <a:t>abc</a:t>
            </a:r>
            <a:r>
              <a:rPr lang="en-US" sz="1600" dirty="0" smtClean="0"/>
              <a:t> </a:t>
            </a:r>
            <a:r>
              <a:rPr lang="en-US" sz="1600" dirty="0" err="1" smtClean="0"/>
              <a:t>abc</a:t>
            </a:r>
            <a:r>
              <a:rPr lang="en-US" sz="1600" dirty="0" smtClean="0"/>
              <a:t> false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The first line of output is </a:t>
            </a:r>
            <a:r>
              <a:rPr lang="en-US" sz="1600" b="1" dirty="0" err="1" smtClean="0">
                <a:solidFill>
                  <a:srgbClr val="00B050"/>
                </a:solidFill>
              </a:rPr>
              <a:t>abcd</a:t>
            </a:r>
            <a:r>
              <a:rPr lang="en-US" sz="1600" b="1" dirty="0" smtClean="0">
                <a:solidFill>
                  <a:srgbClr val="00B050"/>
                </a:solidFill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</a:rPr>
              <a:t>abc</a:t>
            </a:r>
            <a:r>
              <a:rPr lang="en-US" sz="1600" b="1" dirty="0" smtClean="0">
                <a:solidFill>
                  <a:srgbClr val="00B050"/>
                </a:solidFill>
              </a:rPr>
              <a:t> false</a:t>
            </a:r>
          </a:p>
          <a:p>
            <a:pPr>
              <a:buNone/>
            </a:pPr>
            <a:r>
              <a:rPr lang="en-US" sz="1600" dirty="0" smtClean="0"/>
              <a:t>E. The second line of output is </a:t>
            </a:r>
            <a:r>
              <a:rPr lang="en-US" sz="1600" dirty="0" err="1" smtClean="0"/>
              <a:t>abcd</a:t>
            </a:r>
            <a:r>
              <a:rPr lang="en-US" sz="1600" dirty="0" smtClean="0"/>
              <a:t> </a:t>
            </a:r>
            <a:r>
              <a:rPr lang="en-US" sz="1600" dirty="0" err="1" smtClean="0"/>
              <a:t>abc</a:t>
            </a:r>
            <a:r>
              <a:rPr lang="en-US" sz="1600" dirty="0" smtClean="0"/>
              <a:t> false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F. The second line of output is </a:t>
            </a:r>
            <a:r>
              <a:rPr lang="en-US" sz="1600" b="1" dirty="0" err="1" smtClean="0">
                <a:solidFill>
                  <a:srgbClr val="00B050"/>
                </a:solidFill>
              </a:rPr>
              <a:t>abcd</a:t>
            </a:r>
            <a:r>
              <a:rPr lang="en-US" sz="1600" b="1" dirty="0" smtClean="0">
                <a:solidFill>
                  <a:srgbClr val="00B050"/>
                </a:solidFill>
              </a:rPr>
              <a:t> </a:t>
            </a:r>
            <a:r>
              <a:rPr lang="en-US" sz="1600" b="1" dirty="0" err="1" smtClean="0">
                <a:solidFill>
                  <a:srgbClr val="00B050"/>
                </a:solidFill>
              </a:rPr>
              <a:t>abcd</a:t>
            </a:r>
            <a:r>
              <a:rPr lang="en-US" sz="1600" b="1" dirty="0" smtClean="0">
                <a:solidFill>
                  <a:srgbClr val="00B050"/>
                </a:solidFill>
              </a:rPr>
              <a:t> true</a:t>
            </a:r>
          </a:p>
          <a:p>
            <a:pPr>
              <a:buNone/>
            </a:pPr>
            <a:r>
              <a:rPr lang="en-US" sz="1600" dirty="0" smtClean="0"/>
              <a:t>G. The second line of output is </a:t>
            </a:r>
            <a:r>
              <a:rPr lang="en-US" sz="1600" dirty="0" err="1" smtClean="0"/>
              <a:t>abcd</a:t>
            </a:r>
            <a:r>
              <a:rPr lang="en-US" sz="1600" dirty="0" smtClean="0"/>
              <a:t> </a:t>
            </a:r>
            <a:r>
              <a:rPr lang="en-US" sz="1600" dirty="0" err="1" smtClean="0"/>
              <a:t>abcd</a:t>
            </a:r>
            <a:r>
              <a:rPr lang="en-US" sz="1600" dirty="0" smtClean="0"/>
              <a:t> false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11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6"/>
            <a:ext cx="9144000" cy="6593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java.util</a:t>
            </a:r>
            <a:r>
              <a:rPr lang="en-US" sz="1600" dirty="0" smtClean="0"/>
              <a:t>.*;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MapEQ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	Map&lt;</a:t>
            </a:r>
            <a:r>
              <a:rPr lang="en-US" sz="1600" dirty="0" err="1" smtClean="0"/>
              <a:t>ToDos</a:t>
            </a:r>
            <a:r>
              <a:rPr lang="en-US" sz="1600" dirty="0" smtClean="0"/>
              <a:t>, String&gt; m = new </a:t>
            </a:r>
            <a:r>
              <a:rPr lang="en-US" sz="1600" dirty="0" err="1" smtClean="0"/>
              <a:t>HashMap</a:t>
            </a:r>
            <a:r>
              <a:rPr lang="en-US" sz="1600" dirty="0" smtClean="0"/>
              <a:t>&lt;</a:t>
            </a:r>
            <a:r>
              <a:rPr lang="en-US" sz="1600" dirty="0" err="1" smtClean="0"/>
              <a:t>ToDos</a:t>
            </a:r>
            <a:r>
              <a:rPr lang="en-US" sz="1600" dirty="0" smtClean="0"/>
              <a:t>, String&gt;();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t1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("Monday");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t2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("Monday");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t3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("Tuesday");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(t1, "</a:t>
            </a:r>
            <a:r>
              <a:rPr lang="en-US" sz="1600" dirty="0" err="1" smtClean="0"/>
              <a:t>doLaundry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(t2, "</a:t>
            </a:r>
            <a:r>
              <a:rPr lang="en-US" sz="1600" dirty="0" err="1" smtClean="0"/>
              <a:t>payBills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(t3, "</a:t>
            </a:r>
            <a:r>
              <a:rPr lang="en-US" sz="1600" dirty="0" err="1" smtClean="0"/>
              <a:t>cleanAttic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m.size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} }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ToDos</a:t>
            </a: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String day;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ToDos</a:t>
            </a:r>
            <a:r>
              <a:rPr lang="en-US" sz="1600" dirty="0" smtClean="0"/>
              <a:t>(String d) { day = d; }</a:t>
            </a:r>
          </a:p>
          <a:p>
            <a:pPr>
              <a:buNone/>
            </a:pPr>
            <a:r>
              <a:rPr lang="en-US" sz="1600" dirty="0" smtClean="0"/>
              <a:t>	public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equals(Object o) {</a:t>
            </a:r>
          </a:p>
          <a:p>
            <a:pPr>
              <a:buNone/>
            </a:pPr>
            <a:r>
              <a:rPr lang="en-US" sz="1600" dirty="0" smtClean="0"/>
              <a:t>		return ((</a:t>
            </a:r>
            <a:r>
              <a:rPr lang="en-US" sz="1600" dirty="0" err="1" smtClean="0"/>
              <a:t>ToDos</a:t>
            </a:r>
            <a:r>
              <a:rPr lang="en-US" sz="1600" dirty="0" smtClean="0"/>
              <a:t>)o).day == </a:t>
            </a:r>
            <a:r>
              <a:rPr lang="en-US" sz="1600" dirty="0" err="1" smtClean="0"/>
              <a:t>this.day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//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{ return 9;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Which is correct? (Choose all that apply.)</a:t>
            </a:r>
          </a:p>
          <a:p>
            <a:pPr>
              <a:buNone/>
            </a:pPr>
            <a:r>
              <a:rPr lang="en-US" sz="1600" dirty="0" smtClean="0"/>
              <a:t>A. As the code stands it will not compile</a:t>
            </a:r>
          </a:p>
          <a:p>
            <a:pPr>
              <a:buNone/>
            </a:pPr>
            <a:r>
              <a:rPr lang="en-US" sz="1600" dirty="0" smtClean="0"/>
              <a:t>B. As the code stands the output will be 2</a:t>
            </a:r>
          </a:p>
          <a:p>
            <a:pPr>
              <a:buNone/>
            </a:pPr>
            <a:r>
              <a:rPr lang="en-US" sz="1600" dirty="0" smtClean="0"/>
              <a:t>C. As the code stands the output will be 3</a:t>
            </a:r>
          </a:p>
          <a:p>
            <a:pPr>
              <a:buNone/>
            </a:pPr>
            <a:r>
              <a:rPr lang="en-US" sz="1600" dirty="0" smtClean="0"/>
              <a:t>D.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output will be 2</a:t>
            </a:r>
          </a:p>
          <a:p>
            <a:pPr>
              <a:buNone/>
            </a:pPr>
            <a:r>
              <a:rPr lang="en-US" sz="1600" dirty="0" smtClean="0"/>
              <a:t>E.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output will be 3</a:t>
            </a:r>
          </a:p>
          <a:p>
            <a:pPr>
              <a:buNone/>
            </a:pPr>
            <a:r>
              <a:rPr lang="en-US" sz="1600" dirty="0" smtClean="0"/>
              <a:t>F.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code will not compile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</a:t>
            </a:r>
            <a:r>
              <a:rPr lang="pt-BR" dirty="0" smtClean="0"/>
              <a:t>11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0" y="478636"/>
            <a:ext cx="9144000" cy="6593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numCol="2" rtlCol="0">
            <a:spAutoFit/>
          </a:bodyPr>
          <a:lstStyle/>
          <a:p>
            <a:pPr>
              <a:buNone/>
            </a:pPr>
            <a:r>
              <a:rPr lang="en-US" sz="1600" dirty="0" smtClean="0"/>
              <a:t>Given:</a:t>
            </a:r>
          </a:p>
          <a:p>
            <a:pPr>
              <a:buNone/>
            </a:pPr>
            <a:r>
              <a:rPr lang="en-US" sz="1600" dirty="0" smtClean="0"/>
              <a:t>import </a:t>
            </a:r>
            <a:r>
              <a:rPr lang="en-US" sz="1600" dirty="0" err="1" smtClean="0"/>
              <a:t>java.util</a:t>
            </a:r>
            <a:r>
              <a:rPr lang="en-US" sz="1600" dirty="0" smtClean="0"/>
              <a:t>.*;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MapEQ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	Map&lt;</a:t>
            </a:r>
            <a:r>
              <a:rPr lang="en-US" sz="1600" dirty="0" err="1" smtClean="0"/>
              <a:t>ToDos</a:t>
            </a:r>
            <a:r>
              <a:rPr lang="en-US" sz="1600" dirty="0" smtClean="0"/>
              <a:t>, String&gt; m = new </a:t>
            </a:r>
            <a:r>
              <a:rPr lang="en-US" sz="1600" dirty="0" err="1" smtClean="0"/>
              <a:t>HashMap</a:t>
            </a:r>
            <a:r>
              <a:rPr lang="en-US" sz="1600" dirty="0" smtClean="0"/>
              <a:t>&lt;</a:t>
            </a:r>
            <a:r>
              <a:rPr lang="en-US" sz="1600" dirty="0" err="1" smtClean="0"/>
              <a:t>ToDos</a:t>
            </a:r>
            <a:r>
              <a:rPr lang="en-US" sz="1600" dirty="0" smtClean="0"/>
              <a:t>, String&gt;();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t1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("Monday");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t2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("Monday");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ToDos</a:t>
            </a:r>
            <a:r>
              <a:rPr lang="en-US" sz="1600" dirty="0" smtClean="0"/>
              <a:t> t3 = new </a:t>
            </a:r>
            <a:r>
              <a:rPr lang="en-US" sz="1600" dirty="0" err="1" smtClean="0"/>
              <a:t>ToDos</a:t>
            </a:r>
            <a:r>
              <a:rPr lang="en-US" sz="1600" dirty="0" smtClean="0"/>
              <a:t>("Tuesday");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(t1, "</a:t>
            </a:r>
            <a:r>
              <a:rPr lang="en-US" sz="1600" dirty="0" err="1" smtClean="0"/>
              <a:t>doLaundry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(t2, "</a:t>
            </a:r>
            <a:r>
              <a:rPr lang="en-US" sz="1600" dirty="0" err="1" smtClean="0"/>
              <a:t>payBills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m.put</a:t>
            </a:r>
            <a:r>
              <a:rPr lang="en-US" sz="1600" dirty="0" smtClean="0"/>
              <a:t>(t3, "</a:t>
            </a:r>
            <a:r>
              <a:rPr lang="en-US" sz="1600" dirty="0" err="1" smtClean="0"/>
              <a:t>cleanAttic</a:t>
            </a:r>
            <a:r>
              <a:rPr lang="en-US" sz="1600" dirty="0" smtClean="0"/>
              <a:t>");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m.size</a:t>
            </a:r>
            <a:r>
              <a:rPr lang="en-US" sz="1600" dirty="0" smtClean="0"/>
              <a:t>());</a:t>
            </a:r>
          </a:p>
          <a:p>
            <a:pPr>
              <a:buNone/>
            </a:pPr>
            <a:r>
              <a:rPr lang="en-US" sz="1600" dirty="0" smtClean="0"/>
              <a:t>} }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ToDos</a:t>
            </a: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String day;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ToDos</a:t>
            </a:r>
            <a:r>
              <a:rPr lang="en-US" sz="1600" dirty="0" smtClean="0"/>
              <a:t>(String d) { day = d; }</a:t>
            </a:r>
          </a:p>
          <a:p>
            <a:pPr>
              <a:buNone/>
            </a:pPr>
            <a:r>
              <a:rPr lang="en-US" sz="1600" dirty="0" smtClean="0"/>
              <a:t>	public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equals(Object o) {</a:t>
            </a:r>
          </a:p>
          <a:p>
            <a:pPr>
              <a:buNone/>
            </a:pPr>
            <a:r>
              <a:rPr lang="en-US" sz="1600" dirty="0" smtClean="0"/>
              <a:t>		return ((</a:t>
            </a:r>
            <a:r>
              <a:rPr lang="en-US" sz="1600" dirty="0" err="1" smtClean="0"/>
              <a:t>ToDos</a:t>
            </a:r>
            <a:r>
              <a:rPr lang="en-US" sz="1600" dirty="0" smtClean="0"/>
              <a:t>)o).day == </a:t>
            </a:r>
            <a:r>
              <a:rPr lang="en-US" sz="1600" dirty="0" err="1" smtClean="0"/>
              <a:t>this.day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	// public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{ return 9; 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Which is correct? (Choose all that apply.)</a:t>
            </a:r>
          </a:p>
          <a:p>
            <a:pPr>
              <a:buNone/>
            </a:pPr>
            <a:r>
              <a:rPr lang="en-US" sz="1600" dirty="0" smtClean="0"/>
              <a:t>A. As the code stands it will not compile</a:t>
            </a:r>
          </a:p>
          <a:p>
            <a:pPr>
              <a:buNone/>
            </a:pPr>
            <a:r>
              <a:rPr lang="en-US" sz="1600" dirty="0" smtClean="0"/>
              <a:t>B. As the code stands the output will be 2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C. As the code stands the output will be 3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D. If the </a:t>
            </a:r>
            <a:r>
              <a:rPr lang="en-US" sz="1600" b="1" dirty="0" err="1" smtClean="0">
                <a:solidFill>
                  <a:srgbClr val="00B050"/>
                </a:solidFill>
              </a:rPr>
              <a:t>hashCode</a:t>
            </a:r>
            <a:r>
              <a:rPr lang="en-US" sz="1600" b="1" dirty="0" smtClean="0">
                <a:solidFill>
                  <a:srgbClr val="00B050"/>
                </a:solidFill>
              </a:rPr>
              <a:t>() method is uncommented the output will be 2</a:t>
            </a:r>
          </a:p>
          <a:p>
            <a:pPr>
              <a:buNone/>
            </a:pPr>
            <a:r>
              <a:rPr lang="en-US" sz="1600" dirty="0" smtClean="0"/>
              <a:t>E.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output will be 3</a:t>
            </a:r>
          </a:p>
          <a:p>
            <a:pPr>
              <a:buNone/>
            </a:pPr>
            <a:r>
              <a:rPr lang="en-US" sz="1600" dirty="0" smtClean="0"/>
              <a:t>F. If the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 method is uncommented the code will not compile</a:t>
            </a:r>
            <a:endParaRPr lang="pt-BR" sz="1600" b="1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1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836712"/>
            <a:ext cx="8229600" cy="5952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3.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Twisty</a:t>
            </a:r>
            <a:r>
              <a:rPr lang="pt-BR" sz="1600" dirty="0" smtClean="0"/>
              <a:t> {</a:t>
            </a:r>
          </a:p>
          <a:p>
            <a:pPr>
              <a:buNone/>
            </a:pPr>
            <a:r>
              <a:rPr lang="pt-BR" sz="1600" dirty="0" smtClean="0"/>
              <a:t>4. 	{ </a:t>
            </a:r>
            <a:r>
              <a:rPr lang="pt-BR" sz="1600" dirty="0" err="1" smtClean="0"/>
              <a:t>index</a:t>
            </a:r>
            <a:r>
              <a:rPr lang="pt-BR" sz="1600" dirty="0" smtClean="0"/>
              <a:t> = 1; }</a:t>
            </a:r>
          </a:p>
          <a:p>
            <a:pPr>
              <a:buNone/>
            </a:pPr>
            <a:r>
              <a:rPr lang="pt-BR" sz="1600" dirty="0" smtClean="0"/>
              <a:t>5. 	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index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6.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7. 		</a:t>
            </a:r>
            <a:r>
              <a:rPr lang="pt-BR" sz="1600" dirty="0" err="1" smtClean="0"/>
              <a:t>new</a:t>
            </a:r>
            <a:r>
              <a:rPr lang="pt-BR" sz="1600" dirty="0" smtClean="0"/>
              <a:t> </a:t>
            </a:r>
            <a:r>
              <a:rPr lang="pt-BR" sz="1600" dirty="0" err="1" smtClean="0"/>
              <a:t>Twisty</a:t>
            </a:r>
            <a:r>
              <a:rPr lang="pt-BR" sz="1600" dirty="0" smtClean="0"/>
              <a:t>().</a:t>
            </a:r>
            <a:r>
              <a:rPr lang="pt-BR" sz="1600" dirty="0" err="1" smtClean="0"/>
              <a:t>go</a:t>
            </a:r>
            <a:r>
              <a:rPr lang="pt-BR" sz="1600" dirty="0" smtClean="0"/>
              <a:t>();</a:t>
            </a:r>
          </a:p>
          <a:p>
            <a:pPr>
              <a:buNone/>
            </a:pPr>
            <a:r>
              <a:rPr lang="pt-BR" sz="1600" dirty="0" smtClean="0"/>
              <a:t>8. 	}</a:t>
            </a:r>
          </a:p>
          <a:p>
            <a:pPr>
              <a:buNone/>
            </a:pPr>
            <a:r>
              <a:rPr lang="pt-BR" sz="1600" dirty="0" smtClean="0"/>
              <a:t>9. 	</a:t>
            </a:r>
            <a:r>
              <a:rPr lang="pt-BR" sz="1600" dirty="0" err="1" smtClean="0"/>
              <a:t>void</a:t>
            </a:r>
            <a:r>
              <a:rPr lang="pt-BR" sz="1600" dirty="0" smtClean="0"/>
              <a:t> </a:t>
            </a:r>
            <a:r>
              <a:rPr lang="pt-BR" sz="1600" dirty="0" err="1" smtClean="0"/>
              <a:t>go</a:t>
            </a:r>
            <a:r>
              <a:rPr lang="pt-BR" sz="1600" dirty="0" smtClean="0"/>
              <a:t>() {</a:t>
            </a:r>
          </a:p>
          <a:p>
            <a:pPr>
              <a:buNone/>
            </a:pPr>
            <a:r>
              <a:rPr lang="pt-BR" sz="1600" dirty="0" smtClean="0"/>
              <a:t>10. 		</a:t>
            </a:r>
            <a:r>
              <a:rPr lang="pt-BR" sz="1600" dirty="0" err="1" smtClean="0"/>
              <a:t>int</a:t>
            </a:r>
            <a:r>
              <a:rPr lang="pt-BR" sz="1600" dirty="0" smtClean="0"/>
              <a:t> [][] </a:t>
            </a:r>
            <a:r>
              <a:rPr lang="pt-BR" sz="1600" dirty="0" err="1" smtClean="0"/>
              <a:t>dd</a:t>
            </a:r>
            <a:r>
              <a:rPr lang="pt-BR" sz="1600" dirty="0" smtClean="0"/>
              <a:t> = {{9,8,7}, {6,5,4}, {3,2,1,0}};</a:t>
            </a:r>
          </a:p>
          <a:p>
            <a:pPr>
              <a:buNone/>
            </a:pPr>
            <a:r>
              <a:rPr lang="pt-BR" sz="1600" dirty="0" smtClean="0"/>
              <a:t>11. 	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</a:t>
            </a:r>
            <a:r>
              <a:rPr lang="pt-BR" sz="1600" dirty="0" err="1" smtClean="0"/>
              <a:t>dd</a:t>
            </a:r>
            <a:r>
              <a:rPr lang="pt-BR" sz="1600" dirty="0" smtClean="0"/>
              <a:t>[</a:t>
            </a:r>
            <a:r>
              <a:rPr lang="pt-BR" sz="1600" dirty="0" err="1" smtClean="0"/>
              <a:t>index</a:t>
            </a:r>
            <a:r>
              <a:rPr lang="pt-BR" sz="1600" dirty="0" smtClean="0"/>
              <a:t>++][</a:t>
            </a:r>
            <a:r>
              <a:rPr lang="pt-BR" sz="1600" dirty="0" err="1" smtClean="0"/>
              <a:t>index</a:t>
            </a:r>
            <a:r>
              <a:rPr lang="pt-BR" sz="1600" dirty="0" smtClean="0"/>
              <a:t>++]);</a:t>
            </a:r>
          </a:p>
          <a:p>
            <a:pPr>
              <a:buNone/>
            </a:pPr>
            <a:r>
              <a:rPr lang="pt-BR" sz="1600" dirty="0" smtClean="0"/>
              <a:t>12. 	}</a:t>
            </a:r>
          </a:p>
          <a:p>
            <a:pPr>
              <a:buNone/>
            </a:pPr>
            <a:r>
              <a:rPr lang="pt-BR" sz="1600" dirty="0" smtClean="0"/>
              <a:t>13. }</a:t>
            </a:r>
          </a:p>
          <a:p>
            <a:pPr>
              <a:buNone/>
            </a:pPr>
            <a:r>
              <a:rPr lang="en-US" sz="1600" dirty="0" smtClean="0"/>
              <a:t>What is the result? (Choose all that apply.)</a:t>
            </a:r>
          </a:p>
          <a:p>
            <a:pPr>
              <a:buNone/>
            </a:pPr>
            <a:r>
              <a:rPr lang="pt-BR" sz="1600" dirty="0" smtClean="0"/>
              <a:t>A. 1</a:t>
            </a:r>
          </a:p>
          <a:p>
            <a:pPr>
              <a:buNone/>
            </a:pPr>
            <a:r>
              <a:rPr lang="pt-BR" sz="1600" dirty="0" smtClean="0"/>
              <a:t>B. 2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</a:rPr>
              <a:t>C. 4</a:t>
            </a:r>
          </a:p>
          <a:p>
            <a:pPr>
              <a:buNone/>
            </a:pPr>
            <a:r>
              <a:rPr lang="pt-BR" sz="1600" dirty="0" smtClean="0"/>
              <a:t>D. 6</a:t>
            </a:r>
          </a:p>
          <a:p>
            <a:pPr>
              <a:buNone/>
            </a:pPr>
            <a:r>
              <a:rPr lang="pt-BR" sz="1600" dirty="0" smtClean="0"/>
              <a:t>E. 8</a:t>
            </a:r>
          </a:p>
          <a:p>
            <a:pPr>
              <a:buNone/>
            </a:pPr>
            <a:r>
              <a:rPr lang="pt-BR" sz="1600" dirty="0" smtClean="0"/>
              <a:t>F.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endParaRPr lang="pt-BR" sz="1600" dirty="0" smtClean="0"/>
          </a:p>
          <a:p>
            <a:pPr>
              <a:buNone/>
            </a:pPr>
            <a:r>
              <a:rPr lang="en-US" sz="1600" dirty="0" smtClean="0"/>
              <a:t>G. An exception is thrown at runtime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764704"/>
            <a:ext cx="8229600" cy="5361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4.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SpecialOps</a:t>
            </a:r>
            <a:r>
              <a:rPr lang="pt-BR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5.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6. 		String s = "";</a:t>
            </a:r>
          </a:p>
          <a:p>
            <a:pPr>
              <a:buNone/>
            </a:pPr>
            <a:r>
              <a:rPr lang="pt-BR" sz="1600" dirty="0" smtClean="0"/>
              <a:t>7. 		</a:t>
            </a:r>
            <a:r>
              <a:rPr lang="pt-BR" sz="1600" dirty="0" err="1" smtClean="0"/>
              <a:t>Boolean</a:t>
            </a:r>
            <a:r>
              <a:rPr lang="pt-BR" sz="1600" dirty="0" smtClean="0"/>
              <a:t> b1 = </a:t>
            </a:r>
            <a:r>
              <a:rPr lang="pt-BR" sz="1600" dirty="0" err="1" smtClean="0"/>
              <a:t>true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pt-BR" sz="1600" dirty="0" smtClean="0"/>
              <a:t>8. 		</a:t>
            </a:r>
            <a:r>
              <a:rPr lang="pt-BR" sz="1600" dirty="0" err="1" smtClean="0"/>
              <a:t>Boolean</a:t>
            </a:r>
            <a:r>
              <a:rPr lang="pt-BR" sz="1600" dirty="0" smtClean="0"/>
              <a:t> b2 = </a:t>
            </a:r>
            <a:r>
              <a:rPr lang="pt-BR" sz="1600" dirty="0" err="1" smtClean="0"/>
              <a:t>false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9. 		if((b2 = false) | (21%5) &gt; 2) s += "x";</a:t>
            </a:r>
          </a:p>
          <a:p>
            <a:pPr>
              <a:buNone/>
            </a:pPr>
            <a:r>
              <a:rPr lang="en-US" sz="1600" dirty="0" smtClean="0"/>
              <a:t>10. 		if(b1 || (b2 = true)) s += "y";</a:t>
            </a:r>
          </a:p>
          <a:p>
            <a:pPr>
              <a:buNone/>
            </a:pPr>
            <a:r>
              <a:rPr lang="en-US" sz="1600" dirty="0" smtClean="0"/>
              <a:t>11. 		if(b2 == true) s += "z";</a:t>
            </a:r>
          </a:p>
          <a:p>
            <a:pPr>
              <a:buNone/>
            </a:pPr>
            <a:r>
              <a:rPr lang="pt-BR" sz="1600" dirty="0" smtClean="0"/>
              <a:t>12. 	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(s);</a:t>
            </a:r>
          </a:p>
          <a:p>
            <a:pPr>
              <a:buNone/>
            </a:pPr>
            <a:r>
              <a:rPr lang="pt-BR" sz="1600" dirty="0" smtClean="0"/>
              <a:t>13. 	}</a:t>
            </a:r>
          </a:p>
          <a:p>
            <a:pPr>
              <a:buNone/>
            </a:pPr>
            <a:r>
              <a:rPr lang="pt-BR" sz="1600" dirty="0" smtClean="0"/>
              <a:t>14. }</a:t>
            </a:r>
          </a:p>
          <a:p>
            <a:pPr>
              <a:buNone/>
            </a:pPr>
            <a:r>
              <a:rPr lang="en-US" sz="1600" dirty="0" smtClean="0"/>
              <a:t>Which are true? (Choose all that apply.)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endParaRPr lang="pt-BR" sz="1600" dirty="0" smtClean="0"/>
          </a:p>
          <a:p>
            <a:pPr>
              <a:buNone/>
            </a:pPr>
            <a:r>
              <a:rPr lang="en-US" sz="1600" dirty="0" smtClean="0"/>
              <a:t>B. x will be included in the output</a:t>
            </a:r>
          </a:p>
          <a:p>
            <a:pPr>
              <a:buNone/>
            </a:pPr>
            <a:r>
              <a:rPr lang="en-US" sz="1600" dirty="0" smtClean="0"/>
              <a:t>C. y will be included in the output</a:t>
            </a:r>
          </a:p>
          <a:p>
            <a:pPr>
              <a:buNone/>
            </a:pPr>
            <a:r>
              <a:rPr lang="en-US" sz="1600" dirty="0" smtClean="0"/>
              <a:t>D. z will be included in the output</a:t>
            </a:r>
          </a:p>
          <a:p>
            <a:pPr>
              <a:buNone/>
            </a:pPr>
            <a:r>
              <a:rPr lang="en-US" sz="1600" dirty="0" smtClean="0"/>
              <a:t>E. An exception is thrown at runtime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2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764704"/>
            <a:ext cx="8229600" cy="5361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4.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</a:t>
            </a:r>
            <a:r>
              <a:rPr lang="pt-BR" sz="1600" dirty="0" err="1" smtClean="0"/>
              <a:t>SpecialOps</a:t>
            </a:r>
            <a:r>
              <a:rPr lang="pt-BR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5.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6. 		String s = "";</a:t>
            </a:r>
          </a:p>
          <a:p>
            <a:pPr>
              <a:buNone/>
            </a:pPr>
            <a:r>
              <a:rPr lang="pt-BR" sz="1600" dirty="0" smtClean="0"/>
              <a:t>7. 		</a:t>
            </a:r>
            <a:r>
              <a:rPr lang="pt-BR" sz="1600" dirty="0" err="1" smtClean="0"/>
              <a:t>Boolean</a:t>
            </a:r>
            <a:r>
              <a:rPr lang="pt-BR" sz="1600" dirty="0" smtClean="0"/>
              <a:t> b1 = </a:t>
            </a:r>
            <a:r>
              <a:rPr lang="pt-BR" sz="1600" dirty="0" err="1" smtClean="0"/>
              <a:t>true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pt-BR" sz="1600" dirty="0" smtClean="0"/>
              <a:t>8. 		</a:t>
            </a:r>
            <a:r>
              <a:rPr lang="pt-BR" sz="1600" dirty="0" err="1" smtClean="0"/>
              <a:t>Boolean</a:t>
            </a:r>
            <a:r>
              <a:rPr lang="pt-BR" sz="1600" dirty="0" smtClean="0"/>
              <a:t> b2 = </a:t>
            </a:r>
            <a:r>
              <a:rPr lang="pt-BR" sz="1600" dirty="0" err="1" smtClean="0"/>
              <a:t>false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9. 		if((b2 = false) | (21%5) &gt; 2) s += "x";</a:t>
            </a:r>
          </a:p>
          <a:p>
            <a:pPr>
              <a:buNone/>
            </a:pPr>
            <a:r>
              <a:rPr lang="en-US" sz="1600" dirty="0" smtClean="0"/>
              <a:t>10. 		if(b1 || (b2 = true)) s += "y";</a:t>
            </a:r>
          </a:p>
          <a:p>
            <a:pPr>
              <a:buNone/>
            </a:pPr>
            <a:r>
              <a:rPr lang="en-US" sz="1600" dirty="0" smtClean="0"/>
              <a:t>11. 		if(b2 == true) s += "z";</a:t>
            </a:r>
          </a:p>
          <a:p>
            <a:pPr>
              <a:buNone/>
            </a:pPr>
            <a:r>
              <a:rPr lang="pt-BR" sz="1600" dirty="0" smtClean="0"/>
              <a:t>12. 	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(s);</a:t>
            </a:r>
          </a:p>
          <a:p>
            <a:pPr>
              <a:buNone/>
            </a:pPr>
            <a:r>
              <a:rPr lang="pt-BR" sz="1600" dirty="0" smtClean="0"/>
              <a:t>13. 	}</a:t>
            </a:r>
          </a:p>
          <a:p>
            <a:pPr>
              <a:buNone/>
            </a:pPr>
            <a:r>
              <a:rPr lang="pt-BR" sz="1600" dirty="0" smtClean="0"/>
              <a:t>14. }</a:t>
            </a:r>
          </a:p>
          <a:p>
            <a:pPr>
              <a:buNone/>
            </a:pPr>
            <a:r>
              <a:rPr lang="en-US" sz="1600" dirty="0" smtClean="0"/>
              <a:t>Which are true? (Choose all that apply.)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Compilation</a:t>
            </a:r>
            <a:r>
              <a:rPr lang="pt-BR" sz="1600" dirty="0" smtClean="0"/>
              <a:t> </a:t>
            </a:r>
            <a:r>
              <a:rPr lang="pt-BR" sz="1600" dirty="0" err="1" smtClean="0"/>
              <a:t>fails</a:t>
            </a:r>
            <a:endParaRPr lang="pt-BR" sz="1600" dirty="0" smtClean="0"/>
          </a:p>
          <a:p>
            <a:pPr>
              <a:buNone/>
            </a:pPr>
            <a:r>
              <a:rPr lang="en-US" sz="1600" dirty="0" smtClean="0"/>
              <a:t>B. x will be included in the output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C. y will be included in the output</a:t>
            </a:r>
          </a:p>
          <a:p>
            <a:pPr>
              <a:buNone/>
            </a:pPr>
            <a:r>
              <a:rPr lang="en-US" sz="1600" dirty="0" smtClean="0"/>
              <a:t>D. z will be included in the output</a:t>
            </a:r>
          </a:p>
          <a:p>
            <a:pPr>
              <a:buNone/>
            </a:pPr>
            <a:r>
              <a:rPr lang="en-US" sz="1600" dirty="0" smtClean="0"/>
              <a:t>E. An exception is thrown at runtime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3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764704"/>
            <a:ext cx="8229600" cy="5952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3.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Spock {</a:t>
            </a:r>
          </a:p>
          <a:p>
            <a:pPr>
              <a:buNone/>
            </a:pPr>
            <a:r>
              <a:rPr lang="en-US" sz="1600" dirty="0" smtClean="0"/>
              <a:t>4.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5. 		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mask</a:t>
            </a:r>
            <a:r>
              <a:rPr lang="pt-BR" sz="1600" dirty="0" smtClean="0"/>
              <a:t> = 0;</a:t>
            </a:r>
          </a:p>
          <a:p>
            <a:pPr>
              <a:buNone/>
            </a:pPr>
            <a:r>
              <a:rPr lang="pt-BR" sz="1600" dirty="0" smtClean="0"/>
              <a:t>6. 		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count</a:t>
            </a:r>
            <a:r>
              <a:rPr lang="pt-BR" sz="1600" dirty="0" smtClean="0"/>
              <a:t> = 0;</a:t>
            </a:r>
          </a:p>
          <a:p>
            <a:pPr>
              <a:buNone/>
            </a:pPr>
            <a:r>
              <a:rPr lang="en-US" sz="1600" dirty="0" smtClean="0"/>
              <a:t>7. 		if( ((5&lt;7) || (++count &lt; 10)) | mask++ &lt; 10 ) mask = mask + 1;</a:t>
            </a:r>
          </a:p>
          <a:p>
            <a:pPr>
              <a:buNone/>
            </a:pPr>
            <a:r>
              <a:rPr lang="da-DK" sz="1600" dirty="0" smtClean="0"/>
              <a:t>8. 		if( (6 &gt; 8) ^ false) mask = mask + 10;</a:t>
            </a:r>
          </a:p>
          <a:p>
            <a:pPr>
              <a:buNone/>
            </a:pPr>
            <a:r>
              <a:rPr lang="en-US" sz="1600" dirty="0" smtClean="0"/>
              <a:t>9. 		if( !(mask &gt; 1) &amp;&amp; ++count &gt; 1) mask = mask + 100;</a:t>
            </a:r>
          </a:p>
          <a:p>
            <a:pPr>
              <a:buNone/>
            </a:pPr>
            <a:r>
              <a:rPr lang="pt-BR" sz="1600" dirty="0" smtClean="0"/>
              <a:t>10. 	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</a:t>
            </a:r>
            <a:r>
              <a:rPr lang="pt-BR" sz="1600" dirty="0" err="1" smtClean="0"/>
              <a:t>mask</a:t>
            </a:r>
            <a:r>
              <a:rPr lang="pt-BR" sz="1600" dirty="0" smtClean="0"/>
              <a:t> + " " + </a:t>
            </a:r>
            <a:r>
              <a:rPr lang="pt-BR" sz="1600" dirty="0" err="1" smtClean="0"/>
              <a:t>count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11. 	}</a:t>
            </a:r>
          </a:p>
          <a:p>
            <a:pPr>
              <a:buNone/>
            </a:pPr>
            <a:r>
              <a:rPr lang="pt-BR" sz="1600" dirty="0" smtClean="0"/>
              <a:t>12. }</a:t>
            </a:r>
          </a:p>
          <a:p>
            <a:pPr>
              <a:buNone/>
            </a:pPr>
            <a:r>
              <a:rPr lang="en-US" sz="1600" dirty="0" smtClean="0"/>
              <a:t>Which two answers are true about the value of mask and the value of count at line 10?</a:t>
            </a:r>
          </a:p>
          <a:p>
            <a:pPr>
              <a:buNone/>
            </a:pPr>
            <a:r>
              <a:rPr lang="pt-BR" sz="1600" dirty="0" smtClean="0"/>
              <a:t>(</a:t>
            </a:r>
            <a:r>
              <a:rPr lang="pt-BR" sz="1600" dirty="0" err="1" smtClean="0"/>
              <a:t>Choose</a:t>
            </a:r>
            <a:r>
              <a:rPr lang="pt-BR" sz="1600" dirty="0" smtClean="0"/>
              <a:t> </a:t>
            </a:r>
            <a:r>
              <a:rPr lang="pt-BR" sz="1600" dirty="0" err="1" smtClean="0"/>
              <a:t>two</a:t>
            </a:r>
            <a:r>
              <a:rPr lang="pt-BR" sz="1600" dirty="0" smtClean="0"/>
              <a:t>.)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mask</a:t>
            </a:r>
            <a:r>
              <a:rPr lang="pt-BR" sz="1600" dirty="0" smtClean="0"/>
              <a:t> is 0</a:t>
            </a:r>
          </a:p>
          <a:p>
            <a:pPr>
              <a:buNone/>
            </a:pPr>
            <a:r>
              <a:rPr lang="pt-BR" sz="1600" dirty="0" smtClean="0"/>
              <a:t>B. </a:t>
            </a:r>
            <a:r>
              <a:rPr lang="pt-BR" sz="1600" dirty="0" err="1" smtClean="0"/>
              <a:t>mask</a:t>
            </a:r>
            <a:r>
              <a:rPr lang="pt-BR" sz="1600" dirty="0" smtClean="0"/>
              <a:t> is 1</a:t>
            </a:r>
          </a:p>
          <a:p>
            <a:pPr>
              <a:buNone/>
            </a:pPr>
            <a:r>
              <a:rPr lang="pt-BR" sz="1600" dirty="0" smtClean="0"/>
              <a:t>C. </a:t>
            </a:r>
            <a:r>
              <a:rPr lang="pt-BR" sz="1600" dirty="0" err="1" smtClean="0"/>
              <a:t>mask</a:t>
            </a:r>
            <a:r>
              <a:rPr lang="pt-BR" sz="1600" dirty="0" smtClean="0"/>
              <a:t> is 2</a:t>
            </a:r>
          </a:p>
          <a:p>
            <a:pPr>
              <a:buNone/>
            </a:pPr>
            <a:r>
              <a:rPr lang="pt-BR" sz="1600" dirty="0" smtClean="0"/>
              <a:t>D. </a:t>
            </a:r>
            <a:r>
              <a:rPr lang="pt-BR" sz="1600" dirty="0" err="1" smtClean="0"/>
              <a:t>mask</a:t>
            </a:r>
            <a:r>
              <a:rPr lang="pt-BR" sz="1600" dirty="0" smtClean="0"/>
              <a:t> is 10</a:t>
            </a:r>
          </a:p>
          <a:p>
            <a:pPr>
              <a:buNone/>
            </a:pPr>
            <a:r>
              <a:rPr lang="en-US" sz="1600" dirty="0" smtClean="0"/>
              <a:t>E. mask is greater than 10</a:t>
            </a:r>
          </a:p>
          <a:p>
            <a:pPr>
              <a:buNone/>
            </a:pPr>
            <a:r>
              <a:rPr lang="pt-BR" sz="1600" dirty="0" smtClean="0"/>
              <a:t>F. </a:t>
            </a:r>
            <a:r>
              <a:rPr lang="pt-BR" sz="1600" dirty="0" err="1" smtClean="0"/>
              <a:t>count</a:t>
            </a:r>
            <a:r>
              <a:rPr lang="pt-BR" sz="1600" dirty="0" smtClean="0"/>
              <a:t> is 0</a:t>
            </a:r>
          </a:p>
          <a:p>
            <a:pPr>
              <a:buNone/>
            </a:pPr>
            <a:r>
              <a:rPr lang="en-US" sz="1600" dirty="0" smtClean="0"/>
              <a:t>G. count is greater than 0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3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764704"/>
            <a:ext cx="8229600" cy="5952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600" dirty="0" err="1" smtClean="0"/>
              <a:t>Given</a:t>
            </a:r>
            <a:r>
              <a:rPr lang="pt-BR" sz="1600" dirty="0" smtClean="0"/>
              <a:t>:</a:t>
            </a:r>
          </a:p>
          <a:p>
            <a:pPr>
              <a:buNone/>
            </a:pPr>
            <a:r>
              <a:rPr lang="pt-BR" sz="1600" dirty="0" smtClean="0"/>
              <a:t>3. </a:t>
            </a:r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 smtClean="0"/>
              <a:t>class</a:t>
            </a:r>
            <a:r>
              <a:rPr lang="pt-BR" sz="1600" dirty="0" smtClean="0"/>
              <a:t> Spock {</a:t>
            </a:r>
          </a:p>
          <a:p>
            <a:pPr>
              <a:buNone/>
            </a:pPr>
            <a:r>
              <a:rPr lang="en-US" sz="1600" dirty="0" smtClean="0"/>
              <a:t>4. 	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pt-BR" sz="1600" dirty="0" smtClean="0"/>
              <a:t>5. 		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mask</a:t>
            </a:r>
            <a:r>
              <a:rPr lang="pt-BR" sz="1600" dirty="0" smtClean="0"/>
              <a:t> = 0;</a:t>
            </a:r>
          </a:p>
          <a:p>
            <a:pPr>
              <a:buNone/>
            </a:pPr>
            <a:r>
              <a:rPr lang="pt-BR" sz="1600" dirty="0" smtClean="0"/>
              <a:t>6. 		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count</a:t>
            </a:r>
            <a:r>
              <a:rPr lang="pt-BR" sz="1600" dirty="0" smtClean="0"/>
              <a:t> = 0;</a:t>
            </a:r>
          </a:p>
          <a:p>
            <a:pPr>
              <a:buNone/>
            </a:pPr>
            <a:r>
              <a:rPr lang="en-US" sz="1600" dirty="0" smtClean="0"/>
              <a:t>7. 		if( ((5&lt;7) || (++count &lt; 10)) | mask++ &lt; 10 ) mask = mask + 1;</a:t>
            </a:r>
          </a:p>
          <a:p>
            <a:pPr>
              <a:buNone/>
            </a:pPr>
            <a:r>
              <a:rPr lang="da-DK" sz="1600" dirty="0" smtClean="0"/>
              <a:t>8. 		if( (6 &gt; 8) ^ false) mask = mask + 10;</a:t>
            </a:r>
          </a:p>
          <a:p>
            <a:pPr>
              <a:buNone/>
            </a:pPr>
            <a:r>
              <a:rPr lang="en-US" sz="1600" dirty="0" smtClean="0"/>
              <a:t>9. 		if( !(mask &gt; 1) &amp;&amp; ++count &gt; 1) mask = mask + 100;</a:t>
            </a:r>
          </a:p>
          <a:p>
            <a:pPr>
              <a:buNone/>
            </a:pPr>
            <a:r>
              <a:rPr lang="pt-BR" sz="1600" dirty="0" smtClean="0"/>
              <a:t>10. 		System.</a:t>
            </a:r>
            <a:r>
              <a:rPr lang="pt-BR" sz="1600" dirty="0" err="1" smtClean="0"/>
              <a:t>out.println</a:t>
            </a:r>
            <a:r>
              <a:rPr lang="pt-BR" sz="1600" dirty="0" smtClean="0"/>
              <a:t>(</a:t>
            </a:r>
            <a:r>
              <a:rPr lang="pt-BR" sz="1600" dirty="0" err="1" smtClean="0"/>
              <a:t>mask</a:t>
            </a:r>
            <a:r>
              <a:rPr lang="pt-BR" sz="1600" dirty="0" smtClean="0"/>
              <a:t> + " " + </a:t>
            </a:r>
            <a:r>
              <a:rPr lang="pt-BR" sz="1600" dirty="0" err="1" smtClean="0"/>
              <a:t>count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11. 	}</a:t>
            </a:r>
          </a:p>
          <a:p>
            <a:pPr>
              <a:buNone/>
            </a:pPr>
            <a:r>
              <a:rPr lang="pt-BR" sz="1600" dirty="0" smtClean="0"/>
              <a:t>12. }</a:t>
            </a:r>
          </a:p>
          <a:p>
            <a:pPr>
              <a:buNone/>
            </a:pPr>
            <a:r>
              <a:rPr lang="en-US" sz="1600" dirty="0" smtClean="0"/>
              <a:t>Which two answers are true about the value of mask and the value of count at line 10?</a:t>
            </a:r>
          </a:p>
          <a:p>
            <a:pPr>
              <a:buNone/>
            </a:pPr>
            <a:r>
              <a:rPr lang="pt-BR" sz="1600" dirty="0" smtClean="0"/>
              <a:t>(</a:t>
            </a:r>
            <a:r>
              <a:rPr lang="pt-BR" sz="1600" dirty="0" err="1" smtClean="0"/>
              <a:t>Choose</a:t>
            </a:r>
            <a:r>
              <a:rPr lang="pt-BR" sz="1600" dirty="0" smtClean="0"/>
              <a:t> </a:t>
            </a:r>
            <a:r>
              <a:rPr lang="pt-BR" sz="1600" dirty="0" err="1" smtClean="0"/>
              <a:t>two</a:t>
            </a:r>
            <a:r>
              <a:rPr lang="pt-BR" sz="1600" dirty="0" smtClean="0"/>
              <a:t>.)</a:t>
            </a:r>
          </a:p>
          <a:p>
            <a:pPr>
              <a:buNone/>
            </a:pPr>
            <a:r>
              <a:rPr lang="pt-BR" sz="1600" dirty="0" smtClean="0"/>
              <a:t>A. </a:t>
            </a:r>
            <a:r>
              <a:rPr lang="pt-BR" sz="1600" dirty="0" err="1" smtClean="0"/>
              <a:t>mask</a:t>
            </a:r>
            <a:r>
              <a:rPr lang="pt-BR" sz="1600" dirty="0" smtClean="0"/>
              <a:t> is 0</a:t>
            </a:r>
          </a:p>
          <a:p>
            <a:pPr>
              <a:buNone/>
            </a:pPr>
            <a:r>
              <a:rPr lang="pt-BR" sz="1600" dirty="0" smtClean="0"/>
              <a:t>B. </a:t>
            </a:r>
            <a:r>
              <a:rPr lang="pt-BR" sz="1600" dirty="0" err="1" smtClean="0"/>
              <a:t>mask</a:t>
            </a:r>
            <a:r>
              <a:rPr lang="pt-BR" sz="1600" dirty="0" smtClean="0"/>
              <a:t> is 1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</a:rPr>
              <a:t>C. </a:t>
            </a:r>
            <a:r>
              <a:rPr lang="pt-BR" sz="1600" b="1" dirty="0" err="1" smtClean="0">
                <a:solidFill>
                  <a:srgbClr val="00B050"/>
                </a:solidFill>
              </a:rPr>
              <a:t>mask</a:t>
            </a:r>
            <a:r>
              <a:rPr lang="pt-BR" sz="1600" b="1" dirty="0" smtClean="0">
                <a:solidFill>
                  <a:srgbClr val="00B050"/>
                </a:solidFill>
              </a:rPr>
              <a:t> is 2</a:t>
            </a:r>
          </a:p>
          <a:p>
            <a:pPr>
              <a:buNone/>
            </a:pPr>
            <a:r>
              <a:rPr lang="pt-BR" sz="1600" dirty="0" smtClean="0"/>
              <a:t>D. </a:t>
            </a:r>
            <a:r>
              <a:rPr lang="pt-BR" sz="1600" dirty="0" err="1" smtClean="0"/>
              <a:t>mask</a:t>
            </a:r>
            <a:r>
              <a:rPr lang="pt-BR" sz="1600" dirty="0" smtClean="0"/>
              <a:t> is 10</a:t>
            </a:r>
          </a:p>
          <a:p>
            <a:pPr>
              <a:buNone/>
            </a:pPr>
            <a:r>
              <a:rPr lang="en-US" sz="1600" dirty="0" smtClean="0"/>
              <a:t>E. mask is greater than 10</a:t>
            </a:r>
          </a:p>
          <a:p>
            <a:pPr>
              <a:buNone/>
            </a:pPr>
            <a:r>
              <a:rPr lang="pt-BR" sz="1600" b="1" dirty="0" smtClean="0">
                <a:solidFill>
                  <a:srgbClr val="00B050"/>
                </a:solidFill>
              </a:rPr>
              <a:t>F. </a:t>
            </a:r>
            <a:r>
              <a:rPr lang="pt-BR" sz="1600" b="1" dirty="0" err="1" smtClean="0">
                <a:solidFill>
                  <a:srgbClr val="00B050"/>
                </a:solidFill>
              </a:rPr>
              <a:t>count</a:t>
            </a:r>
            <a:r>
              <a:rPr lang="pt-BR" sz="1600" b="1" dirty="0" smtClean="0">
                <a:solidFill>
                  <a:srgbClr val="00B050"/>
                </a:solidFill>
              </a:rPr>
              <a:t> is 0</a:t>
            </a:r>
          </a:p>
          <a:p>
            <a:pPr>
              <a:buNone/>
            </a:pPr>
            <a:r>
              <a:rPr lang="en-US" sz="1600" dirty="0" smtClean="0"/>
              <a:t>G. count is greater than 0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4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478637"/>
            <a:ext cx="8229600" cy="641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500" dirty="0" err="1" smtClean="0"/>
              <a:t>Given</a:t>
            </a:r>
            <a:r>
              <a:rPr lang="pt-BR" sz="1500" dirty="0" smtClean="0"/>
              <a:t>:</a:t>
            </a:r>
          </a:p>
          <a:p>
            <a:pPr>
              <a:buNone/>
            </a:pPr>
            <a:r>
              <a:rPr lang="pt-BR" sz="1500" dirty="0" smtClean="0"/>
              <a:t>3. interface </a:t>
            </a:r>
            <a:r>
              <a:rPr lang="pt-BR" sz="1500" dirty="0" err="1" smtClean="0"/>
              <a:t>Vessel</a:t>
            </a:r>
            <a:r>
              <a:rPr lang="pt-BR" sz="1500" dirty="0" smtClean="0"/>
              <a:t> { }</a:t>
            </a:r>
          </a:p>
          <a:p>
            <a:pPr>
              <a:buNone/>
            </a:pPr>
            <a:r>
              <a:rPr lang="pt-BR" sz="1500" dirty="0" smtClean="0"/>
              <a:t>4. interface </a:t>
            </a:r>
            <a:r>
              <a:rPr lang="pt-BR" sz="1500" dirty="0" err="1" smtClean="0"/>
              <a:t>Toy</a:t>
            </a:r>
            <a:r>
              <a:rPr lang="pt-BR" sz="1500" dirty="0" smtClean="0"/>
              <a:t> { }</a:t>
            </a:r>
          </a:p>
          <a:p>
            <a:pPr>
              <a:buNone/>
            </a:pPr>
            <a:r>
              <a:rPr lang="en-US" sz="1500" dirty="0" smtClean="0"/>
              <a:t>5. class Boat implements Vessel { }</a:t>
            </a:r>
          </a:p>
          <a:p>
            <a:pPr>
              <a:buNone/>
            </a:pPr>
            <a:r>
              <a:rPr lang="en-US" sz="1500" dirty="0" smtClean="0"/>
              <a:t>6. class Speedboat extends Boat implements Toy { }</a:t>
            </a:r>
          </a:p>
          <a:p>
            <a:pPr>
              <a:buNone/>
            </a:pPr>
            <a:r>
              <a:rPr lang="pt-BR" sz="1500" dirty="0" smtClean="0"/>
              <a:t>7. </a:t>
            </a:r>
            <a:r>
              <a:rPr lang="pt-BR" sz="1500" dirty="0" err="1" smtClean="0"/>
              <a:t>public</a:t>
            </a:r>
            <a:r>
              <a:rPr lang="pt-BR" sz="1500" dirty="0" smtClean="0"/>
              <a:t> </a:t>
            </a:r>
            <a:r>
              <a:rPr lang="pt-BR" sz="1500" dirty="0" err="1" smtClean="0"/>
              <a:t>class</a:t>
            </a:r>
            <a:r>
              <a:rPr lang="pt-BR" sz="1500" dirty="0" smtClean="0"/>
              <a:t> </a:t>
            </a:r>
            <a:r>
              <a:rPr lang="pt-BR" sz="1500" dirty="0" err="1" smtClean="0"/>
              <a:t>Tree</a:t>
            </a:r>
            <a:r>
              <a:rPr lang="pt-BR" sz="1500" dirty="0" smtClean="0"/>
              <a:t> {</a:t>
            </a:r>
          </a:p>
          <a:p>
            <a:pPr>
              <a:buNone/>
            </a:pPr>
            <a:r>
              <a:rPr lang="en-US" sz="1500" dirty="0" smtClean="0"/>
              <a:t>8. 	public static void main(String[] </a:t>
            </a:r>
            <a:r>
              <a:rPr lang="en-US" sz="1500" dirty="0" err="1" smtClean="0"/>
              <a:t>args</a:t>
            </a:r>
            <a:r>
              <a:rPr lang="en-US" sz="1500" dirty="0" smtClean="0"/>
              <a:t>) {</a:t>
            </a:r>
          </a:p>
          <a:p>
            <a:pPr>
              <a:buNone/>
            </a:pPr>
            <a:r>
              <a:rPr lang="pt-BR" sz="1500" dirty="0" smtClean="0"/>
              <a:t>9. 		String s = "0";</a:t>
            </a:r>
          </a:p>
          <a:p>
            <a:pPr>
              <a:buNone/>
            </a:pPr>
            <a:r>
              <a:rPr lang="en-US" sz="1500" dirty="0" smtClean="0"/>
              <a:t>10. 		Boat b = new Boat();</a:t>
            </a:r>
          </a:p>
          <a:p>
            <a:pPr>
              <a:buNone/>
            </a:pPr>
            <a:r>
              <a:rPr lang="en-US" sz="1500" dirty="0" smtClean="0"/>
              <a:t>11. 		Boat b2 = new Speedboat();</a:t>
            </a:r>
          </a:p>
          <a:p>
            <a:pPr>
              <a:buNone/>
            </a:pPr>
            <a:r>
              <a:rPr lang="en-US" sz="1500" dirty="0" smtClean="0"/>
              <a:t>12. 		Speedboat s2 = new Speedboat();</a:t>
            </a:r>
          </a:p>
          <a:p>
            <a:pPr>
              <a:buNone/>
            </a:pPr>
            <a:r>
              <a:rPr lang="en-US" sz="1500" dirty="0" smtClean="0"/>
              <a:t>13. 		if((b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Vessel) &amp;&amp; (b2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Toy)) s += "1";</a:t>
            </a:r>
          </a:p>
          <a:p>
            <a:pPr>
              <a:buNone/>
            </a:pPr>
            <a:r>
              <a:rPr lang="en-US" sz="1500" dirty="0" smtClean="0"/>
              <a:t>14. 		if((s2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Vessel) &amp;&amp; (s2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Toy)) s += "2";</a:t>
            </a:r>
          </a:p>
          <a:p>
            <a:pPr>
              <a:buNone/>
            </a:pPr>
            <a:r>
              <a:rPr lang="pt-BR" sz="1500" dirty="0" smtClean="0"/>
              <a:t>15. 		System.</a:t>
            </a:r>
            <a:r>
              <a:rPr lang="pt-BR" sz="1500" dirty="0" err="1" smtClean="0"/>
              <a:t>out.println</a:t>
            </a:r>
            <a:r>
              <a:rPr lang="pt-BR" sz="1500" dirty="0" smtClean="0"/>
              <a:t>(s);</a:t>
            </a:r>
          </a:p>
          <a:p>
            <a:pPr>
              <a:buNone/>
            </a:pPr>
            <a:r>
              <a:rPr lang="pt-BR" sz="1500" dirty="0" smtClean="0"/>
              <a:t>16. 	}</a:t>
            </a:r>
          </a:p>
          <a:p>
            <a:pPr>
              <a:buNone/>
            </a:pPr>
            <a:r>
              <a:rPr lang="pt-BR" sz="1500" dirty="0" smtClean="0"/>
              <a:t>17. }</a:t>
            </a:r>
          </a:p>
          <a:p>
            <a:pPr>
              <a:buNone/>
            </a:pPr>
            <a:r>
              <a:rPr lang="pt-BR" sz="1500" dirty="0" err="1" smtClean="0"/>
              <a:t>What</a:t>
            </a:r>
            <a:r>
              <a:rPr lang="pt-BR" sz="1500" dirty="0" smtClean="0"/>
              <a:t> is </a:t>
            </a:r>
            <a:r>
              <a:rPr lang="pt-BR" sz="1500" dirty="0" err="1" smtClean="0"/>
              <a:t>the</a:t>
            </a:r>
            <a:r>
              <a:rPr lang="pt-BR" sz="1500" dirty="0" smtClean="0"/>
              <a:t> </a:t>
            </a:r>
            <a:r>
              <a:rPr lang="pt-BR" sz="1500" dirty="0" err="1" smtClean="0"/>
              <a:t>result</a:t>
            </a:r>
            <a:r>
              <a:rPr lang="pt-BR" sz="1500" dirty="0" smtClean="0"/>
              <a:t>?</a:t>
            </a:r>
          </a:p>
          <a:p>
            <a:pPr>
              <a:buNone/>
            </a:pPr>
            <a:r>
              <a:rPr lang="pt-BR" sz="1500" dirty="0" smtClean="0"/>
              <a:t>A. 0</a:t>
            </a:r>
          </a:p>
          <a:p>
            <a:pPr>
              <a:buNone/>
            </a:pPr>
            <a:r>
              <a:rPr lang="pt-BR" sz="1500" dirty="0" smtClean="0"/>
              <a:t>B. 01</a:t>
            </a:r>
          </a:p>
          <a:p>
            <a:pPr>
              <a:buNone/>
            </a:pPr>
            <a:r>
              <a:rPr lang="pt-BR" sz="1500" dirty="0" smtClean="0"/>
              <a:t>C. 02</a:t>
            </a:r>
          </a:p>
          <a:p>
            <a:pPr>
              <a:buNone/>
            </a:pPr>
            <a:r>
              <a:rPr lang="pt-BR" sz="1500" dirty="0" smtClean="0"/>
              <a:t>D. 012</a:t>
            </a:r>
          </a:p>
          <a:p>
            <a:pPr>
              <a:buNone/>
            </a:pPr>
            <a:r>
              <a:rPr lang="pt-BR" sz="1500" dirty="0" smtClean="0"/>
              <a:t>E. </a:t>
            </a:r>
            <a:r>
              <a:rPr lang="pt-BR" sz="1500" dirty="0" err="1" smtClean="0"/>
              <a:t>Compilation</a:t>
            </a:r>
            <a:r>
              <a:rPr lang="pt-BR" sz="1500" dirty="0" smtClean="0"/>
              <a:t> </a:t>
            </a:r>
            <a:r>
              <a:rPr lang="pt-BR" sz="1500" dirty="0" err="1" smtClean="0"/>
              <a:t>fails</a:t>
            </a:r>
            <a:endParaRPr lang="pt-BR" sz="1500" dirty="0" smtClean="0"/>
          </a:p>
          <a:p>
            <a:pPr>
              <a:buNone/>
            </a:pPr>
            <a:r>
              <a:rPr lang="en-US" sz="1500" dirty="0" smtClean="0"/>
              <a:t>F. An exception is thrown at runtime</a:t>
            </a:r>
            <a:endParaRPr lang="pt-BR" sz="15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 smtClean="0"/>
              <a:t>Questão Exemplo 4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1"/>
          </p:nvPr>
        </p:nvSpPr>
        <p:spPr>
          <a:xfrm>
            <a:off x="457200" y="478637"/>
            <a:ext cx="8229600" cy="641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500" dirty="0" err="1" smtClean="0"/>
              <a:t>Given</a:t>
            </a:r>
            <a:r>
              <a:rPr lang="pt-BR" sz="1500" dirty="0" smtClean="0"/>
              <a:t>:</a:t>
            </a:r>
          </a:p>
          <a:p>
            <a:pPr>
              <a:buNone/>
            </a:pPr>
            <a:r>
              <a:rPr lang="pt-BR" sz="1500" dirty="0" smtClean="0"/>
              <a:t>3. interface </a:t>
            </a:r>
            <a:r>
              <a:rPr lang="pt-BR" sz="1500" dirty="0" err="1" smtClean="0"/>
              <a:t>Vessel</a:t>
            </a:r>
            <a:r>
              <a:rPr lang="pt-BR" sz="1500" dirty="0" smtClean="0"/>
              <a:t> { }</a:t>
            </a:r>
          </a:p>
          <a:p>
            <a:pPr>
              <a:buNone/>
            </a:pPr>
            <a:r>
              <a:rPr lang="pt-BR" sz="1500" dirty="0" smtClean="0"/>
              <a:t>4. interface </a:t>
            </a:r>
            <a:r>
              <a:rPr lang="pt-BR" sz="1500" dirty="0" err="1" smtClean="0"/>
              <a:t>Toy</a:t>
            </a:r>
            <a:r>
              <a:rPr lang="pt-BR" sz="1500" dirty="0" smtClean="0"/>
              <a:t> { }</a:t>
            </a:r>
          </a:p>
          <a:p>
            <a:pPr>
              <a:buNone/>
            </a:pPr>
            <a:r>
              <a:rPr lang="en-US" sz="1500" dirty="0" smtClean="0"/>
              <a:t>5. class Boat implements Vessel { }</a:t>
            </a:r>
          </a:p>
          <a:p>
            <a:pPr>
              <a:buNone/>
            </a:pPr>
            <a:r>
              <a:rPr lang="en-US" sz="1500" dirty="0" smtClean="0"/>
              <a:t>6. class Speedboat extends Boat implements Toy { }</a:t>
            </a:r>
          </a:p>
          <a:p>
            <a:pPr>
              <a:buNone/>
            </a:pPr>
            <a:r>
              <a:rPr lang="pt-BR" sz="1500" dirty="0" smtClean="0"/>
              <a:t>7. </a:t>
            </a:r>
            <a:r>
              <a:rPr lang="pt-BR" sz="1500" dirty="0" err="1" smtClean="0"/>
              <a:t>public</a:t>
            </a:r>
            <a:r>
              <a:rPr lang="pt-BR" sz="1500" dirty="0" smtClean="0"/>
              <a:t> </a:t>
            </a:r>
            <a:r>
              <a:rPr lang="pt-BR" sz="1500" dirty="0" err="1" smtClean="0"/>
              <a:t>class</a:t>
            </a:r>
            <a:r>
              <a:rPr lang="pt-BR" sz="1500" dirty="0" smtClean="0"/>
              <a:t> </a:t>
            </a:r>
            <a:r>
              <a:rPr lang="pt-BR" sz="1500" dirty="0" err="1" smtClean="0"/>
              <a:t>Tree</a:t>
            </a:r>
            <a:r>
              <a:rPr lang="pt-BR" sz="1500" dirty="0" smtClean="0"/>
              <a:t> {</a:t>
            </a:r>
          </a:p>
          <a:p>
            <a:pPr>
              <a:buNone/>
            </a:pPr>
            <a:r>
              <a:rPr lang="en-US" sz="1500" dirty="0" smtClean="0"/>
              <a:t>8. 	public static void main(String[] </a:t>
            </a:r>
            <a:r>
              <a:rPr lang="en-US" sz="1500" dirty="0" err="1" smtClean="0"/>
              <a:t>args</a:t>
            </a:r>
            <a:r>
              <a:rPr lang="en-US" sz="1500" dirty="0" smtClean="0"/>
              <a:t>) {</a:t>
            </a:r>
          </a:p>
          <a:p>
            <a:pPr>
              <a:buNone/>
            </a:pPr>
            <a:r>
              <a:rPr lang="pt-BR" sz="1500" dirty="0" smtClean="0"/>
              <a:t>9. 		String s = "0";</a:t>
            </a:r>
          </a:p>
          <a:p>
            <a:pPr>
              <a:buNone/>
            </a:pPr>
            <a:r>
              <a:rPr lang="en-US" sz="1500" dirty="0" smtClean="0"/>
              <a:t>10. 		Boat b = new Boat();</a:t>
            </a:r>
          </a:p>
          <a:p>
            <a:pPr>
              <a:buNone/>
            </a:pPr>
            <a:r>
              <a:rPr lang="en-US" sz="1500" dirty="0" smtClean="0"/>
              <a:t>11. 		Boat b2 = new Speedboat();</a:t>
            </a:r>
          </a:p>
          <a:p>
            <a:pPr>
              <a:buNone/>
            </a:pPr>
            <a:r>
              <a:rPr lang="en-US" sz="1500" dirty="0" smtClean="0"/>
              <a:t>12. 		Speedboat s2 = new Speedboat();</a:t>
            </a:r>
          </a:p>
          <a:p>
            <a:pPr>
              <a:buNone/>
            </a:pPr>
            <a:r>
              <a:rPr lang="en-US" sz="1500" dirty="0" smtClean="0"/>
              <a:t>13. 		if((b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Vessel) &amp;&amp; (b2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Toy)) s += "1";</a:t>
            </a:r>
          </a:p>
          <a:p>
            <a:pPr>
              <a:buNone/>
            </a:pPr>
            <a:r>
              <a:rPr lang="en-US" sz="1500" dirty="0" smtClean="0"/>
              <a:t>14. 		if((s2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Vessel) &amp;&amp; (s2 </a:t>
            </a:r>
            <a:r>
              <a:rPr lang="en-US" sz="1500" dirty="0" err="1" smtClean="0"/>
              <a:t>instanceof</a:t>
            </a:r>
            <a:r>
              <a:rPr lang="en-US" sz="1500" dirty="0" smtClean="0"/>
              <a:t> Toy)) s += "2";</a:t>
            </a:r>
          </a:p>
          <a:p>
            <a:pPr>
              <a:buNone/>
            </a:pPr>
            <a:r>
              <a:rPr lang="pt-BR" sz="1500" dirty="0" smtClean="0"/>
              <a:t>15. 		System.</a:t>
            </a:r>
            <a:r>
              <a:rPr lang="pt-BR" sz="1500" dirty="0" err="1" smtClean="0"/>
              <a:t>out.println</a:t>
            </a:r>
            <a:r>
              <a:rPr lang="pt-BR" sz="1500" dirty="0" smtClean="0"/>
              <a:t>(s);</a:t>
            </a:r>
          </a:p>
          <a:p>
            <a:pPr>
              <a:buNone/>
            </a:pPr>
            <a:r>
              <a:rPr lang="pt-BR" sz="1500" dirty="0" smtClean="0"/>
              <a:t>16. 	}</a:t>
            </a:r>
          </a:p>
          <a:p>
            <a:pPr>
              <a:buNone/>
            </a:pPr>
            <a:r>
              <a:rPr lang="pt-BR" sz="1500" dirty="0" smtClean="0"/>
              <a:t>17. }</a:t>
            </a:r>
          </a:p>
          <a:p>
            <a:pPr>
              <a:buNone/>
            </a:pPr>
            <a:r>
              <a:rPr lang="pt-BR" sz="1500" dirty="0" err="1" smtClean="0"/>
              <a:t>What</a:t>
            </a:r>
            <a:r>
              <a:rPr lang="pt-BR" sz="1500" dirty="0" smtClean="0"/>
              <a:t> is </a:t>
            </a:r>
            <a:r>
              <a:rPr lang="pt-BR" sz="1500" dirty="0" err="1" smtClean="0"/>
              <a:t>the</a:t>
            </a:r>
            <a:r>
              <a:rPr lang="pt-BR" sz="1500" dirty="0" smtClean="0"/>
              <a:t> </a:t>
            </a:r>
            <a:r>
              <a:rPr lang="pt-BR" sz="1500" dirty="0" err="1" smtClean="0"/>
              <a:t>result</a:t>
            </a:r>
            <a:r>
              <a:rPr lang="pt-BR" sz="1500" dirty="0" smtClean="0"/>
              <a:t>?</a:t>
            </a:r>
          </a:p>
          <a:p>
            <a:pPr>
              <a:buNone/>
            </a:pPr>
            <a:r>
              <a:rPr lang="pt-BR" sz="1500" dirty="0" smtClean="0"/>
              <a:t>A. 0</a:t>
            </a:r>
          </a:p>
          <a:p>
            <a:pPr>
              <a:buNone/>
            </a:pPr>
            <a:r>
              <a:rPr lang="pt-BR" sz="1500" dirty="0" smtClean="0"/>
              <a:t>B. 01</a:t>
            </a:r>
          </a:p>
          <a:p>
            <a:pPr>
              <a:buNone/>
            </a:pPr>
            <a:r>
              <a:rPr lang="pt-BR" sz="1500" dirty="0" smtClean="0"/>
              <a:t>C. 02</a:t>
            </a:r>
          </a:p>
          <a:p>
            <a:pPr>
              <a:buNone/>
            </a:pPr>
            <a:r>
              <a:rPr lang="pt-BR" sz="1500" b="1" dirty="0" smtClean="0">
                <a:solidFill>
                  <a:srgbClr val="00B050"/>
                </a:solidFill>
              </a:rPr>
              <a:t>D. 012</a:t>
            </a:r>
          </a:p>
          <a:p>
            <a:pPr>
              <a:buNone/>
            </a:pPr>
            <a:r>
              <a:rPr lang="pt-BR" sz="1500" dirty="0" smtClean="0"/>
              <a:t>E. </a:t>
            </a:r>
            <a:r>
              <a:rPr lang="pt-BR" sz="1500" dirty="0" err="1" smtClean="0"/>
              <a:t>Compilation</a:t>
            </a:r>
            <a:r>
              <a:rPr lang="pt-BR" sz="1500" dirty="0" smtClean="0"/>
              <a:t> </a:t>
            </a:r>
            <a:r>
              <a:rPr lang="pt-BR" sz="1500" dirty="0" err="1" smtClean="0"/>
              <a:t>fails</a:t>
            </a:r>
            <a:endParaRPr lang="pt-BR" sz="1500" dirty="0" smtClean="0"/>
          </a:p>
          <a:p>
            <a:pPr>
              <a:buNone/>
            </a:pPr>
            <a:r>
              <a:rPr lang="en-US" sz="1500" dirty="0" smtClean="0"/>
              <a:t>F. An exception is thrown at runtime</a:t>
            </a:r>
            <a:endParaRPr lang="pt-BR" sz="15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2786</TotalTime>
  <Words>664</Words>
  <Application>Microsoft Office PowerPoint</Application>
  <PresentationFormat>Apresentação na tela (4:3)</PresentationFormat>
  <Paragraphs>495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MODELO_JAVA_INOVE</vt:lpstr>
      <vt:lpstr>Treinamento Certificação JAVA</vt:lpstr>
      <vt:lpstr>Questão Exemplo 1</vt:lpstr>
      <vt:lpstr>Questão Exemplo 1</vt:lpstr>
      <vt:lpstr>Questão Exemplo 2</vt:lpstr>
      <vt:lpstr>Questão Exemplo 2</vt:lpstr>
      <vt:lpstr>Questão Exemplo 3</vt:lpstr>
      <vt:lpstr>Questão Exemplo 3</vt:lpstr>
      <vt:lpstr>Questão Exemplo 4</vt:lpstr>
      <vt:lpstr>Questão Exemplo 4</vt:lpstr>
      <vt:lpstr>Questão Exemplo 5</vt:lpstr>
      <vt:lpstr>Questão Exemplo 5</vt:lpstr>
      <vt:lpstr>Questão Exemplo 6</vt:lpstr>
      <vt:lpstr>Questão Exemplo 6</vt:lpstr>
      <vt:lpstr>Questão Exemplo 7</vt:lpstr>
      <vt:lpstr>Questão Exemplo 7</vt:lpstr>
      <vt:lpstr>Questão Exemplo 8</vt:lpstr>
      <vt:lpstr>Questão Exemplo 8</vt:lpstr>
      <vt:lpstr>Questão Exemplo 9</vt:lpstr>
      <vt:lpstr>Questão Exemplo 9</vt:lpstr>
      <vt:lpstr>Questão Exemplo 10</vt:lpstr>
      <vt:lpstr>Questão Exemplo 10</vt:lpstr>
      <vt:lpstr>Questão Exemplo 11</vt:lpstr>
      <vt:lpstr>Questão Exemplo 11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JAVA</dc:title>
  <dc:creator>Thiago Burgo Belo</dc:creator>
  <cp:lastModifiedBy>ozieljose</cp:lastModifiedBy>
  <cp:revision>307</cp:revision>
  <dcterms:created xsi:type="dcterms:W3CDTF">2011-11-03T07:20:09Z</dcterms:created>
  <dcterms:modified xsi:type="dcterms:W3CDTF">2012-01-30T17:22:35Z</dcterms:modified>
</cp:coreProperties>
</file>