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3"/>
  </p:notesMasterIdLst>
  <p:handoutMasterIdLst>
    <p:handoutMasterId r:id="rId14"/>
  </p:handoutMasterIdLst>
  <p:sldIdLst>
    <p:sldId id="256" r:id="rId5"/>
    <p:sldId id="282" r:id="rId6"/>
    <p:sldId id="277" r:id="rId7"/>
    <p:sldId id="278" r:id="rId8"/>
    <p:sldId id="283" r:id="rId9"/>
    <p:sldId id="279" r:id="rId10"/>
    <p:sldId id="280" r:id="rId11"/>
    <p:sldId id="284" r:id="rId12"/>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932"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0F65C-58C1-4A0C-9A70-9D6397237E0B}" type="datetime1">
              <a:rPr lang="tr-TR" smtClean="0"/>
              <a:t>4.03.2023</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tr-TR" smtClean="0"/>
              <a:t>‹#›</a:t>
            </a:fld>
            <a:endParaRPr lang="tr-TR"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5A1C90E-4B38-48D9-9ADB-1EEED4C580D5}" type="datetime1">
              <a:rPr lang="tr-TR" noProof="0" smtClean="0"/>
              <a:t>4.03.2023</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tr-TR" noProof="0" smtClean="0"/>
              <a:t>‹#›</a:t>
            </a:fld>
            <a:endParaRPr lang="tr-TR"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4B725628-3A68-42F4-BA86-981817953149}" type="slidenum">
              <a:rPr lang="tr-TR" smtClean="0"/>
              <a:t>1</a:t>
            </a:fld>
            <a:endParaRPr lang="tr-TR"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4B725628-3A68-42F4-BA86-981817953149}" type="slidenum">
              <a:rPr lang="tr-TR" smtClean="0"/>
              <a:t>3</a:t>
            </a:fld>
            <a:endParaRPr lang="tr-TR"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lgn="l">
              <a:defRPr/>
            </a:lvl1pPr>
          </a:lstStyle>
          <a:p>
            <a:pPr rtl="0"/>
            <a:fld id="{98DA42E9-8AC5-494B-9B81-48B259A718E2}" type="datetime1">
              <a:rPr lang="tr-TR" noProof="0" smtClean="0"/>
              <a:t>4.03.2023</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358DD160-7AC4-4988-897E-E9C29ED6ADFC}" type="datetime1">
              <a:rPr lang="tr-TR" noProof="0" smtClean="0"/>
              <a:t>4.03.2023</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1" y="762000"/>
            <a:ext cx="2628900" cy="5410200"/>
          </a:xfrm>
        </p:spPr>
        <p:txBody>
          <a:bodyPr vert="eaVert" lIns="45720" tIns="91440" rIns="45720" bIns="91440"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990601" y="762000"/>
            <a:ext cx="7581900" cy="5410200"/>
          </a:xfrm>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2DD9ED58-0017-4E56-AA8B-8FF1ED00E3D8}" type="datetime1">
              <a:rPr lang="tr-TR" noProof="0" smtClean="0"/>
              <a:t>4.03.2023</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7" name="Düz Bağlayıcı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F8E75D30-A2CB-4E9E-B8F1-7F7F646B827E}" type="datetime1">
              <a:rPr lang="tr-TR" noProof="0" smtClean="0"/>
              <a:t>4.03.2023</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Başlığı">
    <p:spTree>
      <p:nvGrpSpPr>
        <p:cNvPr id="1" name=""/>
        <p:cNvGrpSpPr/>
        <p:nvPr/>
      </p:nvGrpSpPr>
      <p:grpSpPr>
        <a:xfrm>
          <a:off x="0" y="0"/>
          <a:ext cx="0" cy="0"/>
          <a:chOff x="0" y="0"/>
          <a:chExt cx="0" cy="0"/>
        </a:xfrm>
      </p:grpSpPr>
      <p:sp>
        <p:nvSpPr>
          <p:cNvPr id="9" name="Dikdörtgen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a:t>
            </a:r>
          </a:p>
        </p:txBody>
      </p:sp>
      <p:sp>
        <p:nvSpPr>
          <p:cNvPr id="4" name="Tarih Yer Tutucusu 3"/>
          <p:cNvSpPr>
            <a:spLocks noGrp="1"/>
          </p:cNvSpPr>
          <p:nvPr>
            <p:ph type="dt" sz="half" idx="10"/>
          </p:nvPr>
        </p:nvSpPr>
        <p:spPr/>
        <p:txBody>
          <a:bodyPr rtlCol="0"/>
          <a:lstStyle/>
          <a:p>
            <a:pPr rtl="0"/>
            <a:fld id="{9C8503C7-0366-4312-9865-F1F5C415C5D5}" type="datetime1">
              <a:rPr lang="tr-TR" noProof="0" smtClean="0"/>
              <a:t>4.03.2023</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024128" y="585216"/>
            <a:ext cx="9720072" cy="1499616"/>
          </a:xfrm>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024127" y="2286000"/>
            <a:ext cx="4754880" cy="4023360"/>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5989320" y="2286000"/>
            <a:ext cx="4754880" cy="4023360"/>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994E29BD-453F-4E5B-BD83-B3707D4BB540}" type="datetime1">
              <a:rPr lang="tr-TR" noProof="0" smtClean="0"/>
              <a:t>4.03.2023</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4" name="İçerik Yer Tutucusu 3"/>
          <p:cNvSpPr>
            <a:spLocks noGrp="1"/>
          </p:cNvSpPr>
          <p:nvPr>
            <p:ph sz="half" idx="2"/>
          </p:nvPr>
        </p:nvSpPr>
        <p:spPr>
          <a:xfrm>
            <a:off x="1024128" y="2967788"/>
            <a:ext cx="4754880" cy="3341572"/>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Calibri" panose="020F05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noProof="0"/>
              <a:t>Asıl metin stillerini düzenle</a:t>
            </a:r>
          </a:p>
        </p:txBody>
      </p:sp>
      <p:sp>
        <p:nvSpPr>
          <p:cNvPr id="6" name="İçerik Yer Tutucusu 5"/>
          <p:cNvSpPr>
            <a:spLocks noGrp="1"/>
          </p:cNvSpPr>
          <p:nvPr>
            <p:ph sz="quarter" idx="4"/>
          </p:nvPr>
        </p:nvSpPr>
        <p:spPr>
          <a:xfrm>
            <a:off x="5990888" y="2967788"/>
            <a:ext cx="4754880" cy="3341572"/>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0644985-CE54-4AF4-9C9C-801F0B8CD3E8}" type="datetime1">
              <a:rPr lang="tr-TR" noProof="0" smtClean="0"/>
              <a:t>4.03.2023</a:t>
            </a:fld>
            <a:endParaRPr lang="tr-TR" noProof="0"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80D33A27-D69E-47F0-868D-6CB18AD33318}" type="datetime1">
              <a:rPr lang="tr-TR" noProof="0" smtClean="0"/>
              <a:t>4.03.2023</a:t>
            </a:fld>
            <a:endParaRPr lang="tr-TR" noProof="0"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351FBC9D-59D2-4339-976D-FD603253275B}" type="datetime1">
              <a:rPr lang="tr-TR" noProof="0" smtClean="0"/>
              <a:t>4.03.2023</a:t>
            </a:fld>
            <a:endParaRPr lang="tr-TR" noProof="0"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41AA5F42-14ED-4A61-BB34-730D94D62CEE}" type="datetime1">
              <a:rPr lang="tr-TR" noProof="0" smtClean="0"/>
              <a:t>4.03.2023</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4FAB73BC-B049-4115-A692-8D63A059BFB8}" type="slidenum">
              <a:rPr lang="tr-TR" noProof="0" smtClean="0"/>
              <a:t>‹#›</a:t>
            </a:fld>
            <a:endParaRPr lang="tr-T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tr-TR" noProof="0"/>
              <a:t>Asıl başlık stilini düzenlemek için tıklayın</a:t>
            </a:r>
            <a:endParaRPr lang="tr-TR" noProof="0" dirty="0"/>
          </a:p>
        </p:txBody>
      </p:sp>
      <p:sp>
        <p:nvSpPr>
          <p:cNvPr id="3" name="Resim Yer Tutucusu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00EC1C2E-42BF-4A4A-AA0A-C5009833FAE9}" type="datetime1">
              <a:rPr lang="tr-TR" noProof="0" smtClean="0"/>
              <a:t>4.03.2023</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867E5644-1E61-4311-A31E-84CB9C7AA8A9}" type="slidenum">
              <a:rPr lang="tr-TR" noProof="0" smtClean="0"/>
              <a:t>‹#›</a:t>
            </a:fld>
            <a:endParaRPr lang="tr-TR" noProof="0" dirty="0"/>
          </a:p>
        </p:txBody>
      </p:sp>
      <p:cxnSp>
        <p:nvCxnSpPr>
          <p:cNvPr id="8" name="Düz Bağlayıcı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defRPr>
            </a:lvl1pPr>
          </a:lstStyle>
          <a:p>
            <a:fld id="{E8E66F11-C330-4681-8E04-970B39CAB261}" type="datetime1">
              <a:rPr lang="tr-TR" noProof="0" smtClean="0"/>
              <a:t>4.03.2023</a:t>
            </a:fld>
            <a:endParaRPr lang="tr-TR" noProof="0" dirty="0"/>
          </a:p>
        </p:txBody>
      </p:sp>
      <p:sp>
        <p:nvSpPr>
          <p:cNvPr id="5" name="Alt Bilgi Yer Tutucusu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Calibri" panose="020F0502020204030204" pitchFamily="34" charset="0"/>
              </a:defRPr>
            </a:lvl1pPr>
          </a:lstStyle>
          <a:p>
            <a:endParaRPr lang="tr-TR" noProof="0" dirty="0"/>
          </a:p>
        </p:txBody>
      </p:sp>
      <p:sp>
        <p:nvSpPr>
          <p:cNvPr id="6" name="Slayt Numarası Yer Tutucusu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Calibri" panose="020F0502020204030204" pitchFamily="34" charset="0"/>
              </a:defRPr>
            </a:lvl1pPr>
          </a:lstStyle>
          <a:p>
            <a:fld id="{4FAB73BC-B049-4115-A692-8D63A059BFB8}" type="slidenum">
              <a:rPr lang="tr-TR" noProof="0" smtClean="0"/>
              <a:pPr/>
              <a:t>‹#›</a:t>
            </a:fld>
            <a:endParaRPr lang="tr-TR" noProof="0" dirty="0"/>
          </a:p>
        </p:txBody>
      </p:sp>
      <p:cxnSp>
        <p:nvCxnSpPr>
          <p:cNvPr id="7" name="Düz Bağlayıcı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Calibri" panose="020F050202020403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ikdörtgen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latin typeface="Calibri" panose="020F0502020204030204" pitchFamily="34" charset="0"/>
            </a:endParaRPr>
          </a:p>
        </p:txBody>
      </p:sp>
      <p:pic>
        <p:nvPicPr>
          <p:cNvPr id="5" name="Resi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Dikdörtgen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tr-TR" dirty="0">
              <a:latin typeface="Calibri" panose="020F0502020204030204" pitchFamily="34" charset="0"/>
            </a:endParaRPr>
          </a:p>
        </p:txBody>
      </p:sp>
      <p:sp>
        <p:nvSpPr>
          <p:cNvPr id="2" name="Başlık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Autofit/>
          </a:bodyPr>
          <a:lstStyle/>
          <a:p>
            <a:r>
              <a:rPr lang="tr-TR" sz="2800" dirty="0">
                <a:solidFill>
                  <a:srgbClr val="FFFFFF"/>
                </a:solidFill>
              </a:rPr>
              <a:t>hayvan Davranışlarının deprem öncesi uyarı sistemi olarak kullanılmasında </a:t>
            </a:r>
            <a:br>
              <a:rPr lang="tr-TR" sz="2800" dirty="0">
                <a:solidFill>
                  <a:srgbClr val="FFFFFF"/>
                </a:solidFill>
              </a:rPr>
            </a:br>
            <a:r>
              <a:rPr lang="tr-TR" sz="2800" dirty="0">
                <a:solidFill>
                  <a:srgbClr val="FFFFFF"/>
                </a:solidFill>
              </a:rPr>
              <a:t>yapay zeka</a:t>
            </a:r>
          </a:p>
        </p:txBody>
      </p:sp>
      <p:sp>
        <p:nvSpPr>
          <p:cNvPr id="3" name="Alt Başlık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tr-TR" dirty="0">
                <a:solidFill>
                  <a:srgbClr val="FFFFFF"/>
                </a:solidFill>
              </a:rPr>
              <a:t>Özkan BALTAOĞLU</a:t>
            </a:r>
          </a:p>
        </p:txBody>
      </p:sp>
      <p:cxnSp>
        <p:nvCxnSpPr>
          <p:cNvPr id="23" name="Düz Bağlayıcı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20471B5-4ACD-47E6-AE8D-C67F066363CB}"/>
              </a:ext>
            </a:extLst>
          </p:cNvPr>
          <p:cNvSpPr>
            <a:spLocks noGrp="1"/>
          </p:cNvSpPr>
          <p:nvPr>
            <p:ph type="title"/>
          </p:nvPr>
        </p:nvSpPr>
        <p:spPr/>
        <p:txBody>
          <a:bodyPr/>
          <a:lstStyle/>
          <a:p>
            <a:pPr algn="r"/>
            <a:r>
              <a:rPr lang="tr-TR" sz="2400" b="1" dirty="0"/>
              <a:t>Yapay Zeka ile Deprem Felaketlerini Önlemek veya Deprem Öncesi / Sonrası Alınabilecek Önlemler Nelerdir?</a:t>
            </a:r>
          </a:p>
        </p:txBody>
      </p:sp>
      <p:sp>
        <p:nvSpPr>
          <p:cNvPr id="4" name="Metin Yer Tutucusu 3">
            <a:extLst>
              <a:ext uri="{FF2B5EF4-FFF2-40B4-BE49-F238E27FC236}">
                <a16:creationId xmlns:a16="http://schemas.microsoft.com/office/drawing/2014/main" id="{8FE6B179-C00D-4F24-91C5-389038C347DE}"/>
              </a:ext>
            </a:extLst>
          </p:cNvPr>
          <p:cNvSpPr>
            <a:spLocks noGrp="1"/>
          </p:cNvSpPr>
          <p:nvPr>
            <p:ph type="body" sz="half" idx="2"/>
          </p:nvPr>
        </p:nvSpPr>
        <p:spPr/>
        <p:txBody>
          <a:bodyPr/>
          <a:lstStyle/>
          <a:p>
            <a:r>
              <a:rPr lang="tr-TR" sz="1800" dirty="0"/>
              <a:t>Köpekler yüksek seslerle uludu, kuşlar çember şeklinde ve sürü halinde uçtu… Depremi hayvanların önceden hissetmesi buna verdikleri tepkiler çok ilginç ve şaşırtıcı.</a:t>
            </a:r>
          </a:p>
          <a:p>
            <a:r>
              <a:rPr lang="tr-TR" sz="1800" dirty="0"/>
              <a:t>Bende içinde bulunduğum Global AI </a:t>
            </a:r>
            <a:r>
              <a:rPr lang="tr-TR" sz="1800" dirty="0" err="1"/>
              <a:t>Hub</a:t>
            </a:r>
            <a:r>
              <a:rPr lang="tr-TR" sz="1800" dirty="0"/>
              <a:t> </a:t>
            </a:r>
            <a:r>
              <a:rPr lang="tr-TR" sz="1800" dirty="0" err="1"/>
              <a:t>Aygaz</a:t>
            </a:r>
            <a:r>
              <a:rPr lang="tr-TR" sz="1800" dirty="0"/>
              <a:t> Yapay Zeka Okuryazarlığı eğitiminin bitirme projesi olan ‘Yapay Zeka ile Deprem Felaketlerini Önlemek veya Deprem Öncesi / Sonrası Alınabilecek Önlemler Nelerdir?’ sorusuna hayvan davranışlarını ele alarak cevap aramak istedim.</a:t>
            </a:r>
          </a:p>
          <a:p>
            <a:endParaRPr lang="tr-TR" dirty="0"/>
          </a:p>
        </p:txBody>
      </p:sp>
      <p:pic>
        <p:nvPicPr>
          <p:cNvPr id="5" name="Picture 2" descr="Kuzey İtalya'da meydana gelen depremin ardından hasar.">
            <a:extLst>
              <a:ext uri="{FF2B5EF4-FFF2-40B4-BE49-F238E27FC236}">
                <a16:creationId xmlns:a16="http://schemas.microsoft.com/office/drawing/2014/main" id="{0CBF5DC0-EF7F-44A5-A569-7EB4F5C44D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1522999"/>
            <a:ext cx="5678488" cy="378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6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tr-TR" sz="2800" b="1" dirty="0"/>
              <a:t>Hayvanlar depremi önceden hissedebilir mi?</a:t>
            </a:r>
          </a:p>
        </p:txBody>
      </p:sp>
      <p:sp>
        <p:nvSpPr>
          <p:cNvPr id="3" name="İçerik Yer Tutucusu 2">
            <a:extLst>
              <a:ext uri="{FF2B5EF4-FFF2-40B4-BE49-F238E27FC236}">
                <a16:creationId xmlns:a16="http://schemas.microsoft.com/office/drawing/2014/main" id="{0836B41D-E6F6-4DA6-B513-34B63DD7EB02}"/>
              </a:ext>
            </a:extLst>
          </p:cNvPr>
          <p:cNvSpPr>
            <a:spLocks noGrp="1"/>
          </p:cNvSpPr>
          <p:nvPr>
            <p:ph idx="1"/>
          </p:nvPr>
        </p:nvSpPr>
        <p:spPr/>
        <p:txBody>
          <a:bodyPr/>
          <a:lstStyle/>
          <a:p>
            <a:r>
              <a:rPr lang="tr-TR" sz="2000" dirty="0"/>
              <a:t>ABD Jeolojik Araştırmalar Kurumu'na (USGS) göre bir depremden saniyeler önceki anormal hayvan davranışları, iki tür sismik dalga arasındaki farktan kaynaklanıyor. Birincil ya da P dalgaları depremden ilk yayılan ve merkez üssünden saniyede birkaç mil hızla ilerleyen dalgalardır. USGS, bunların hayvanlar için daha fark edilebilir olduğunu söylüyor. P dalgalarını, zemini yuvarlanma hareketiyle sarsan daha güçlü ikincil veya S dalgaları takip eder.</a:t>
            </a:r>
          </a:p>
          <a:p>
            <a:r>
              <a:rPr lang="tr-TR" sz="2000" dirty="0"/>
              <a:t>P dalgaları diğer sismik dalgalardan daha hızlı hareket eder ve bu nedenle bir depremden etkilenen herhangi bir yere veya bir sismografa ulaşan ilk sinyaldir. S dalgaları, tektonik tabakada hareket ederler ve P dalgalarından yavaştırlar. Artçı dalga olarak da tanımlanırlar.</a:t>
            </a:r>
          </a:p>
          <a:p>
            <a:endParaRPr lang="tr-TR" dirty="0"/>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380B091-2F07-42ED-987D-E6C4361CE4E9}"/>
              </a:ext>
            </a:extLst>
          </p:cNvPr>
          <p:cNvSpPr>
            <a:spLocks noGrp="1"/>
          </p:cNvSpPr>
          <p:nvPr>
            <p:ph type="title"/>
          </p:nvPr>
        </p:nvSpPr>
        <p:spPr/>
        <p:txBody>
          <a:bodyPr>
            <a:normAutofit/>
          </a:bodyPr>
          <a:lstStyle/>
          <a:p>
            <a:pPr fontAlgn="auto"/>
            <a:r>
              <a:rPr lang="tr-TR" sz="2800" b="1" dirty="0"/>
              <a:t>Geçmişte hayvanların depremleri önceden tespit ettiği örnekler var mı?</a:t>
            </a:r>
            <a:endParaRPr lang="tr-TR" sz="2800" dirty="0"/>
          </a:p>
        </p:txBody>
      </p:sp>
      <p:sp>
        <p:nvSpPr>
          <p:cNvPr id="3" name="İçerik Yer Tutucusu 2">
            <a:extLst>
              <a:ext uri="{FF2B5EF4-FFF2-40B4-BE49-F238E27FC236}">
                <a16:creationId xmlns:a16="http://schemas.microsoft.com/office/drawing/2014/main" id="{A077CA8C-1837-4609-B2D1-6DE111288CC5}"/>
              </a:ext>
            </a:extLst>
          </p:cNvPr>
          <p:cNvSpPr>
            <a:spLocks noGrp="1"/>
          </p:cNvSpPr>
          <p:nvPr>
            <p:ph idx="1"/>
          </p:nvPr>
        </p:nvSpPr>
        <p:spPr/>
        <p:txBody>
          <a:bodyPr>
            <a:normAutofit/>
          </a:bodyPr>
          <a:lstStyle/>
          <a:p>
            <a:pPr fontAlgn="auto"/>
            <a:r>
              <a:rPr lang="tr-TR" sz="2000" dirty="0"/>
              <a:t>Dünyada her yıl kayıtlara geçen 500 bin civarında deprem oluyor ve bunların yaklaşık 100 tanesi hasara yol açıyor. Sismologlar bir sonraki depremin tam olarak nerede ve ne zaman gerçekleşeceğini bilmenin mümkün olmadığını belirtiyor. O nedenle hayvanları potansiyel bir erken uyarı sistemi gibi kullanmak her zaman kulağa çekici geliyor.</a:t>
            </a:r>
          </a:p>
          <a:p>
            <a:pPr fontAlgn="auto"/>
            <a:r>
              <a:rPr lang="tr-TR" sz="2000" dirty="0"/>
              <a:t>Fakat bu fikir çok yeni değil. Milattan önce 370 yılında Romalı yazar </a:t>
            </a:r>
            <a:r>
              <a:rPr lang="tr-TR" sz="2000" dirty="0" err="1"/>
              <a:t>Aelian</a:t>
            </a:r>
            <a:r>
              <a:rPr lang="tr-TR" sz="2000" dirty="0"/>
              <a:t> deprem vurmadan önce yılanların, farelerin ve böceklerin </a:t>
            </a:r>
            <a:r>
              <a:rPr lang="tr-TR" sz="2000" dirty="0" err="1"/>
              <a:t>Helike</a:t>
            </a:r>
            <a:r>
              <a:rPr lang="tr-TR" sz="2000" dirty="0"/>
              <a:t> şehrini terk ettiğinden bahsediyor.</a:t>
            </a:r>
          </a:p>
          <a:p>
            <a:pPr fontAlgn="auto"/>
            <a:r>
              <a:rPr lang="tr-TR" sz="2000" dirty="0"/>
              <a:t>1975'te ise normalde kış uykusunda olan yılanların Çin'in </a:t>
            </a:r>
            <a:r>
              <a:rPr lang="tr-TR" sz="2000" dirty="0" err="1"/>
              <a:t>Haiçeng</a:t>
            </a:r>
            <a:r>
              <a:rPr lang="tr-TR" sz="2000" dirty="0"/>
              <a:t> şehrini 7,3 büyüklüğündeki deprem öncesi terk ettiği rapor edildi.</a:t>
            </a:r>
          </a:p>
          <a:p>
            <a:pPr fontAlgn="auto"/>
            <a:r>
              <a:rPr lang="tr-TR" sz="2000" dirty="0"/>
              <a:t>2016 yılında Oklahoma'daki deprem öncesi binlerce kuş şehirden ayrıldı.</a:t>
            </a:r>
            <a:br>
              <a:rPr lang="tr-TR" sz="2000" dirty="0"/>
            </a:br>
            <a:endParaRPr lang="tr-TR" sz="2000" dirty="0"/>
          </a:p>
        </p:txBody>
      </p:sp>
    </p:spTree>
    <p:extLst>
      <p:ext uri="{BB962C8B-B14F-4D97-AF65-F5344CB8AC3E}">
        <p14:creationId xmlns:p14="http://schemas.microsoft.com/office/powerpoint/2010/main" val="101799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F17D52-49AF-464D-88F5-0ABD2FEBF9A1}"/>
              </a:ext>
            </a:extLst>
          </p:cNvPr>
          <p:cNvSpPr>
            <a:spLocks noGrp="1"/>
          </p:cNvSpPr>
          <p:nvPr>
            <p:ph type="title"/>
          </p:nvPr>
        </p:nvSpPr>
        <p:spPr/>
        <p:txBody>
          <a:bodyPr/>
          <a:lstStyle/>
          <a:p>
            <a:r>
              <a:rPr lang="tr-TR" sz="2800" b="1" dirty="0"/>
              <a:t>Geçmişte hayvanların depremleri önceden tespit ettiği örnekler var mı?</a:t>
            </a:r>
            <a:endParaRPr lang="tr-TR" sz="2800" dirty="0"/>
          </a:p>
        </p:txBody>
      </p:sp>
      <p:sp>
        <p:nvSpPr>
          <p:cNvPr id="3" name="İçerik Yer Tutucusu 2">
            <a:extLst>
              <a:ext uri="{FF2B5EF4-FFF2-40B4-BE49-F238E27FC236}">
                <a16:creationId xmlns:a16="http://schemas.microsoft.com/office/drawing/2014/main" id="{4F1764A1-CDB0-4F7C-92DB-54218D82173B}"/>
              </a:ext>
            </a:extLst>
          </p:cNvPr>
          <p:cNvSpPr>
            <a:spLocks noGrp="1"/>
          </p:cNvSpPr>
          <p:nvPr>
            <p:ph idx="1"/>
          </p:nvPr>
        </p:nvSpPr>
        <p:spPr/>
        <p:txBody>
          <a:bodyPr>
            <a:normAutofit/>
          </a:bodyPr>
          <a:lstStyle/>
          <a:p>
            <a:pPr fontAlgn="auto"/>
            <a:r>
              <a:rPr lang="tr-TR" sz="2000" dirty="0"/>
              <a:t>Dünyada her yıl kayıtlara geçen 500 bin civarında deprem oluyor ve bunların yaklaşık 100 tanesi hasara yol açıyor. Sismologlar bir sonraki depremin tam olarak nerede ve ne zaman gerçekleşeceğini bilmenin mümkün olmadığını belirtiyor. O nedenle hayvanları potansiyel bir erken uyarı sistemi gibi kullanmak her zaman kulağa çekici geliyor.</a:t>
            </a:r>
          </a:p>
          <a:p>
            <a:pPr fontAlgn="auto"/>
            <a:r>
              <a:rPr lang="tr-TR" sz="2000" dirty="0"/>
              <a:t>Fakat bu fikir çok yeni değil. Milattan önce 370 yılında Romalı yazar </a:t>
            </a:r>
            <a:r>
              <a:rPr lang="tr-TR" sz="2000" dirty="0" err="1"/>
              <a:t>Aelian</a:t>
            </a:r>
            <a:r>
              <a:rPr lang="tr-TR" sz="2000" dirty="0"/>
              <a:t> deprem vurmadan önce yılanların, farelerin ve böceklerin </a:t>
            </a:r>
            <a:r>
              <a:rPr lang="tr-TR" sz="2000" dirty="0" err="1"/>
              <a:t>Helike</a:t>
            </a:r>
            <a:r>
              <a:rPr lang="tr-TR" sz="2000" dirty="0"/>
              <a:t> şehrini terk ettiğinden bahsediyor.</a:t>
            </a:r>
          </a:p>
          <a:p>
            <a:pPr fontAlgn="auto"/>
            <a:r>
              <a:rPr lang="tr-TR" sz="2000" dirty="0"/>
              <a:t>1975'te ise normalde kış uykusunda olan yılanların Çin'in </a:t>
            </a:r>
            <a:r>
              <a:rPr lang="tr-TR" sz="2000" dirty="0" err="1"/>
              <a:t>Haiçeng</a:t>
            </a:r>
            <a:r>
              <a:rPr lang="tr-TR" sz="2000" dirty="0"/>
              <a:t> şehrini 7,3 büyüklüğündeki deprem öncesi terk ettiği rapor edildi.</a:t>
            </a:r>
          </a:p>
          <a:p>
            <a:pPr fontAlgn="auto"/>
            <a:r>
              <a:rPr lang="tr-TR" sz="2000" dirty="0"/>
              <a:t>2016 yılında Oklahoma'daki deprem öncesi binlerce kuş şehirden ayrıldı.</a:t>
            </a:r>
          </a:p>
        </p:txBody>
      </p:sp>
      <p:sp>
        <p:nvSpPr>
          <p:cNvPr id="4" name="Metin Yer Tutucusu 3">
            <a:extLst>
              <a:ext uri="{FF2B5EF4-FFF2-40B4-BE49-F238E27FC236}">
                <a16:creationId xmlns:a16="http://schemas.microsoft.com/office/drawing/2014/main" id="{D6881351-FF2C-4226-AEA9-350DD189E2C7}"/>
              </a:ext>
            </a:extLst>
          </p:cNvPr>
          <p:cNvSpPr>
            <a:spLocks noGrp="1"/>
          </p:cNvSpPr>
          <p:nvPr>
            <p:ph type="body" sz="half" idx="2"/>
          </p:nvPr>
        </p:nvSpPr>
        <p:spPr>
          <a:xfrm>
            <a:off x="1024128" y="2257506"/>
            <a:ext cx="4389120" cy="2532608"/>
          </a:xfrm>
        </p:spPr>
        <p:txBody>
          <a:bodyPr/>
          <a:lstStyle/>
          <a:p>
            <a:endParaRPr lang="tr-TR" dirty="0"/>
          </a:p>
        </p:txBody>
      </p:sp>
      <p:pic>
        <p:nvPicPr>
          <p:cNvPr id="2056" name="Picture 8" descr="Anadolu Ajansı">
            <a:extLst>
              <a:ext uri="{FF2B5EF4-FFF2-40B4-BE49-F238E27FC236}">
                <a16:creationId xmlns:a16="http://schemas.microsoft.com/office/drawing/2014/main" id="{6DFE6AC8-4B77-488F-AC41-D3FBA79F5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57506"/>
            <a:ext cx="4522514" cy="253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1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3EA885E-DE68-420D-BD4F-BBFAA3C4B236}"/>
              </a:ext>
            </a:extLst>
          </p:cNvPr>
          <p:cNvSpPr>
            <a:spLocks noGrp="1"/>
          </p:cNvSpPr>
          <p:nvPr>
            <p:ph type="title"/>
          </p:nvPr>
        </p:nvSpPr>
        <p:spPr/>
        <p:txBody>
          <a:bodyPr>
            <a:normAutofit/>
          </a:bodyPr>
          <a:lstStyle/>
          <a:p>
            <a:r>
              <a:rPr lang="tr-TR" sz="2800" b="1" dirty="0"/>
              <a:t>Erken uyarı sistemi olarak kullanılması</a:t>
            </a:r>
            <a:br>
              <a:rPr lang="tr-TR" sz="2800" b="1" dirty="0"/>
            </a:br>
            <a:endParaRPr lang="tr-TR" sz="2800" dirty="0"/>
          </a:p>
        </p:txBody>
      </p:sp>
      <p:sp>
        <p:nvSpPr>
          <p:cNvPr id="3" name="İçerik Yer Tutucusu 2">
            <a:extLst>
              <a:ext uri="{FF2B5EF4-FFF2-40B4-BE49-F238E27FC236}">
                <a16:creationId xmlns:a16="http://schemas.microsoft.com/office/drawing/2014/main" id="{EEDFDF3A-B49C-4CB9-9243-702B0EEFAE01}"/>
              </a:ext>
            </a:extLst>
          </p:cNvPr>
          <p:cNvSpPr>
            <a:spLocks noGrp="1"/>
          </p:cNvSpPr>
          <p:nvPr>
            <p:ph idx="1"/>
          </p:nvPr>
        </p:nvSpPr>
        <p:spPr>
          <a:xfrm>
            <a:off x="1024128" y="1870745"/>
            <a:ext cx="9720073" cy="4438615"/>
          </a:xfrm>
        </p:spPr>
        <p:txBody>
          <a:bodyPr>
            <a:noAutofit/>
          </a:bodyPr>
          <a:lstStyle/>
          <a:p>
            <a:pPr fontAlgn="auto"/>
            <a:r>
              <a:rPr lang="tr-TR" sz="1700" dirty="0"/>
              <a:t>Alman bilim insanları tarafından yapılan ve 2020 yılında yayınlanan bir çalışma ise bu inanışı destekleyen sonuçlara ulaştı.</a:t>
            </a:r>
          </a:p>
          <a:p>
            <a:pPr fontAlgn="auto"/>
            <a:r>
              <a:rPr lang="tr-TR" sz="1700" u="sng" dirty="0" err="1"/>
              <a:t>Konstanz</a:t>
            </a:r>
            <a:r>
              <a:rPr lang="tr-TR" sz="1700" u="sng" dirty="0"/>
              <a:t> Üniversitesi </a:t>
            </a:r>
            <a:r>
              <a:rPr lang="tr-TR" sz="1700" dirty="0"/>
              <a:t>ve </a:t>
            </a:r>
            <a:r>
              <a:rPr lang="tr-TR" sz="1700" u="sng" dirty="0" err="1"/>
              <a:t>Max</a:t>
            </a:r>
            <a:r>
              <a:rPr lang="tr-TR" sz="1700" u="sng" dirty="0"/>
              <a:t> Planck Hayvan Davranışları Enstitüsü </a:t>
            </a:r>
            <a:r>
              <a:rPr lang="tr-TR" sz="1700" dirty="0"/>
              <a:t>tarafından yürütülen çalışmada, deprem açısından oldukça hareketli bir bölge olan Kuzey İtalya'da hayvanlara takip cihazı takılarak hareketleri izlendi.</a:t>
            </a:r>
          </a:p>
          <a:p>
            <a:pPr fontAlgn="auto"/>
            <a:r>
              <a:rPr lang="tr-TR" sz="1700" dirty="0"/>
              <a:t>Depremlerden önce anormal davranışlar sergilediği belirlenen 6 inek, 5 koyun ve 2 köpeğin tasmalarına takip cihazı takılmasının ardından bilim insanları hayvanların davranışlarını aylar boyunca izledi. Bu süre içerisinde bölgede 18 bin deprem kaydedildi. Bunların büyük bir kısmının şiddeti son derece küçük olsa da 12 tanesinin şiddeti </a:t>
            </a:r>
            <a:r>
              <a:rPr lang="tr-TR" sz="1700" dirty="0" err="1"/>
              <a:t>Rihter</a:t>
            </a:r>
            <a:r>
              <a:rPr lang="tr-TR" sz="1700" dirty="0"/>
              <a:t> ölçeğine göre 4'ün üzerindeydi.</a:t>
            </a:r>
          </a:p>
          <a:p>
            <a:pPr fontAlgn="auto"/>
            <a:r>
              <a:rPr lang="tr-TR" sz="1700" dirty="0"/>
              <a:t>Araştırmacılar sadece çiftlikte hissedilebilen sarsıntıları dikkate almaya karar verdi. Bu sarsıntılarla hayvanların aktiviteleri karşılaştırıldığında gerçekten de depremlerden 20 saat öncesine kadar hayvanların anormal davranışlar gösterdiği tespit edildi.</a:t>
            </a:r>
          </a:p>
          <a:p>
            <a:pPr fontAlgn="auto"/>
            <a:r>
              <a:rPr lang="tr-TR" sz="1700" dirty="0"/>
              <a:t>Ayrıca davranışların depremin merkez üssünün uzaklığına göre de değiştiği gözlendi. Araştırmacılar sarsıntının merkezi yaklaştıkça davranışlardaki anormalliğin daha erken başladığını vurguladı.</a:t>
            </a:r>
          </a:p>
          <a:p>
            <a:pPr fontAlgn="auto"/>
            <a:r>
              <a:rPr lang="tr-TR" sz="1700" dirty="0"/>
              <a:t>Çalışmadaki ilginç kısım ise hayvanların tek tek incelenmesinde fark edilemeyecek değişimlerin toplu olarak ele alındığında daha belirgin hale gelmesi oldu.</a:t>
            </a:r>
          </a:p>
          <a:p>
            <a:endParaRPr lang="tr-TR" sz="1700" dirty="0"/>
          </a:p>
        </p:txBody>
      </p:sp>
    </p:spTree>
    <p:extLst>
      <p:ext uri="{BB962C8B-B14F-4D97-AF65-F5344CB8AC3E}">
        <p14:creationId xmlns:p14="http://schemas.microsoft.com/office/powerpoint/2010/main" val="40779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438971-3BB9-47BB-B0AA-89EDD19B0F08}"/>
              </a:ext>
            </a:extLst>
          </p:cNvPr>
          <p:cNvSpPr>
            <a:spLocks noGrp="1"/>
          </p:cNvSpPr>
          <p:nvPr>
            <p:ph type="title"/>
          </p:nvPr>
        </p:nvSpPr>
        <p:spPr/>
        <p:txBody>
          <a:bodyPr>
            <a:normAutofit/>
          </a:bodyPr>
          <a:lstStyle/>
          <a:p>
            <a:r>
              <a:rPr lang="tr-TR" sz="2800" b="1" dirty="0"/>
              <a:t>Bu konuda yapay zekanın kullanımı</a:t>
            </a:r>
          </a:p>
        </p:txBody>
      </p:sp>
      <p:sp>
        <p:nvSpPr>
          <p:cNvPr id="3" name="İçerik Yer Tutucusu 2">
            <a:extLst>
              <a:ext uri="{FF2B5EF4-FFF2-40B4-BE49-F238E27FC236}">
                <a16:creationId xmlns:a16="http://schemas.microsoft.com/office/drawing/2014/main" id="{FFE85C47-32CA-49E3-911E-3A15709E9403}"/>
              </a:ext>
            </a:extLst>
          </p:cNvPr>
          <p:cNvSpPr>
            <a:spLocks noGrp="1"/>
          </p:cNvSpPr>
          <p:nvPr>
            <p:ph idx="1"/>
          </p:nvPr>
        </p:nvSpPr>
        <p:spPr/>
        <p:txBody>
          <a:bodyPr>
            <a:normAutofit/>
          </a:bodyPr>
          <a:lstStyle/>
          <a:p>
            <a:r>
              <a:rPr lang="tr-TR" sz="2000" dirty="0"/>
              <a:t>Bir yazılım geliştirici ve </a:t>
            </a:r>
            <a:r>
              <a:rPr lang="tr-TR" sz="2000" dirty="0" err="1"/>
              <a:t>istatisitkçi</a:t>
            </a:r>
            <a:r>
              <a:rPr lang="tr-TR" sz="2000" dirty="0"/>
              <a:t> olarak  konuyu ele alıp yapay zeka ilişkilendirmesi yaptığımda şu fikre ulaştım;</a:t>
            </a:r>
          </a:p>
          <a:p>
            <a:pPr marL="128016" lvl="1" indent="0">
              <a:buNone/>
            </a:pPr>
            <a:r>
              <a:rPr lang="tr-TR" sz="2000" dirty="0"/>
              <a:t>                 </a:t>
            </a:r>
            <a:r>
              <a:rPr lang="tr-TR" sz="2000" i="1" u="sng" dirty="0"/>
              <a:t>’’Doğru </a:t>
            </a:r>
            <a:r>
              <a:rPr lang="tr-TR" sz="2000" i="1" u="sng" dirty="0" err="1"/>
              <a:t>öznitelik,örneklem</a:t>
            </a:r>
            <a:r>
              <a:rPr lang="tr-TR" sz="2000" i="1" u="sng" dirty="0"/>
              <a:t> ve </a:t>
            </a:r>
            <a:r>
              <a:rPr lang="tr-TR" sz="2000" i="1" u="sng" dirty="0" err="1"/>
              <a:t>metodlar</a:t>
            </a:r>
            <a:r>
              <a:rPr lang="tr-TR" sz="2000" i="1" u="sng" dirty="0"/>
              <a:t> kullanarak bu hayvanların depremi hissettiği anda çıkardığı sesleri etiketli veri haline getirip denetimli makine öğrenmesi yöntemi kullanılarak depremin dakikalar hatta saatler önce tahmin edilebilir olması…’’</a:t>
            </a:r>
          </a:p>
          <a:p>
            <a:pPr marL="128016" lvl="1" indent="0">
              <a:buNone/>
            </a:pPr>
            <a:endParaRPr lang="tr-TR" sz="2000" dirty="0"/>
          </a:p>
          <a:p>
            <a:pPr marL="128016" lvl="1" indent="0">
              <a:buNone/>
            </a:pPr>
            <a:r>
              <a:rPr lang="tr-TR" sz="2000" dirty="0"/>
              <a:t>Bu ütopik fikrin gerçekleşebilmesi için farklı </a:t>
            </a:r>
            <a:r>
              <a:rPr lang="tr-TR" sz="2000" dirty="0" err="1"/>
              <a:t>lokasyonlarda</a:t>
            </a:r>
            <a:r>
              <a:rPr lang="tr-TR" sz="2000" dirty="0"/>
              <a:t> farklı örneklemlerle uzun bir çalışmaya gerek olduğunu hatta sonucunda belki de anlamlı sonuçlar çıkarılamayacağı ihtimalinin bende farkındayım fakat «YAPAY ZEKA» terimi ilk düşünüldüğünde de yeterince ütopik değil miydi ?</a:t>
            </a:r>
          </a:p>
        </p:txBody>
      </p:sp>
    </p:spTree>
    <p:extLst>
      <p:ext uri="{BB962C8B-B14F-4D97-AF65-F5344CB8AC3E}">
        <p14:creationId xmlns:p14="http://schemas.microsoft.com/office/powerpoint/2010/main" val="316647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9DD46C-EF71-4D35-9886-A5FE5D05DE93}"/>
              </a:ext>
            </a:extLst>
          </p:cNvPr>
          <p:cNvSpPr>
            <a:spLocks noGrp="1"/>
          </p:cNvSpPr>
          <p:nvPr>
            <p:ph type="title"/>
          </p:nvPr>
        </p:nvSpPr>
        <p:spPr/>
        <p:txBody>
          <a:bodyPr>
            <a:normAutofit/>
          </a:bodyPr>
          <a:lstStyle/>
          <a:p>
            <a:r>
              <a:rPr lang="tr-TR" sz="2000" b="1" dirty="0"/>
              <a:t>Yararlanılan kaynaklar</a:t>
            </a:r>
          </a:p>
        </p:txBody>
      </p:sp>
      <p:sp>
        <p:nvSpPr>
          <p:cNvPr id="3" name="İçerik Yer Tutucusu 2">
            <a:extLst>
              <a:ext uri="{FF2B5EF4-FFF2-40B4-BE49-F238E27FC236}">
                <a16:creationId xmlns:a16="http://schemas.microsoft.com/office/drawing/2014/main" id="{360FD93A-6883-4801-9D8E-5BA1AB0F8E59}"/>
              </a:ext>
            </a:extLst>
          </p:cNvPr>
          <p:cNvSpPr>
            <a:spLocks noGrp="1"/>
          </p:cNvSpPr>
          <p:nvPr>
            <p:ph idx="1"/>
          </p:nvPr>
        </p:nvSpPr>
        <p:spPr/>
        <p:txBody>
          <a:bodyPr>
            <a:normAutofit/>
          </a:bodyPr>
          <a:lstStyle/>
          <a:p>
            <a:pPr>
              <a:buFont typeface="Arial" panose="020B0604020202020204" pitchFamily="34" charset="0"/>
              <a:buChar char="•"/>
            </a:pPr>
            <a:r>
              <a:rPr lang="tr-TR" sz="2000" dirty="0"/>
              <a:t>  </a:t>
            </a:r>
            <a:r>
              <a:rPr lang="tr-TR" sz="1800" dirty="0"/>
              <a:t>https://www.mpg.de/15126191/earthquakes-animals</a:t>
            </a:r>
          </a:p>
          <a:p>
            <a:r>
              <a:rPr lang="en-US" sz="1800" dirty="0"/>
              <a:t>The sixth sense of animals: an early warning system for earthquakes?</a:t>
            </a:r>
            <a:r>
              <a:rPr lang="tr-TR" sz="1800" dirty="0"/>
              <a:t>                                                            Prof. Dr. Martin </a:t>
            </a:r>
            <a:r>
              <a:rPr lang="tr-TR" sz="1800" dirty="0" err="1"/>
              <a:t>Wikelski</a:t>
            </a:r>
            <a:r>
              <a:rPr lang="tr-TR" sz="1800" dirty="0"/>
              <a:t>                                                                                                                                          </a:t>
            </a:r>
            <a:r>
              <a:rPr lang="tr-TR" sz="1800" dirty="0" err="1"/>
              <a:t>Max</a:t>
            </a:r>
            <a:r>
              <a:rPr lang="tr-TR" sz="1800" dirty="0"/>
              <a:t> Planck </a:t>
            </a:r>
            <a:r>
              <a:rPr lang="tr-TR" sz="1800" dirty="0" err="1"/>
              <a:t>Institute</a:t>
            </a:r>
            <a:r>
              <a:rPr lang="tr-TR" sz="1800" dirty="0"/>
              <a:t> of </a:t>
            </a:r>
            <a:r>
              <a:rPr lang="tr-TR" sz="1800" dirty="0" err="1"/>
              <a:t>Animal</a:t>
            </a:r>
            <a:r>
              <a:rPr lang="tr-TR" sz="1800" dirty="0"/>
              <a:t> </a:t>
            </a:r>
            <a:r>
              <a:rPr lang="tr-TR" sz="1800" dirty="0" err="1"/>
              <a:t>Behavior</a:t>
            </a:r>
            <a:r>
              <a:rPr lang="tr-TR" sz="1800" dirty="0"/>
              <a:t>, </a:t>
            </a:r>
            <a:r>
              <a:rPr lang="tr-TR" sz="1800" dirty="0" err="1"/>
              <a:t>Radolfzell</a:t>
            </a:r>
            <a:r>
              <a:rPr lang="tr-TR" sz="1800" dirty="0"/>
              <a:t> / </a:t>
            </a:r>
            <a:r>
              <a:rPr lang="tr-TR" sz="1800" dirty="0" err="1"/>
              <a:t>Konstanz</a:t>
            </a:r>
            <a:endParaRPr lang="en-US" sz="1800" dirty="0"/>
          </a:p>
          <a:p>
            <a:pPr>
              <a:buFont typeface="Arial" panose="020B0604020202020204" pitchFamily="34" charset="0"/>
              <a:buChar char="•"/>
            </a:pPr>
            <a:r>
              <a:rPr lang="tr-TR" sz="2000" dirty="0"/>
              <a:t>  https://tr.euronews.com/2023/02/14/bilimsel-olarak-kan-tland-hayvanlar-depremleri-onceden-sezebiliyor</a:t>
            </a:r>
          </a:p>
          <a:p>
            <a:pPr>
              <a:buFont typeface="Arial" panose="020B0604020202020204" pitchFamily="34" charset="0"/>
              <a:buChar char="•"/>
            </a:pPr>
            <a:r>
              <a:rPr lang="tr-TR" sz="2000" dirty="0"/>
              <a:t>  https://www.usgs.gov/</a:t>
            </a:r>
          </a:p>
        </p:txBody>
      </p:sp>
    </p:spTree>
    <p:extLst>
      <p:ext uri="{BB962C8B-B14F-4D97-AF65-F5344CB8AC3E}">
        <p14:creationId xmlns:p14="http://schemas.microsoft.com/office/powerpoint/2010/main" val="3219895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7319_TF22378848.potx" id="{FA829434-90D8-42F3-AAD8-E0ADAE141A54}" vid="{81ABD5A3-FB1B-4CAC-9DBB-9DCD23BF5CA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dcmitype/"/>
    <ds:schemaRef ds:uri="http://schemas.microsoft.com/office/2006/metadata/properties"/>
    <ds:schemaRef ds:uri="http://www.w3.org/XML/1998/namespace"/>
    <ds:schemaRef ds:uri="16c05727-aa75-4e4a-9b5f-8a80a116589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purl.org/dc/elements/1.1/"/>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tasarımı</Template>
  <TotalTime>0</TotalTime>
  <Words>788</Words>
  <Application>Microsoft Office PowerPoint</Application>
  <PresentationFormat>Geniş ekran</PresentationFormat>
  <Paragraphs>39</Paragraphs>
  <Slides>8</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Tw Cen MT</vt:lpstr>
      <vt:lpstr>Wingdings 3</vt:lpstr>
      <vt:lpstr>İntegral</vt:lpstr>
      <vt:lpstr>hayvan Davranışlarının deprem öncesi uyarı sistemi olarak kullanılmasında  yapay zeka</vt:lpstr>
      <vt:lpstr>Yapay Zeka ile Deprem Felaketlerini Önlemek veya Deprem Öncesi / Sonrası Alınabilecek Önlemler Nelerdir?</vt:lpstr>
      <vt:lpstr>Hayvanlar depremi önceden hissedebilir mi?</vt:lpstr>
      <vt:lpstr>Geçmişte hayvanların depremleri önceden tespit ettiği örnekler var mı?</vt:lpstr>
      <vt:lpstr>Geçmişte hayvanların depremleri önceden tespit ettiği örnekler var mı?</vt:lpstr>
      <vt:lpstr>Erken uyarı sistemi olarak kullanılması </vt:lpstr>
      <vt:lpstr>Bu konuda yapay zekanın kullanımı</vt:lpstr>
      <vt:lpstr>Yararlanılan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2023-03-04T18:02:45Z</dcterms:created>
  <dcterms:modified xsi:type="dcterms:W3CDTF">2023-03-04T19:55:14Z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